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4"/>
    <p:sldMasterId id="2147483698" r:id="rId5"/>
    <p:sldMasterId id="2147483706" r:id="rId6"/>
  </p:sldMasterIdLst>
  <p:notesMasterIdLst>
    <p:notesMasterId r:id="rId80"/>
  </p:notesMasterIdLst>
  <p:handoutMasterIdLst>
    <p:handoutMasterId r:id="rId81"/>
  </p:handoutMasterIdLst>
  <p:sldIdLst>
    <p:sldId id="269" r:id="rId7"/>
    <p:sldId id="257" r:id="rId8"/>
    <p:sldId id="258" r:id="rId9"/>
    <p:sldId id="259" r:id="rId10"/>
    <p:sldId id="260" r:id="rId11"/>
    <p:sldId id="261" r:id="rId12"/>
    <p:sldId id="271" r:id="rId13"/>
    <p:sldId id="272" r:id="rId14"/>
    <p:sldId id="273" r:id="rId15"/>
    <p:sldId id="274" r:id="rId16"/>
    <p:sldId id="275" r:id="rId17"/>
    <p:sldId id="276" r:id="rId18"/>
    <p:sldId id="277" r:id="rId19"/>
    <p:sldId id="278" r:id="rId20"/>
    <p:sldId id="279" r:id="rId21"/>
    <p:sldId id="280" r:id="rId22"/>
    <p:sldId id="281" r:id="rId23"/>
    <p:sldId id="2076137551" r:id="rId24"/>
    <p:sldId id="2076137553" r:id="rId25"/>
    <p:sldId id="2076137554" r:id="rId26"/>
    <p:sldId id="335" r:id="rId27"/>
    <p:sldId id="283" r:id="rId28"/>
    <p:sldId id="284" r:id="rId29"/>
    <p:sldId id="285" r:id="rId30"/>
    <p:sldId id="286" r:id="rId31"/>
    <p:sldId id="287" r:id="rId32"/>
    <p:sldId id="288" r:id="rId33"/>
    <p:sldId id="328" r:id="rId34"/>
    <p:sldId id="290" r:id="rId35"/>
    <p:sldId id="291" r:id="rId36"/>
    <p:sldId id="292" r:id="rId37"/>
    <p:sldId id="263" r:id="rId38"/>
    <p:sldId id="330" r:id="rId39"/>
    <p:sldId id="331" r:id="rId40"/>
    <p:sldId id="294" r:id="rId41"/>
    <p:sldId id="2076137557" r:id="rId42"/>
    <p:sldId id="295" r:id="rId43"/>
    <p:sldId id="267" r:id="rId44"/>
    <p:sldId id="297" r:id="rId45"/>
    <p:sldId id="298" r:id="rId46"/>
    <p:sldId id="299" r:id="rId47"/>
    <p:sldId id="300" r:id="rId48"/>
    <p:sldId id="301" r:id="rId49"/>
    <p:sldId id="296" r:id="rId50"/>
    <p:sldId id="302" r:id="rId51"/>
    <p:sldId id="334" r:id="rId52"/>
    <p:sldId id="336" r:id="rId53"/>
    <p:sldId id="2076137550" r:id="rId54"/>
    <p:sldId id="305" r:id="rId55"/>
    <p:sldId id="304" r:id="rId56"/>
    <p:sldId id="337" r:id="rId57"/>
    <p:sldId id="307" r:id="rId58"/>
    <p:sldId id="308" r:id="rId59"/>
    <p:sldId id="309" r:id="rId60"/>
    <p:sldId id="311" r:id="rId61"/>
    <p:sldId id="340" r:id="rId62"/>
    <p:sldId id="338" r:id="rId63"/>
    <p:sldId id="312" r:id="rId64"/>
    <p:sldId id="314" r:id="rId65"/>
    <p:sldId id="315" r:id="rId66"/>
    <p:sldId id="316" r:id="rId67"/>
    <p:sldId id="317" r:id="rId68"/>
    <p:sldId id="313" r:id="rId69"/>
    <p:sldId id="319" r:id="rId70"/>
    <p:sldId id="318" r:id="rId71"/>
    <p:sldId id="320" r:id="rId72"/>
    <p:sldId id="321" r:id="rId73"/>
    <p:sldId id="323" r:id="rId74"/>
    <p:sldId id="324" r:id="rId75"/>
    <p:sldId id="325" r:id="rId76"/>
    <p:sldId id="322" r:id="rId77"/>
    <p:sldId id="327" r:id="rId78"/>
    <p:sldId id="262" r:id="rId79"/>
  </p:sldIdLst>
  <p:sldSz cx="12192000" cy="6858000"/>
  <p:notesSz cx="6858000" cy="9144000"/>
  <p:embeddedFontLst>
    <p:embeddedFont>
      <p:font typeface="MetricHPE" panose="020B0503030202060203" pitchFamily="34" charset="0"/>
      <p:regular r:id="rId82"/>
      <p:bold r:id="rId83"/>
      <p:italic r:id="rId84"/>
      <p:boldItalic r:id="rId85"/>
    </p:embeddedFont>
    <p:embeddedFont>
      <p:font typeface="MetricHPE Black" panose="020B0803030202060203" pitchFamily="34" charset="0"/>
      <p:bold r:id="rId86"/>
      <p:boldItalic r:id="rId87"/>
    </p:embeddedFont>
    <p:embeddedFont>
      <p:font typeface="MetricHPE Semibold" panose="020B0703030202060203" pitchFamily="34" charset="0"/>
      <p:bold r:id="rId88"/>
      <p:boldItalic r:id="rId89"/>
    </p:embeddedFont>
  </p:embeddedFontLst>
  <p:custDataLst>
    <p:tags r:id="rId9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4" orient="horz" pos="3840">
          <p15:clr>
            <a:srgbClr val="A4A3A4"/>
          </p15:clr>
        </p15:guide>
        <p15:guide id="5" pos="3864" userDrawn="1">
          <p15:clr>
            <a:srgbClr val="A4A3A4"/>
          </p15:clr>
        </p15:guide>
        <p15:guide id="6" pos="384">
          <p15:clr>
            <a:srgbClr val="A4A3A4"/>
          </p15:clr>
        </p15:guide>
        <p15:guide id="7" pos="7296">
          <p15:clr>
            <a:srgbClr val="A4A3A4"/>
          </p15:clr>
        </p15:guide>
        <p15:guide id="8" orient="horz" pos="9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Seo"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66"/>
    <a:srgbClr val="000000"/>
    <a:srgbClr val="0D5265"/>
    <a:srgbClr val="FEC901"/>
    <a:srgbClr val="FFFFFF"/>
    <a:srgbClr val="FF8300"/>
    <a:srgbClr val="32D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band1H>
      <a:tcStyle>
        <a:tcBdr>
          <a:top>
            <a:lnRef idx="1">
              <a:schemeClr val="dk1"/>
            </a:lnRef>
          </a:top>
          <a:bottom>
            <a:lnRef idx="1">
              <a:schemeClr val="dk1"/>
            </a:lnRef>
          </a:bottom>
        </a:tcBdr>
      </a:tcStyle>
    </a:band1H>
    <a:band1V>
      <a:tcStyle>
        <a:tcBdr>
          <a:left>
            <a:lnRef idx="1">
              <a:schemeClr val="dk1"/>
            </a:lnRef>
          </a:left>
          <a:right>
            <a:lnRef idx="1">
              <a:schemeClr val="dk1"/>
            </a:lnRef>
          </a:right>
        </a:tcBdr>
      </a:tcStyle>
    </a:band1V>
    <a:band2V>
      <a:tcStyle>
        <a:tcBdr>
          <a:left>
            <a:lnRef idx="1">
              <a:schemeClr val="dk1"/>
            </a:lnRef>
          </a:left>
          <a:right>
            <a:lnRef idx="1">
              <a:schemeClr val="dk1"/>
            </a:lnRef>
          </a:right>
        </a:tcBdr>
      </a:tcStyle>
    </a:band2V>
    <a:lastCol>
      <a:tcTxStyle b="on"/>
      <a:tcStyle>
        <a:tcBdr/>
      </a:tcStyle>
    </a:lastCol>
    <a:firstCol>
      <a:tcTxStyle b="on"/>
      <a:tcStyle>
        <a:tcBdr/>
      </a:tcStyle>
    </a:firstCol>
    <a:lastRow>
      <a:tcTxStyle b="on"/>
      <a:tcStyle>
        <a:tcBdr>
          <a:top>
            <a:ln w="50800" cmpd="dbl">
              <a:solidFill>
                <a:schemeClr val="dk1"/>
              </a:solidFill>
            </a:ln>
          </a:top>
        </a:tcBdr>
      </a:tcStyle>
    </a:lastRow>
    <a:firstRow>
      <a:tcTxStyle b="on">
        <a:fontRef idx="minor">
          <a:scrgbClr r="0" g="0" b="0"/>
        </a:fontRef>
        <a:schemeClr val="lt1"/>
      </a:tcTxStyle>
      <a:tcStyle>
        <a:tcBdr/>
        <a:fillRef idx="1">
          <a:schemeClr val="dk1">
            <a:tint val="80000"/>
          </a:schemeClr>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52" autoAdjust="0"/>
    <p:restoredTop sz="95226" autoAdjust="0"/>
  </p:normalViewPr>
  <p:slideViewPr>
    <p:cSldViewPr snapToGrid="0">
      <p:cViewPr varScale="1">
        <p:scale>
          <a:sx n="86" d="100"/>
          <a:sy n="86" d="100"/>
        </p:scale>
        <p:origin x="317" y="58"/>
      </p:cViewPr>
      <p:guideLst>
        <p:guide orient="horz" pos="2184"/>
        <p:guide orient="horz" pos="3840"/>
        <p:guide pos="3864"/>
        <p:guide pos="384"/>
        <p:guide pos="7296"/>
        <p:guide orient="horz" pos="960"/>
      </p:guideLst>
    </p:cSldViewPr>
  </p:slideViewPr>
  <p:notesTextViewPr>
    <p:cViewPr>
      <p:scale>
        <a:sx n="1" d="1"/>
        <a:sy n="1" d="1"/>
      </p:scale>
      <p:origin x="0" y="0"/>
    </p:cViewPr>
  </p:notesTextViewPr>
  <p:sorterViewPr>
    <p:cViewPr>
      <p:scale>
        <a:sx n="130" d="100"/>
        <a:sy n="130" d="100"/>
      </p:scale>
      <p:origin x="0" y="-3798"/>
    </p:cViewPr>
  </p:sorterViewPr>
  <p:notesViewPr>
    <p:cSldViewPr snapToGrid="0">
      <p:cViewPr varScale="1">
        <p:scale>
          <a:sx n="120" d="100"/>
          <a:sy n="120" d="100"/>
        </p:scale>
        <p:origin x="7602"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font" Target="fonts/font3.fntdata"/><Relationship Id="rId89" Type="http://schemas.openxmlformats.org/officeDocument/2006/relationships/font" Target="fonts/font8.fntdata"/><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openxmlformats.org/officeDocument/2006/relationships/tags" Target="tags/tag1.xml"/><Relationship Id="rId95" Type="http://schemas.openxmlformats.org/officeDocument/2006/relationships/tableStyles" Target="tableStyles.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notesMaster" Target="notesMasters/notesMaster1.xml"/><Relationship Id="rId85" Type="http://schemas.openxmlformats.org/officeDocument/2006/relationships/font" Target="fonts/font4.fntdata"/><Relationship Id="rId93"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font" Target="fonts/font2.fntdata"/><Relationship Id="rId88" Type="http://schemas.openxmlformats.org/officeDocument/2006/relationships/font" Target="fonts/font7.fntdata"/><Relationship Id="rId9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handoutMaster" Target="handoutMasters/handoutMaster1.xml"/><Relationship Id="rId86" Type="http://schemas.openxmlformats.org/officeDocument/2006/relationships/font" Target="fonts/font5.fntdata"/><Relationship Id="rId9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presProps" Target="presProps.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font" Target="fonts/font6.fntdata"/><Relationship Id="rId61" Type="http://schemas.openxmlformats.org/officeDocument/2006/relationships/slide" Target="slides/slide55.xml"/><Relationship Id="rId82" Type="http://schemas.openxmlformats.org/officeDocument/2006/relationships/font" Target="fonts/font1.fntdata"/><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latin typeface="MetricHPE" panose="020B0503030202060203"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A61830-C416-483F-955E-54203C65B711}" type="datetimeFigureOut">
              <a:rPr lang="en-US">
                <a:latin typeface="MetricHPE" panose="020B0503030202060203" pitchFamily="34" charset="0"/>
              </a:rPr>
              <a:t>3/10/2022</a:t>
            </a:fld>
            <a:endParaRPr dirty="0">
              <a:latin typeface="MetricHPE" panose="020B0503030202060203"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latin typeface="MetricHPE" panose="020B0503030202060203"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EF31B20-3646-4475-8BC4-560CAF715D08}" type="slidenum">
              <a:rPr>
                <a:latin typeface="MetricHPE" panose="020B0503030202060203" pitchFamily="34" charset="0"/>
              </a:rPr>
              <a:t>‹#›</a:t>
            </a:fld>
            <a:endParaRPr dirty="0">
              <a:latin typeface="MetricHPE" panose="020B0503030202060203" pitchFamily="34" charset="0"/>
            </a:endParaRPr>
          </a:p>
        </p:txBody>
      </p:sp>
    </p:spTree>
    <p:extLst>
      <p:ext uri="{BB962C8B-B14F-4D97-AF65-F5344CB8AC3E}">
        <p14:creationId xmlns:p14="http://schemas.microsoft.com/office/powerpoint/2010/main" val="3829244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lIns="0" tIns="0" rIns="0" bIns="0" rtlCol="0" anchor="ctr"/>
          <a:lstStyle>
            <a:lvl1pPr algn="l">
              <a:defRPr sz="1000">
                <a:latin typeface="MetricHPE" panose="020B0503030202060203" pitchFamily="34" charset="0"/>
              </a:defRPr>
            </a:lvl1pPr>
          </a:lstStyle>
          <a:p>
            <a:endParaRPr lang="en-US" dirty="0"/>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lIns="0" tIns="0" rIns="0" bIns="0" rtlCol="0" anchor="ctr"/>
          <a:lstStyle>
            <a:lvl1pPr algn="r">
              <a:defRPr sz="1000">
                <a:latin typeface="MetricHPE" panose="020B0503030202060203" pitchFamily="34" charset="0"/>
              </a:defRPr>
            </a:lvl1pPr>
          </a:lstStyle>
          <a:p>
            <a:fld id="{5BFEAE42-E3FE-4405-B7FC-4425D05B92A0}" type="slidenum">
              <a:rPr lang="en-US" smtClean="0"/>
              <a:pPr/>
              <a:t>‹#›</a:t>
            </a:fld>
            <a:endParaRPr lang="en-US" dirty="0"/>
          </a:p>
        </p:txBody>
      </p:sp>
    </p:spTree>
    <p:extLst>
      <p:ext uri="{BB962C8B-B14F-4D97-AF65-F5344CB8AC3E}">
        <p14:creationId xmlns:p14="http://schemas.microsoft.com/office/powerpoint/2010/main" val="48636397"/>
      </p:ext>
    </p:extLst>
  </p:cSld>
  <p:clrMap bg1="lt1" tx1="dk1" bg2="lt2" tx2="dk2" accent1="accent1" accent2="accent2" accent3="accent3" accent4="accent4" accent5="accent5" accent6="accent6" hlink="hlink" folHlink="folHlink"/>
  <p:notesStyle>
    <a:lvl1pPr marL="45720" indent="-36576" algn="l" defTabSz="914400" rtl="0" eaLnBrk="1" latinLnBrk="0" hangingPunct="1">
      <a:spcBef>
        <a:spcPts val="600"/>
      </a:spcBef>
      <a:buSzPct val="25000"/>
      <a:buFont typeface="" panose="020B0303030202060203" pitchFamily="34" charset="0"/>
      <a:buChar char=" "/>
      <a:defRPr sz="1100" kern="1200">
        <a:solidFill>
          <a:schemeClr val="tx1"/>
        </a:solidFill>
        <a:latin typeface="MetricHPE" panose="020B0503030202060203" pitchFamily="34" charset="0"/>
        <a:ea typeface="+mn-ea"/>
        <a:cs typeface="+mn-cs"/>
      </a:defRPr>
    </a:lvl1pPr>
    <a:lvl2pPr marL="228600" indent="-137160" algn="l" defTabSz="914400" rtl="0" eaLnBrk="1" latinLnBrk="0" hangingPunct="1">
      <a:spcBef>
        <a:spcPts val="600"/>
      </a:spcBef>
      <a:buFont typeface="" panose="020B0303030202060203" pitchFamily="34" charset="0"/>
      <a:buChar char="–"/>
      <a:defRPr sz="1050" kern="1200">
        <a:solidFill>
          <a:schemeClr val="tx1"/>
        </a:solidFill>
        <a:latin typeface="MetricHPE" panose="020B0503030202060203" pitchFamily="34" charset="0"/>
        <a:ea typeface="+mn-ea"/>
        <a:cs typeface="+mn-cs"/>
      </a:defRPr>
    </a:lvl2pPr>
    <a:lvl3pPr marL="365760" indent="-109728" algn="l" defTabSz="914400" rtl="0" eaLnBrk="1" latinLnBrk="0" hangingPunct="1">
      <a:spcBef>
        <a:spcPts val="600"/>
      </a:spcBef>
      <a:buFont typeface="" panose="020B0303030202060203" pitchFamily="34" charset="0"/>
      <a:buChar char="–"/>
      <a:defRPr sz="1000" kern="1200">
        <a:solidFill>
          <a:schemeClr val="tx1"/>
        </a:solidFill>
        <a:latin typeface="MetricHPE" panose="020B0503030202060203" pitchFamily="34" charset="0"/>
        <a:ea typeface="+mn-ea"/>
        <a:cs typeface="+mn-cs"/>
      </a:defRPr>
    </a:lvl3pPr>
    <a:lvl4pPr marL="548640" indent="-109728" algn="l" defTabSz="914400" rtl="0" eaLnBrk="1" latinLnBrk="0" hangingPunct="1">
      <a:spcBef>
        <a:spcPts val="600"/>
      </a:spcBef>
      <a:buFont typeface="" panose="020B0303030202060203" pitchFamily="34" charset="0"/>
      <a:buChar char="–"/>
      <a:defRPr sz="900" kern="1200">
        <a:solidFill>
          <a:schemeClr val="tx1"/>
        </a:solidFill>
        <a:latin typeface="MetricHPE" panose="020B0503030202060203" pitchFamily="34" charset="0"/>
        <a:ea typeface="+mn-ea"/>
        <a:cs typeface="+mn-cs"/>
      </a:defRPr>
    </a:lvl4pPr>
    <a:lvl5pPr marL="731520" indent="-109728" algn="l" defTabSz="914400" rtl="0" eaLnBrk="1" latinLnBrk="0" hangingPunct="1">
      <a:spcBef>
        <a:spcPts val="600"/>
      </a:spcBef>
      <a:buFont typeface="" panose="020B0303030202060203" pitchFamily="34" charset="0"/>
      <a:buChar char="–"/>
      <a:defRPr sz="800" kern="1200">
        <a:solidFill>
          <a:schemeClr val="tx1"/>
        </a:solidFill>
        <a:latin typeface="MetricHPE" panose="020B0503030202060203"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FEAE42-E3FE-4405-B7FC-4425D05B92A0}" type="slidenum">
              <a:rPr lang="en-US" smtClean="0"/>
              <a:pPr/>
              <a:t>1</a:t>
            </a:fld>
            <a:endParaRPr lang="en-US" dirty="0"/>
          </a:p>
        </p:txBody>
      </p:sp>
    </p:spTree>
    <p:extLst>
      <p:ext uri="{BB962C8B-B14F-4D97-AF65-F5344CB8AC3E}">
        <p14:creationId xmlns:p14="http://schemas.microsoft.com/office/powerpoint/2010/main" val="2432967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 panose="020B0303030202060203" pitchFamily="34" charset="0"/>
              <a:buChar char=" "/>
              <a:tabLst/>
              <a:defRPr/>
            </a:pPr>
            <a:r>
              <a:rPr lang="en-US" sz="1100" b="0" i="0" u="none" strike="noStrike" kern="1200" baseline="0" dirty="0">
                <a:solidFill>
                  <a:schemeClr val="tx1"/>
                </a:solidFill>
                <a:latin typeface="MetricHPE" panose="020B0503030202060203" pitchFamily="34" charset="0"/>
                <a:ea typeface="+mn-ea"/>
                <a:cs typeface="+mn-cs"/>
              </a:rPr>
              <a:t>For severity 1 critical incidents, HPE aims to either connect the Customer to a product specialist or call the Customer back within 15 minutes. For noncritical incidents, HPE may connect the Customer to a product specialist or call the Customer back within one hour.	</a:t>
            </a:r>
          </a:p>
          <a:p>
            <a:endParaRPr lang="en-US" dirty="0"/>
          </a:p>
        </p:txBody>
      </p:sp>
      <p:sp>
        <p:nvSpPr>
          <p:cNvPr id="4" name="Slide Number Placeholder 3"/>
          <p:cNvSpPr>
            <a:spLocks noGrp="1"/>
          </p:cNvSpPr>
          <p:nvPr>
            <p:ph type="sldNum" sz="quarter" idx="5"/>
          </p:nvPr>
        </p:nvSpPr>
        <p:spPr/>
        <p:txBody>
          <a:bodyPr/>
          <a:lstStyle/>
          <a:p>
            <a:fld id="{5BFEAE42-E3FE-4405-B7FC-4425D05B92A0}" type="slidenum">
              <a:rPr lang="en-US" smtClean="0"/>
              <a:pPr/>
              <a:t>69</a:t>
            </a:fld>
            <a:endParaRPr lang="en-US" dirty="0"/>
          </a:p>
        </p:txBody>
      </p:sp>
    </p:spTree>
    <p:extLst>
      <p:ext uri="{BB962C8B-B14F-4D97-AF65-F5344CB8AC3E}">
        <p14:creationId xmlns:p14="http://schemas.microsoft.com/office/powerpoint/2010/main" val="3647951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pPr/>
              <a:t>73</a:t>
            </a:fld>
            <a:endParaRPr lang="en-US" dirty="0"/>
          </a:p>
        </p:txBody>
      </p:sp>
    </p:spTree>
    <p:extLst>
      <p:ext uri="{BB962C8B-B14F-4D97-AF65-F5344CB8AC3E}">
        <p14:creationId xmlns:p14="http://schemas.microsoft.com/office/powerpoint/2010/main" val="1202084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endParaRPr lang="en-US" sz="1100" kern="1200" dirty="0">
              <a:solidFill>
                <a:schemeClr val="tx1"/>
              </a:solidFill>
              <a:effectLst/>
              <a:latin typeface="MetricHPE" panose="020B0503030202060203"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200" b="0" i="0" u="none" strike="noStrike" kern="1200" cap="none" spc="0" normalizeH="0" baseline="0" noProof="0" smtClean="0">
                <a:ln>
                  <a:noFill/>
                </a:ln>
                <a:solidFill>
                  <a:prstClr val="black"/>
                </a:solidFill>
                <a:effectLst/>
                <a:uLnTx/>
                <a:uFillTx/>
                <a:latin typeface="MetricHPE"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MetricHPE" panose="020F0502020204030204"/>
              <a:ea typeface="+mn-ea"/>
              <a:cs typeface="+mn-cs"/>
            </a:endParaRPr>
          </a:p>
        </p:txBody>
      </p:sp>
    </p:spTree>
    <p:extLst>
      <p:ext uri="{BB962C8B-B14F-4D97-AF65-F5344CB8AC3E}">
        <p14:creationId xmlns:p14="http://schemas.microsoft.com/office/powerpoint/2010/main" val="1223463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endParaRPr lang="en-US" sz="1100" kern="1200" dirty="0">
              <a:solidFill>
                <a:schemeClr val="tx1"/>
              </a:solidFill>
              <a:effectLst/>
              <a:latin typeface="MetricHPE" panose="020B0503030202060203"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200" b="0" i="0" u="none" strike="noStrike" kern="1200" cap="none" spc="0" normalizeH="0" baseline="0" noProof="0" smtClean="0">
                <a:ln>
                  <a:noFill/>
                </a:ln>
                <a:solidFill>
                  <a:prstClr val="black"/>
                </a:solidFill>
                <a:effectLst/>
                <a:uLnTx/>
                <a:uFillTx/>
                <a:latin typeface="MetricHPE"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MetricHPE" panose="020F0502020204030204"/>
              <a:ea typeface="+mn-ea"/>
              <a:cs typeface="+mn-cs"/>
            </a:endParaRPr>
          </a:p>
        </p:txBody>
      </p:sp>
    </p:spTree>
    <p:extLst>
      <p:ext uri="{BB962C8B-B14F-4D97-AF65-F5344CB8AC3E}">
        <p14:creationId xmlns:p14="http://schemas.microsoft.com/office/powerpoint/2010/main" val="697990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pPr lvl="0"/>
            <a:endParaRPr lang="en-US" sz="1100" kern="1200" dirty="0">
              <a:solidFill>
                <a:schemeClr val="tx1"/>
              </a:solidFill>
              <a:effectLst/>
              <a:latin typeface="MetricHPE" panose="020B0503030202060203"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200" b="0" i="0" u="none" strike="noStrike" kern="1200" cap="none" spc="0" normalizeH="0" baseline="0" noProof="0" smtClean="0">
                <a:ln>
                  <a:noFill/>
                </a:ln>
                <a:solidFill>
                  <a:prstClr val="black"/>
                </a:solidFill>
                <a:effectLst/>
                <a:uLnTx/>
                <a:uFillTx/>
                <a:latin typeface="MetricHPE"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MetricHPE" panose="020F0502020204030204"/>
              <a:ea typeface="+mn-ea"/>
              <a:cs typeface="+mn-cs"/>
            </a:endParaRPr>
          </a:p>
        </p:txBody>
      </p:sp>
    </p:spTree>
    <p:extLst>
      <p:ext uri="{BB962C8B-B14F-4D97-AF65-F5344CB8AC3E}">
        <p14:creationId xmlns:p14="http://schemas.microsoft.com/office/powerpoint/2010/main" val="1735767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pPr lvl="0"/>
            <a:endParaRPr lang="en-US" sz="1100" kern="1200" dirty="0">
              <a:solidFill>
                <a:schemeClr val="tx1"/>
              </a:solidFill>
              <a:effectLst/>
              <a:latin typeface="MetricHPE" panose="020B0503030202060203"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200" b="0" i="0" u="none" strike="noStrike" kern="1200" cap="none" spc="0" normalizeH="0" baseline="0" noProof="0" smtClean="0">
                <a:ln>
                  <a:noFill/>
                </a:ln>
                <a:solidFill>
                  <a:prstClr val="black"/>
                </a:solidFill>
                <a:effectLst/>
                <a:uLnTx/>
                <a:uFillTx/>
                <a:latin typeface="MetricHPE"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MetricHPE" panose="020F0502020204030204"/>
              <a:ea typeface="+mn-ea"/>
              <a:cs typeface="+mn-cs"/>
            </a:endParaRPr>
          </a:p>
        </p:txBody>
      </p:sp>
    </p:spTree>
    <p:extLst>
      <p:ext uri="{BB962C8B-B14F-4D97-AF65-F5344CB8AC3E}">
        <p14:creationId xmlns:p14="http://schemas.microsoft.com/office/powerpoint/2010/main" val="1835617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endParaRPr lang="en-US" sz="1100" kern="1200" dirty="0">
              <a:solidFill>
                <a:schemeClr val="tx1"/>
              </a:solidFill>
              <a:effectLst/>
              <a:latin typeface="MetricHPE" panose="020B0503030202060203" pitchFamily="34" charset="0"/>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200" b="0" i="0" u="none" strike="noStrike" kern="1200" cap="none" spc="0" normalizeH="0" baseline="0" noProof="0" smtClean="0">
                <a:ln>
                  <a:noFill/>
                </a:ln>
                <a:solidFill>
                  <a:prstClr val="black"/>
                </a:solidFill>
                <a:effectLst/>
                <a:uLnTx/>
                <a:uFillTx/>
                <a:latin typeface="MetricHPE"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MetricHPE" panose="020F0502020204030204"/>
              <a:ea typeface="+mn-ea"/>
              <a:cs typeface="+mn-cs"/>
            </a:endParaRPr>
          </a:p>
        </p:txBody>
      </p:sp>
    </p:spTree>
    <p:extLst>
      <p:ext uri="{BB962C8B-B14F-4D97-AF65-F5344CB8AC3E}">
        <p14:creationId xmlns:p14="http://schemas.microsoft.com/office/powerpoint/2010/main" val="2886155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a:tabLst/>
              <a:defRPr/>
            </a:pPr>
            <a:r>
              <a:rPr lang="en-US" dirty="0"/>
              <a:t>Running in parallel with Gen10 through lifecycle</a:t>
            </a:r>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a:tabLst/>
              <a:defRPr/>
            </a:pPr>
            <a:r>
              <a:rPr lang="en-US" dirty="0"/>
              <a:t>3rd Gen Intel Xeon SP processors</a:t>
            </a:r>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a:tabLst/>
              <a:defRPr/>
            </a:pPr>
            <a:r>
              <a:rPr lang="en-US" dirty="0"/>
              <a:t>Extends Gen10 capabilities: HW RAID (M.2, NVMe), SED support, unencumbered fw access, etc.</a:t>
            </a:r>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a:tabLst/>
              <a:defRPr/>
            </a:pPr>
            <a:r>
              <a:rPr lang="en-US" dirty="0"/>
              <a:t>Improved balanced I/O capabilities (cards, NVMe SSDs)</a:t>
            </a:r>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a:tabLst/>
              <a:defRPr/>
            </a:pPr>
            <a:r>
              <a:rPr lang="en-US" dirty="0"/>
              <a:t>Significantly improved NVMe SSD support: VROC/SR100i, up to 10 direct access drives, tri-mode controller support</a:t>
            </a:r>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a:tabLst/>
              <a:defRPr/>
            </a:pPr>
            <a:r>
              <a:rPr lang="en-US" dirty="0"/>
              <a:t>Silicon Root of Trust, Advanced Security, Infosight and OneView key differentiators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FEAE42-E3FE-4405-B7FC-4425D05B92A0}" type="slidenum">
              <a:rPr kumimoji="0" lang="en-US" sz="1000" b="0" i="0" u="none" strike="noStrike" kern="1200" cap="none" spc="0" normalizeH="0" baseline="0" noProof="0" smtClean="0">
                <a:ln>
                  <a:noFill/>
                </a:ln>
                <a:solidFill>
                  <a:prstClr val="black"/>
                </a:solidFill>
                <a:effectLst/>
                <a:uLnTx/>
                <a:uFillTx/>
                <a:latin typeface="MetricHPE" panose="020B0503030202060203"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dirty="0">
              <a:ln>
                <a:noFill/>
              </a:ln>
              <a:solidFill>
                <a:prstClr val="black"/>
              </a:solidFill>
              <a:effectLst/>
              <a:uLnTx/>
              <a:uFillTx/>
              <a:latin typeface="MetricHPE" panose="020B0503030202060203" pitchFamily="34" charset="0"/>
              <a:ea typeface="+mn-ea"/>
              <a:cs typeface="+mn-cs"/>
            </a:endParaRPr>
          </a:p>
        </p:txBody>
      </p:sp>
    </p:spTree>
    <p:extLst>
      <p:ext uri="{BB962C8B-B14F-4D97-AF65-F5344CB8AC3E}">
        <p14:creationId xmlns:p14="http://schemas.microsoft.com/office/powerpoint/2010/main" val="4088828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a:tabLst/>
              <a:defRPr/>
            </a:pPr>
            <a:r>
              <a:rPr lang="en-US" dirty="0"/>
              <a:t>Running in parallel with Gen10 through lifecycle</a:t>
            </a:r>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a:tabLst/>
              <a:defRPr/>
            </a:pPr>
            <a:r>
              <a:rPr lang="en-US" dirty="0"/>
              <a:t>3rd Gen Intel Xeon SP processors</a:t>
            </a:r>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a:tabLst/>
              <a:defRPr/>
            </a:pPr>
            <a:r>
              <a:rPr lang="en-US" dirty="0"/>
              <a:t>Extends Gen10 capabilities: HW RAID (M.2, NVMe), SED support, unencumbered fw access, etc.</a:t>
            </a:r>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a:tabLst/>
              <a:defRPr/>
            </a:pPr>
            <a:r>
              <a:rPr lang="en-US" dirty="0"/>
              <a:t>Improved balanced I/O capabilities (cards, NVMe SSDs)</a:t>
            </a:r>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a:tabLst/>
              <a:defRPr/>
            </a:pPr>
            <a:r>
              <a:rPr lang="en-US" dirty="0"/>
              <a:t>Significantly improved NVMe SSD support: VROC/SR100i, up to 10 direct access drives, tri-mode controller support</a:t>
            </a:r>
          </a:p>
          <a:p>
            <a:pPr marL="45720" marR="0" lvl="0" indent="-36576" algn="l" defTabSz="914400" rtl="0" eaLnBrk="1" fontAlgn="auto" latinLnBrk="0" hangingPunct="1">
              <a:lnSpc>
                <a:spcPct val="100000"/>
              </a:lnSpc>
              <a:spcBef>
                <a:spcPts val="600"/>
              </a:spcBef>
              <a:spcAft>
                <a:spcPts val="0"/>
              </a:spcAft>
              <a:buClrTx/>
              <a:buSzPct val="25000"/>
              <a:buFont typeface="MetricHPE" panose="020B0604020202020204" pitchFamily="34" charset="0"/>
              <a:buChar char="•"/>
              <a:tabLst/>
              <a:defRPr/>
            </a:pPr>
            <a:r>
              <a:rPr lang="en-US" dirty="0"/>
              <a:t>Silicon Root of Trust, Advanced Security, Infosight and OneView key differentiators</a:t>
            </a:r>
          </a:p>
        </p:txBody>
      </p:sp>
      <p:sp>
        <p:nvSpPr>
          <p:cNvPr id="4" name="Slide Number Placeholder 3"/>
          <p:cNvSpPr>
            <a:spLocks noGrp="1"/>
          </p:cNvSpPr>
          <p:nvPr>
            <p:ph type="sldNum" sz="quarter" idx="5"/>
          </p:nvPr>
        </p:nvSpPr>
        <p:spPr/>
        <p:txBody>
          <a:bodyPr/>
          <a:lstStyle/>
          <a:p>
            <a:fld id="{5BFEAE42-E3FE-4405-B7FC-4425D05B92A0}" type="slidenum">
              <a:rPr lang="en-US" smtClean="0"/>
              <a:pPr/>
              <a:t>27</a:t>
            </a:fld>
            <a:endParaRPr lang="en-US" dirty="0"/>
          </a:p>
        </p:txBody>
      </p:sp>
    </p:spTree>
    <p:extLst>
      <p:ext uri="{BB962C8B-B14F-4D97-AF65-F5344CB8AC3E}">
        <p14:creationId xmlns:p14="http://schemas.microsoft.com/office/powerpoint/2010/main" val="3564063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sz="1100" kern="1200" dirty="0">
                <a:solidFill>
                  <a:schemeClr val="tx1"/>
                </a:solidFill>
                <a:effectLst/>
                <a:latin typeface="MetricHPE" panose="020B0503030202060203" pitchFamily="34" charset="0"/>
                <a:ea typeface="+mn-ea"/>
                <a:cs typeface="+mn-cs"/>
              </a:rPr>
              <a:t>Optimal memory performance is achieved when the system is configured with a fully homogeneous and balanced DIMM configuration. Unbalanced DIMM configurations are those in which the installed memory is not distributed evenly across the memory channels or the CPUs. Hewlett Packard Enterprise discourages unbalanced configurations because they will always have lower performance than similar balanced configurations. There is, however, one exception—when using Sub-NUMA clustering with DL360 Gen10 Plus or DL380 Gen10 Plus servers.</a:t>
            </a:r>
          </a:p>
          <a:p>
            <a:endParaRPr lang="en-US" sz="1100" kern="1200" dirty="0">
              <a:solidFill>
                <a:schemeClr val="tx1"/>
              </a:solidFill>
              <a:effectLst/>
              <a:latin typeface="MetricHPE" panose="020B0503030202060203" pitchFamily="34" charset="0"/>
              <a:ea typeface="+mn-ea"/>
              <a:cs typeface="+mn-cs"/>
            </a:endParaRPr>
          </a:p>
          <a:p>
            <a:r>
              <a:rPr lang="en-US" sz="1100" kern="1200" dirty="0">
                <a:solidFill>
                  <a:schemeClr val="tx1"/>
                </a:solidFill>
                <a:effectLst/>
                <a:latin typeface="MetricHPE" panose="020B0503030202060203" pitchFamily="34" charset="0"/>
                <a:ea typeface="+mn-ea"/>
                <a:cs typeface="+mn-cs"/>
              </a:rPr>
              <a:t>Sub-NUMA Clustering (SNC) divides the cores, cache, and memory of the processor into multiple NUMA domains. Enabling this option can increase performance for workloads that are NUMA aware and optimized.</a:t>
            </a:r>
          </a:p>
          <a:p>
            <a:endParaRPr lang="en-US" sz="1100" kern="1200" dirty="0">
              <a:solidFill>
                <a:schemeClr val="tx1"/>
              </a:solidFill>
              <a:effectLst/>
              <a:latin typeface="MetricHPE" panose="020B0503030202060203" pitchFamily="34" charset="0"/>
              <a:ea typeface="+mn-ea"/>
              <a:cs typeface="+mn-cs"/>
            </a:endParaRPr>
          </a:p>
          <a:p>
            <a:r>
              <a:rPr lang="en-US" sz="1100" kern="1200" dirty="0">
                <a:solidFill>
                  <a:schemeClr val="tx1"/>
                </a:solidFill>
                <a:effectLst/>
                <a:latin typeface="MetricHPE" panose="020B0503030202060203" pitchFamily="34" charset="0"/>
                <a:ea typeface="+mn-ea"/>
                <a:cs typeface="+mn-cs"/>
              </a:rPr>
              <a:t>An SNC creates two localization domains within a processor by mapping addresses from one of the local memory controllers in one half of the LLC slices closer to that memory controller and addresses mapped to the other memory controller into the LLC slices in the other half.</a:t>
            </a:r>
          </a:p>
          <a:p>
            <a:endParaRPr lang="en-US" sz="1100" kern="1200" dirty="0">
              <a:solidFill>
                <a:schemeClr val="tx1"/>
              </a:solidFill>
              <a:effectLst/>
              <a:latin typeface="MetricHPE" panose="020B0503030202060203" pitchFamily="34" charset="0"/>
              <a:ea typeface="+mn-ea"/>
              <a:cs typeface="+mn-cs"/>
            </a:endParaRPr>
          </a:p>
          <a:p>
            <a:r>
              <a:rPr lang="en-US" sz="1100" kern="1200" dirty="0">
                <a:solidFill>
                  <a:schemeClr val="tx1"/>
                </a:solidFill>
                <a:effectLst/>
                <a:latin typeface="MetricHPE" panose="020B0503030202060203" pitchFamily="34" charset="0"/>
                <a:ea typeface="+mn-ea"/>
                <a:cs typeface="+mn-cs"/>
              </a:rPr>
              <a:t>The memory population rules for HPE Gen10 Plus servers are noted on chart. Note that if populating with 12 DIMMs an unbalanced configuration is required for SNC using the population order referenced. Note that these population rules apply to each CPU within the server.</a:t>
            </a:r>
          </a:p>
          <a:p>
            <a:endParaRPr lang="en-US" dirty="0"/>
          </a:p>
          <a:p>
            <a:endParaRPr lang="en-US" dirty="0"/>
          </a:p>
        </p:txBody>
      </p:sp>
      <p:sp>
        <p:nvSpPr>
          <p:cNvPr id="4" name="Slide Number Placeholder 3"/>
          <p:cNvSpPr>
            <a:spLocks noGrp="1"/>
          </p:cNvSpPr>
          <p:nvPr>
            <p:ph type="sldNum" sz="quarter" idx="5"/>
          </p:nvPr>
        </p:nvSpPr>
        <p:spPr/>
        <p:txBody>
          <a:bodyPr/>
          <a:lstStyle/>
          <a:p>
            <a:fld id="{5BFEAE42-E3FE-4405-B7FC-4425D05B92A0}" type="slidenum">
              <a:rPr lang="en-US" smtClean="0"/>
              <a:pPr/>
              <a:t>51</a:t>
            </a:fld>
            <a:endParaRPr lang="en-US" dirty="0"/>
          </a:p>
        </p:txBody>
      </p:sp>
    </p:spTree>
    <p:extLst>
      <p:ext uri="{BB962C8B-B14F-4D97-AF65-F5344CB8AC3E}">
        <p14:creationId xmlns:p14="http://schemas.microsoft.com/office/powerpoint/2010/main" val="3818431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Dark Picture">
    <p:bg>
      <p:bgPr>
        <a:solidFill>
          <a:schemeClr val="tx1"/>
        </a:solidFill>
        <a:effectLst/>
      </p:bgPr>
    </p:bg>
    <p:spTree>
      <p:nvGrpSpPr>
        <p:cNvPr id="1" name=""/>
        <p:cNvGrpSpPr/>
        <p:nvPr/>
      </p:nvGrpSpPr>
      <p:grpSpPr>
        <a:xfrm>
          <a:off x="0" y="0"/>
          <a:ext cx="0" cy="0"/>
          <a:chOff x="0" y="0"/>
          <a:chExt cx="0" cy="0"/>
        </a:xfrm>
      </p:grpSpPr>
      <p:grpSp>
        <p:nvGrpSpPr>
          <p:cNvPr id="9" name="Group 8"/>
          <p:cNvGrpSpPr>
            <a:grpSpLocks noChangeAspect="1"/>
          </p:cNvGrpSpPr>
          <p:nvPr userDrawn="1"/>
        </p:nvGrpSpPr>
        <p:grpSpPr>
          <a:xfrm>
            <a:off x="393523" y="381956"/>
            <a:ext cx="2218745" cy="893759"/>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MetricHPE Black" panose="020B0A03030202060203" pitchFamily="34" charset="0"/>
              </a:endParaRPr>
            </a:p>
          </p:txBody>
        </p:sp>
        <p:sp>
          <p:nvSpPr>
            <p:cNvPr id="14" name="Freeform 6"/>
            <p:cNvSpPr>
              <a:spLocks noEditPoints="1"/>
            </p:cNvSpPr>
            <p:nvPr/>
          </p:nvSpPr>
          <p:spPr bwMode="auto">
            <a:xfrm>
              <a:off x="3578225" y="1968501"/>
              <a:ext cx="5038725" cy="1289049"/>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MetricHPE Black" panose="020B0A03030202060203" pitchFamily="34" charset="0"/>
              </a:endParaRPr>
            </a:p>
          </p:txBody>
        </p:sp>
      </p:grpSp>
      <p:sp>
        <p:nvSpPr>
          <p:cNvPr id="15" name="Title 4"/>
          <p:cNvSpPr>
            <a:spLocks noGrp="1"/>
          </p:cNvSpPr>
          <p:nvPr>
            <p:ph type="title" hasCustomPrompt="1"/>
          </p:nvPr>
        </p:nvSpPr>
        <p:spPr>
          <a:xfrm>
            <a:off x="284397" y="1869197"/>
            <a:ext cx="11423555" cy="1905000"/>
          </a:xfrm>
        </p:spPr>
        <p:txBody>
          <a:bodyPr lIns="91440" tIns="91440" rIns="91440" bIns="91440" anchor="b"/>
          <a:lstStyle>
            <a:lvl1pPr>
              <a:lnSpc>
                <a:spcPct val="80000"/>
              </a:lnSpc>
              <a:defRPr sz="4400">
                <a:solidFill>
                  <a:schemeClr val="bg1"/>
                </a:solidFill>
              </a:defRPr>
            </a:lvl1pPr>
          </a:lstStyle>
          <a:p>
            <a:r>
              <a:rPr lang="en-US" dirty="0"/>
              <a:t>Click to edit</a:t>
            </a:r>
            <a:br>
              <a:rPr lang="en-US" dirty="0"/>
            </a:br>
            <a:r>
              <a:rPr lang="en-US" dirty="0"/>
              <a:t>master title style</a:t>
            </a:r>
            <a:endParaRPr dirty="0"/>
          </a:p>
        </p:txBody>
      </p:sp>
      <p:sp>
        <p:nvSpPr>
          <p:cNvPr id="16" name="Subtitle 2"/>
          <p:cNvSpPr>
            <a:spLocks noGrp="1"/>
          </p:cNvSpPr>
          <p:nvPr>
            <p:ph type="subTitle" idx="1" hasCustomPrompt="1"/>
          </p:nvPr>
        </p:nvSpPr>
        <p:spPr>
          <a:xfrm>
            <a:off x="284397" y="4133088"/>
            <a:ext cx="8229600" cy="438912"/>
          </a:xfrm>
        </p:spPr>
        <p:txBody>
          <a:bodyPr lIns="91440" tIns="91440" rIns="91440" bIns="91440">
            <a:noAutofit/>
          </a:bodyPr>
          <a:lstStyle>
            <a:lvl1pPr marL="0" indent="0" algn="l">
              <a:spcBef>
                <a:spcPts val="0"/>
              </a:spcBef>
              <a:buNone/>
              <a:defRPr sz="3200">
                <a:solidFill>
                  <a:schemeClr val="bg1"/>
                </a:solidFill>
                <a:latin typeface="MetricHPE" panose="020B050303020206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endParaRPr dirty="0"/>
          </a:p>
        </p:txBody>
      </p:sp>
      <p:sp>
        <p:nvSpPr>
          <p:cNvPr id="17" name="Text Placeholder 7"/>
          <p:cNvSpPr>
            <a:spLocks noGrp="1"/>
          </p:cNvSpPr>
          <p:nvPr>
            <p:ph type="body" sz="quarter" idx="13" hasCustomPrompt="1"/>
          </p:nvPr>
        </p:nvSpPr>
        <p:spPr>
          <a:xfrm>
            <a:off x="284397" y="4577983"/>
            <a:ext cx="5489578" cy="339214"/>
          </a:xfrm>
        </p:spPr>
        <p:txBody>
          <a:bodyPr lIns="91440" tIns="91440" rIns="91440" bIns="91440">
            <a:noAutofit/>
          </a:bodyPr>
          <a:lstStyle>
            <a:lvl1pPr marL="0" indent="0">
              <a:spcBef>
                <a:spcPts val="0"/>
              </a:spcBef>
              <a:buNone/>
              <a:defRPr sz="2200" baseline="0">
                <a:solidFill>
                  <a:schemeClr val="bg1"/>
                </a:solidFill>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endParaRPr dirty="0"/>
          </a:p>
        </p:txBody>
      </p:sp>
      <p:sp>
        <p:nvSpPr>
          <p:cNvPr id="18" name="Rectangle 17"/>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Tree>
    <p:extLst>
      <p:ext uri="{BB962C8B-B14F-4D97-AF65-F5344CB8AC3E}">
        <p14:creationId xmlns:p14="http://schemas.microsoft.com/office/powerpoint/2010/main" val="175319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84398" y="685800"/>
            <a:ext cx="9106250" cy="3075861"/>
          </a:xfrm>
        </p:spPr>
        <p:txBody>
          <a:bodyPr lIns="91440" anchor="b" anchorCtr="0"/>
          <a:lstStyle>
            <a:lvl1pPr marL="219456" indent="-219456">
              <a:defRPr sz="4600" cap="none" baseline="0">
                <a:latin typeface="MetricHPE" panose="020B0503030202060203" pitchFamily="34" charset="0"/>
              </a:defRPr>
            </a:lvl1pPr>
          </a:lstStyle>
          <a:p>
            <a:r>
              <a:rPr lang="en-US" dirty="0"/>
              <a:t>“Click to add quote here. Type quotation marks before and after text.”</a:t>
            </a:r>
          </a:p>
        </p:txBody>
      </p:sp>
      <p:sp>
        <p:nvSpPr>
          <p:cNvPr id="12" name="Text Placeholder 9"/>
          <p:cNvSpPr>
            <a:spLocks noGrp="1"/>
          </p:cNvSpPr>
          <p:nvPr>
            <p:ph type="body" sz="quarter" idx="14" hasCustomPrompt="1"/>
          </p:nvPr>
        </p:nvSpPr>
        <p:spPr>
          <a:xfrm>
            <a:off x="512997" y="3989508"/>
            <a:ext cx="8228011" cy="533400"/>
          </a:xfrm>
        </p:spPr>
        <p:txBody>
          <a:bodyPr lIns="91440">
            <a:noAutofit/>
          </a:bodyPr>
          <a:lstStyle>
            <a:lvl1pPr marL="0" indent="0">
              <a:spcBef>
                <a:spcPts val="0"/>
              </a:spcBef>
              <a:buFontTx/>
              <a:buNone/>
              <a:defRPr sz="2600">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name, title, company</a:t>
            </a:r>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5"/>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16"/>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Tree>
    <p:extLst>
      <p:ext uri="{BB962C8B-B14F-4D97-AF65-F5344CB8AC3E}">
        <p14:creationId xmlns:p14="http://schemas.microsoft.com/office/powerpoint/2010/main" val="43234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late 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5"/>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16"/>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
        <p:nvSpPr>
          <p:cNvPr id="8" name="Title 1">
            <a:extLst>
              <a:ext uri="{FF2B5EF4-FFF2-40B4-BE49-F238E27FC236}">
                <a16:creationId xmlns:a16="http://schemas.microsoft.com/office/drawing/2014/main" id="{296867C9-FAEA-4AB9-9E4F-5E469CDF0D22}"/>
              </a:ext>
            </a:extLst>
          </p:cNvPr>
          <p:cNvSpPr>
            <a:spLocks noGrp="1"/>
          </p:cNvSpPr>
          <p:nvPr>
            <p:ph type="title" hasCustomPrompt="1"/>
          </p:nvPr>
        </p:nvSpPr>
        <p:spPr>
          <a:xfrm>
            <a:off x="284398" y="899032"/>
            <a:ext cx="9148360" cy="2862630"/>
          </a:xfrm>
        </p:spPr>
        <p:txBody>
          <a:bodyPr lIns="91440" anchor="b" anchorCtr="0"/>
          <a:lstStyle>
            <a:lvl1pPr marL="219456" indent="-219456">
              <a:defRPr sz="4600" cap="none" baseline="0">
                <a:latin typeface="MetricHPE" panose="020B0503030202060203" pitchFamily="34" charset="0"/>
              </a:defRPr>
            </a:lvl1pPr>
          </a:lstStyle>
          <a:p>
            <a:r>
              <a:rPr lang="en-US" dirty="0"/>
              <a:t>“Click to add quote here. Type quotation marks before and after text.”</a:t>
            </a:r>
          </a:p>
        </p:txBody>
      </p:sp>
      <p:sp>
        <p:nvSpPr>
          <p:cNvPr id="9" name="Text Placeholder 9">
            <a:extLst>
              <a:ext uri="{FF2B5EF4-FFF2-40B4-BE49-F238E27FC236}">
                <a16:creationId xmlns:a16="http://schemas.microsoft.com/office/drawing/2014/main" id="{B97CBB38-1E71-4985-B7D1-ACBC191C50DD}"/>
              </a:ext>
            </a:extLst>
          </p:cNvPr>
          <p:cNvSpPr>
            <a:spLocks noGrp="1"/>
          </p:cNvSpPr>
          <p:nvPr>
            <p:ph type="body" sz="quarter" idx="14" hasCustomPrompt="1"/>
          </p:nvPr>
        </p:nvSpPr>
        <p:spPr>
          <a:xfrm>
            <a:off x="512997" y="3989508"/>
            <a:ext cx="8228011" cy="533400"/>
          </a:xfrm>
        </p:spPr>
        <p:txBody>
          <a:bodyPr lIns="91440">
            <a:noAutofit/>
          </a:bodyPr>
          <a:lstStyle>
            <a:lvl1pPr marL="0" indent="0">
              <a:spcBef>
                <a:spcPts val="0"/>
              </a:spcBef>
              <a:buFontTx/>
              <a:buNone/>
              <a:defRPr sz="2600">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name, title, company</a:t>
            </a:r>
          </a:p>
        </p:txBody>
      </p:sp>
    </p:spTree>
    <p:extLst>
      <p:ext uri="{BB962C8B-B14F-4D97-AF65-F5344CB8AC3E}">
        <p14:creationId xmlns:p14="http://schemas.microsoft.com/office/powerpoint/2010/main" val="296974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5" name="Text Placeholder 4"/>
          <p:cNvSpPr>
            <a:spLocks noGrp="1"/>
          </p:cNvSpPr>
          <p:nvPr>
            <p:ph type="body" sz="quarter" idx="17"/>
          </p:nvPr>
        </p:nvSpPr>
        <p:spPr>
          <a:xfrm>
            <a:off x="285750" y="999160"/>
            <a:ext cx="11525249" cy="5096839"/>
          </a:xfrm>
        </p:spPr>
        <p:txBody>
          <a:bodyPr lIns="91440" rIns="91440"/>
          <a:lstStyle>
            <a:lvl1pPr>
              <a:buClrTx/>
              <a:defRPr>
                <a:latin typeface="MetricHPE" panose="020B0503030202060203" pitchFamily="34" charset="0"/>
              </a:defRPr>
            </a:lvl1pPr>
            <a:lvl2pPr>
              <a:buClrTx/>
              <a:defRPr>
                <a:latin typeface="MetricHPE" panose="020B0503030202060203" pitchFamily="34" charset="0"/>
              </a:defRPr>
            </a:lvl2pPr>
            <a:lvl3pPr>
              <a:buClrTx/>
              <a:defRPr>
                <a:latin typeface="MetricHPE" panose="020B0503030202060203" pitchFamily="34" charset="0"/>
              </a:defRPr>
            </a:lvl3pPr>
            <a:lvl4pPr>
              <a:buClrTx/>
              <a:defRPr>
                <a:latin typeface="MetricHPE" panose="020B0503030202060203" pitchFamily="34" charset="0"/>
              </a:defRPr>
            </a:lvl4pPr>
            <a:lvl5pPr>
              <a:buClrTx/>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8"/>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19"/>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
        <p:nvSpPr>
          <p:cNvPr id="4" name="Title 3">
            <a:extLst>
              <a:ext uri="{FF2B5EF4-FFF2-40B4-BE49-F238E27FC236}">
                <a16:creationId xmlns:a16="http://schemas.microsoft.com/office/drawing/2014/main" id="{232753FE-5D9A-4A5E-B0B2-3DAAE2EB3541}"/>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55291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81746" y="704332"/>
            <a:ext cx="11529254" cy="381000"/>
          </a:xfrm>
        </p:spPr>
        <p:txBody>
          <a:bodyPr vert="horz" lIns="91440" tIns="91440" rIns="91440" bIns="91440" rtlCol="0" anchor="ctr">
            <a:noAutofit/>
          </a:bodyPr>
          <a:lstStyle>
            <a:lvl1pPr marL="0" indent="0">
              <a:buFont typeface="" panose="020B0604020202020204" pitchFamily="34" charset="0"/>
              <a:buNone/>
              <a:defRPr sz="2400" baseline="0" dirty="0"/>
            </a:lvl1pPr>
          </a:lstStyle>
          <a:p>
            <a:pPr marL="182880" lvl="0" indent="-182880">
              <a:spcBef>
                <a:spcPts val="0"/>
              </a:spcBef>
            </a:pPr>
            <a:r>
              <a:rPr lang="en-US" dirty="0"/>
              <a:t>Click to add one-line subtitle</a:t>
            </a:r>
          </a:p>
        </p:txBody>
      </p:sp>
      <p:sp>
        <p:nvSpPr>
          <p:cNvPr id="10" name="Rectangle 9"/>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14" name="Text Placeholder 4"/>
          <p:cNvSpPr>
            <a:spLocks noGrp="1"/>
          </p:cNvSpPr>
          <p:nvPr>
            <p:ph type="body" sz="quarter" idx="17"/>
          </p:nvPr>
        </p:nvSpPr>
        <p:spPr>
          <a:xfrm>
            <a:off x="281746" y="1344281"/>
            <a:ext cx="11529254" cy="4751719"/>
          </a:xfrm>
        </p:spPr>
        <p:txBody>
          <a:bodyP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8"/>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19"/>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
        <p:nvSpPr>
          <p:cNvPr id="5" name="Title 4">
            <a:extLst>
              <a:ext uri="{FF2B5EF4-FFF2-40B4-BE49-F238E27FC236}">
                <a16:creationId xmlns:a16="http://schemas.microsoft.com/office/drawing/2014/main" id="{670D9BB8-8D8D-4F83-B418-E1A6910A3C8D}"/>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3061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Heading and Content">
    <p:spTree>
      <p:nvGrpSpPr>
        <p:cNvPr id="1" name=""/>
        <p:cNvGrpSpPr/>
        <p:nvPr/>
      </p:nvGrpSpPr>
      <p:grpSpPr>
        <a:xfrm>
          <a:off x="0" y="0"/>
          <a:ext cx="0" cy="0"/>
          <a:chOff x="0" y="0"/>
          <a:chExt cx="0" cy="0"/>
        </a:xfrm>
      </p:grpSpPr>
      <p:sp>
        <p:nvSpPr>
          <p:cNvPr id="12" name="Rectangle 11"/>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16" name="Text Placeholder 4"/>
          <p:cNvSpPr>
            <a:spLocks noGrp="1"/>
          </p:cNvSpPr>
          <p:nvPr>
            <p:ph type="body" sz="quarter" idx="17"/>
          </p:nvPr>
        </p:nvSpPr>
        <p:spPr>
          <a:xfrm>
            <a:off x="288096" y="1733015"/>
            <a:ext cx="11522904" cy="4367541"/>
          </a:xfrm>
        </p:spPr>
        <p:txBody>
          <a:bodyP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solidFill>
                  <a:schemeClr val="bg1"/>
                </a:solidFill>
                <a:latin typeface="MetricHPE" panose="020B0503030202060203" pitchFamily="34" charset="0"/>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7"/>
          <p:cNvSpPr>
            <a:spLocks noGrp="1"/>
          </p:cNvSpPr>
          <p:nvPr>
            <p:ph type="body" sz="quarter" idx="18" hasCustomPrompt="1"/>
          </p:nvPr>
        </p:nvSpPr>
        <p:spPr>
          <a:xfrm>
            <a:off x="288095" y="1350296"/>
            <a:ext cx="11514137" cy="381000"/>
          </a:xfrm>
        </p:spPr>
        <p:txBody>
          <a:bodyPr>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9"/>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20"/>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
        <p:nvSpPr>
          <p:cNvPr id="13" name="Text Placeholder 7">
            <a:extLst>
              <a:ext uri="{FF2B5EF4-FFF2-40B4-BE49-F238E27FC236}">
                <a16:creationId xmlns:a16="http://schemas.microsoft.com/office/drawing/2014/main" id="{15C04D0B-D5E2-4F74-B1D6-45E2AEA840C8}"/>
              </a:ext>
            </a:extLst>
          </p:cNvPr>
          <p:cNvSpPr>
            <a:spLocks noGrp="1"/>
          </p:cNvSpPr>
          <p:nvPr>
            <p:ph type="body" sz="quarter" idx="13" hasCustomPrompt="1"/>
          </p:nvPr>
        </p:nvSpPr>
        <p:spPr>
          <a:xfrm>
            <a:off x="281746" y="704332"/>
            <a:ext cx="11529254" cy="381000"/>
          </a:xfrm>
        </p:spPr>
        <p:txBody>
          <a:bodyPr anchor="ctr">
            <a:noAutofit/>
          </a:bodyPr>
          <a:lstStyle>
            <a:lvl1pPr marL="0" indent="0">
              <a:spcBef>
                <a:spcPts val="0"/>
              </a:spcBef>
              <a:buFont typeface="" panose="020B0604020202020204" pitchFamily="34" charset="0"/>
              <a:buNone/>
              <a:defRPr sz="2400"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4" name="Title 3">
            <a:extLst>
              <a:ext uri="{FF2B5EF4-FFF2-40B4-BE49-F238E27FC236}">
                <a16:creationId xmlns:a16="http://schemas.microsoft.com/office/drawing/2014/main" id="{D09EDB93-5BF6-4D1D-9D5F-0E75F455E06A}"/>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7068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0"/>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11"/>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
        <p:nvSpPr>
          <p:cNvPr id="4" name="Title 3">
            <a:extLst>
              <a:ext uri="{FF2B5EF4-FFF2-40B4-BE49-F238E27FC236}">
                <a16:creationId xmlns:a16="http://schemas.microsoft.com/office/drawing/2014/main" id="{EAE54251-B0D2-4947-83BB-BD7F95F3A0E8}"/>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64979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0" name="Rectangle 9"/>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11" name="Footer Placeholder 2"/>
          <p:cNvSpPr>
            <a:spLocks noGrp="1"/>
          </p:cNvSpPr>
          <p:nvPr>
            <p:ph type="ftr" sz="quarter" idx="15"/>
          </p:nvPr>
        </p:nvSpPr>
        <p:spPr>
          <a:xfrm>
            <a:off x="7088056" y="6336077"/>
            <a:ext cx="4114800" cy="220717"/>
          </a:xfrm>
        </p:spPr>
        <p:txBody>
          <a:bodyPr/>
          <a:lstStyle>
            <a:lvl1pPr>
              <a:defRPr>
                <a:latin typeface="MetricHPE" panose="020B0503030202060203" pitchFamily="34" charset="0"/>
              </a:defRPr>
            </a:lvl1pPr>
          </a:lstStyle>
          <a:p>
            <a:r>
              <a:rPr lang="en-US" dirty="0"/>
              <a:t>CONFIDENTIAL | AUTHORIZED HPE PARTNER USE ONLY</a:t>
            </a:r>
          </a:p>
        </p:txBody>
      </p:sp>
      <p:sp>
        <p:nvSpPr>
          <p:cNvPr id="12" name="Slide Number Placeholder 3"/>
          <p:cNvSpPr>
            <a:spLocks noGrp="1"/>
          </p:cNvSpPr>
          <p:nvPr>
            <p:ph type="sldNum" sz="quarter" idx="16"/>
          </p:nvPr>
        </p:nvSpPr>
        <p:spPr>
          <a:xfrm>
            <a:off x="11202856" y="6301811"/>
            <a:ext cx="684344" cy="365125"/>
          </a:xfrm>
        </p:spPr>
        <p:txBody>
          <a:bodyPr/>
          <a:lstStyle>
            <a:lvl1pPr>
              <a:defRPr>
                <a:latin typeface="MetricHPE" panose="020B0503030202060203" pitchFamily="34" charset="0"/>
              </a:defRPr>
            </a:lvl1pPr>
          </a:lstStyle>
          <a:p>
            <a:pPr defTabSz="1088421">
              <a:buFontTx/>
              <a:buBlip>
                <a:blip r:embed="rId2"/>
              </a:buBlip>
            </a:pPr>
            <a:fld id="{104FC826-72BB-4AF1-BA01-A94F7396A7DC}" type="slidenum">
              <a:rPr lang="en-US" smtClean="0"/>
              <a:pPr defTabSz="1088421">
                <a:buFontTx/>
                <a:buBlip>
                  <a:blip r:embed="rId2"/>
                </a:buBlip>
              </a:pPr>
              <a:t>‹#›</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13" name="Text Placeholder 7">
            <a:extLst>
              <a:ext uri="{FF2B5EF4-FFF2-40B4-BE49-F238E27FC236}">
                <a16:creationId xmlns:a16="http://schemas.microsoft.com/office/drawing/2014/main" id="{71AE6212-DACF-49FB-929D-2FA8B00CFD70}"/>
              </a:ext>
            </a:extLst>
          </p:cNvPr>
          <p:cNvSpPr>
            <a:spLocks noGrp="1"/>
          </p:cNvSpPr>
          <p:nvPr>
            <p:ph type="body" sz="quarter" idx="13" hasCustomPrompt="1"/>
          </p:nvPr>
        </p:nvSpPr>
        <p:spPr>
          <a:xfrm>
            <a:off x="281746" y="704332"/>
            <a:ext cx="11529254" cy="381000"/>
          </a:xfrm>
        </p:spPr>
        <p:txBody>
          <a:bodyPr vert="horz" lIns="91440" tIns="91440" rIns="91440" bIns="91440" rtlCol="0" anchor="ctr">
            <a:noAutofit/>
          </a:bodyPr>
          <a:lstStyle>
            <a:lvl1pPr marL="0" indent="0">
              <a:buNone/>
              <a:defRPr sz="2400" baseline="0" dirty="0"/>
            </a:lvl1pPr>
          </a:lstStyle>
          <a:p>
            <a:pPr marL="182880" lvl="0" indent="-182880">
              <a:spcBef>
                <a:spcPts val="0"/>
              </a:spcBef>
            </a:pPr>
            <a:r>
              <a:rPr dirty="0"/>
              <a:t>Click to add one-line subtitle</a:t>
            </a:r>
          </a:p>
        </p:txBody>
      </p:sp>
      <p:sp>
        <p:nvSpPr>
          <p:cNvPr id="2" name="Title 1">
            <a:extLst>
              <a:ext uri="{FF2B5EF4-FFF2-40B4-BE49-F238E27FC236}">
                <a16:creationId xmlns:a16="http://schemas.microsoft.com/office/drawing/2014/main" id="{90391D03-EF6B-45A2-9268-5A807C7AE716}"/>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2938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15"/>
          </p:nvPr>
        </p:nvSpPr>
        <p:spPr>
          <a:xfrm>
            <a:off x="7088056" y="6336077"/>
            <a:ext cx="4114800" cy="220717"/>
          </a:xfrm>
        </p:spPr>
        <p:txBody>
          <a:bodyPr/>
          <a:lstStyle>
            <a:lvl1pPr>
              <a:defRPr>
                <a:latin typeface="MetricHPE" panose="020B0503030202060203" pitchFamily="34" charset="0"/>
              </a:defRPr>
            </a:lvl1pPr>
          </a:lstStyle>
          <a:p>
            <a:r>
              <a:rPr lang="en-US" dirty="0"/>
              <a:t>CONFIDENTIAL | AUTHORIZED HPE PARTNER USE ONLY</a:t>
            </a:r>
          </a:p>
        </p:txBody>
      </p:sp>
      <p:sp>
        <p:nvSpPr>
          <p:cNvPr id="6" name="Slide Number Placeholder 3"/>
          <p:cNvSpPr>
            <a:spLocks noGrp="1"/>
          </p:cNvSpPr>
          <p:nvPr>
            <p:ph type="sldNum" sz="quarter" idx="16"/>
          </p:nvPr>
        </p:nvSpPr>
        <p:spPr>
          <a:xfrm>
            <a:off x="11202856" y="6301811"/>
            <a:ext cx="684344" cy="365125"/>
          </a:xfrm>
        </p:spPr>
        <p:txBody>
          <a:bodyPr/>
          <a:lstStyle>
            <a:lvl1pPr>
              <a:defRPr>
                <a:latin typeface="MetricHPE" panose="020B0503030202060203" pitchFamily="34" charset="0"/>
              </a:defRPr>
            </a:lvl1pPr>
          </a:lstStyle>
          <a:p>
            <a:pPr defTabSz="1088421">
              <a:buFontTx/>
              <a:buBlip>
                <a:blip r:embed="rId2"/>
              </a:buBlip>
            </a:pPr>
            <a:fld id="{104FC826-72BB-4AF1-BA01-A94F7396A7DC}" type="slidenum">
              <a:rPr lang="en-US" smtClean="0"/>
              <a:pPr defTabSz="1088421">
                <a:buFontTx/>
                <a:buBlip>
                  <a:blip r:embed="rId2"/>
                </a:buBlip>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Tree>
    <p:extLst>
      <p:ext uri="{BB962C8B-B14F-4D97-AF65-F5344CB8AC3E}">
        <p14:creationId xmlns:p14="http://schemas.microsoft.com/office/powerpoint/2010/main" val="2365925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15" name="Content Placeholder 14"/>
          <p:cNvSpPr>
            <a:spLocks noGrp="1"/>
          </p:cNvSpPr>
          <p:nvPr>
            <p:ph sz="quarter" idx="17"/>
          </p:nvPr>
        </p:nvSpPr>
        <p:spPr>
          <a:xfrm>
            <a:off x="283500" y="995363"/>
            <a:ext cx="5523992" cy="5100637"/>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4"/>
          <p:cNvSpPr>
            <a:spLocks noGrp="1"/>
          </p:cNvSpPr>
          <p:nvPr>
            <p:ph sz="quarter" idx="18"/>
          </p:nvPr>
        </p:nvSpPr>
        <p:spPr>
          <a:xfrm>
            <a:off x="6287008" y="995363"/>
            <a:ext cx="5523992" cy="5100637"/>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9"/>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20"/>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
        <p:nvSpPr>
          <p:cNvPr id="4" name="Title 3">
            <a:extLst>
              <a:ext uri="{FF2B5EF4-FFF2-40B4-BE49-F238E27FC236}">
                <a16:creationId xmlns:a16="http://schemas.microsoft.com/office/drawing/2014/main" id="{BF818B02-6D3B-4B21-898C-712990E9799D}"/>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1832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and Headings">
    <p:spTree>
      <p:nvGrpSpPr>
        <p:cNvPr id="1" name=""/>
        <p:cNvGrpSpPr/>
        <p:nvPr/>
      </p:nvGrpSpPr>
      <p:grpSpPr>
        <a:xfrm>
          <a:off x="0" y="0"/>
          <a:ext cx="0" cy="0"/>
          <a:chOff x="0" y="0"/>
          <a:chExt cx="0" cy="0"/>
        </a:xfrm>
      </p:grpSpPr>
      <p:sp>
        <p:nvSpPr>
          <p:cNvPr id="18" name="Rectangle 17"/>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22" name="Content Placeholder 14"/>
          <p:cNvSpPr>
            <a:spLocks noGrp="1"/>
          </p:cNvSpPr>
          <p:nvPr>
            <p:ph sz="quarter" idx="17"/>
          </p:nvPr>
        </p:nvSpPr>
        <p:spPr>
          <a:xfrm>
            <a:off x="283500" y="1376363"/>
            <a:ext cx="5518586" cy="4719637"/>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7"/>
          <p:cNvSpPr>
            <a:spLocks noGrp="1"/>
          </p:cNvSpPr>
          <p:nvPr>
            <p:ph type="body" sz="quarter" idx="19" hasCustomPrompt="1"/>
          </p:nvPr>
        </p:nvSpPr>
        <p:spPr>
          <a:xfrm>
            <a:off x="288095" y="995363"/>
            <a:ext cx="5513908" cy="381000"/>
          </a:xfrm>
          <a:ln>
            <a:noFill/>
            <a:miter lim="800000"/>
          </a:ln>
        </p:spPr>
        <p:txBody>
          <a:bodyPr lIns="91440">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sp>
        <p:nvSpPr>
          <p:cNvPr id="25" name="Content Placeholder 14"/>
          <p:cNvSpPr>
            <a:spLocks noGrp="1"/>
          </p:cNvSpPr>
          <p:nvPr>
            <p:ph sz="quarter" idx="20"/>
          </p:nvPr>
        </p:nvSpPr>
        <p:spPr>
          <a:xfrm>
            <a:off x="6292414" y="1376363"/>
            <a:ext cx="5518586" cy="4719637"/>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7"/>
          <p:cNvSpPr>
            <a:spLocks noGrp="1"/>
          </p:cNvSpPr>
          <p:nvPr>
            <p:ph type="body" sz="quarter" idx="21" hasCustomPrompt="1"/>
          </p:nvPr>
        </p:nvSpPr>
        <p:spPr>
          <a:xfrm>
            <a:off x="6297009" y="995363"/>
            <a:ext cx="5513908" cy="381000"/>
          </a:xfrm>
          <a:ln>
            <a:noFill/>
            <a:miter lim="800000"/>
          </a:ln>
        </p:spPr>
        <p:txBody>
          <a:bodyPr lIns="91440">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pic>
        <p:nvPicPr>
          <p:cNvPr id="27" name="Picture 2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22"/>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23"/>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
        <p:nvSpPr>
          <p:cNvPr id="4" name="Title 3">
            <a:extLst>
              <a:ext uri="{FF2B5EF4-FFF2-40B4-BE49-F238E27FC236}">
                <a16:creationId xmlns:a16="http://schemas.microsoft.com/office/drawing/2014/main" id="{73A8584B-E718-4F58-9AF1-BDBF5AD7FFFE}"/>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0298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Light Picture">
    <p:bg>
      <p:bgPr>
        <a:solidFill>
          <a:schemeClr val="bg1"/>
        </a:solidFill>
        <a:effectLst/>
      </p:bgPr>
    </p:bg>
    <p:spTree>
      <p:nvGrpSpPr>
        <p:cNvPr id="1" name=""/>
        <p:cNvGrpSpPr/>
        <p:nvPr/>
      </p:nvGrpSpPr>
      <p:grpSpPr>
        <a:xfrm>
          <a:off x="0" y="0"/>
          <a:ext cx="0" cy="0"/>
          <a:chOff x="0" y="0"/>
          <a:chExt cx="0" cy="0"/>
        </a:xfrm>
      </p:grpSpPr>
      <p:grpSp>
        <p:nvGrpSpPr>
          <p:cNvPr id="9" name="Group 8"/>
          <p:cNvGrpSpPr>
            <a:grpSpLocks noChangeAspect="1"/>
          </p:cNvGrpSpPr>
          <p:nvPr userDrawn="1"/>
        </p:nvGrpSpPr>
        <p:grpSpPr>
          <a:xfrm>
            <a:off x="393523" y="381956"/>
            <a:ext cx="2218745" cy="893759"/>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MetricHPE Black" panose="020B0A03030202060203" pitchFamily="34" charset="0"/>
              </a:endParaRPr>
            </a:p>
          </p:txBody>
        </p:sp>
        <p:sp>
          <p:nvSpPr>
            <p:cNvPr id="14" name="Freeform 6"/>
            <p:cNvSpPr>
              <a:spLocks noEditPoints="1"/>
            </p:cNvSpPr>
            <p:nvPr/>
          </p:nvSpPr>
          <p:spPr bwMode="auto">
            <a:xfrm>
              <a:off x="3578225" y="1968501"/>
              <a:ext cx="5038725" cy="1289049"/>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MetricHPE Black" panose="020B0A03030202060203" pitchFamily="34" charset="0"/>
              </a:endParaRPr>
            </a:p>
          </p:txBody>
        </p:sp>
      </p:grpSp>
      <p:sp>
        <p:nvSpPr>
          <p:cNvPr id="15" name="Title 4"/>
          <p:cNvSpPr>
            <a:spLocks noGrp="1"/>
          </p:cNvSpPr>
          <p:nvPr>
            <p:ph type="title" hasCustomPrompt="1"/>
          </p:nvPr>
        </p:nvSpPr>
        <p:spPr>
          <a:xfrm>
            <a:off x="290747" y="1869197"/>
            <a:ext cx="11423555" cy="1905000"/>
          </a:xfrm>
        </p:spPr>
        <p:txBody>
          <a:bodyPr anchor="b"/>
          <a:lstStyle>
            <a:lvl1pPr>
              <a:lnSpc>
                <a:spcPct val="80000"/>
              </a:lnSpc>
              <a:defRPr sz="4400">
                <a:solidFill>
                  <a:sysClr val="windowText" lastClr="000000"/>
                </a:solidFill>
              </a:defRPr>
            </a:lvl1pPr>
          </a:lstStyle>
          <a:p>
            <a:r>
              <a:rPr lang="en-US" dirty="0"/>
              <a:t>Click to edit</a:t>
            </a:r>
            <a:br>
              <a:rPr lang="en-US" dirty="0"/>
            </a:br>
            <a:r>
              <a:rPr lang="en-US" dirty="0"/>
              <a:t>master title style</a:t>
            </a:r>
            <a:endParaRPr dirty="0"/>
          </a:p>
        </p:txBody>
      </p:sp>
      <p:sp>
        <p:nvSpPr>
          <p:cNvPr id="18" name="Rectangle 17"/>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12" name="Subtitle 2"/>
          <p:cNvSpPr>
            <a:spLocks noGrp="1"/>
          </p:cNvSpPr>
          <p:nvPr>
            <p:ph type="subTitle" idx="1" hasCustomPrompt="1"/>
          </p:nvPr>
        </p:nvSpPr>
        <p:spPr>
          <a:xfrm>
            <a:off x="290747" y="4133088"/>
            <a:ext cx="8229600" cy="438912"/>
          </a:xfrm>
        </p:spPr>
        <p:txBody>
          <a:bodyPr>
            <a:noAutofit/>
          </a:bodyPr>
          <a:lstStyle>
            <a:lvl1pPr marL="0" indent="0" algn="l">
              <a:spcBef>
                <a:spcPts val="0"/>
              </a:spcBef>
              <a:buNone/>
              <a:defRPr sz="3200">
                <a:solidFill>
                  <a:schemeClr val="tx1"/>
                </a:solidFill>
                <a:latin typeface="MetricHPE" panose="020B050303020206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endParaRPr dirty="0"/>
          </a:p>
        </p:txBody>
      </p:sp>
      <p:sp>
        <p:nvSpPr>
          <p:cNvPr id="19" name="Text Placeholder 7"/>
          <p:cNvSpPr>
            <a:spLocks noGrp="1"/>
          </p:cNvSpPr>
          <p:nvPr>
            <p:ph type="body" sz="quarter" idx="13" hasCustomPrompt="1"/>
          </p:nvPr>
        </p:nvSpPr>
        <p:spPr>
          <a:xfrm>
            <a:off x="290747" y="4577983"/>
            <a:ext cx="5489578" cy="339214"/>
          </a:xfrm>
        </p:spPr>
        <p:txBody>
          <a:bodyPr>
            <a:noAutofit/>
          </a:bodyPr>
          <a:lstStyle>
            <a:lvl1pPr marL="0" indent="0">
              <a:spcBef>
                <a:spcPts val="0"/>
              </a:spcBef>
              <a:buNone/>
              <a:defRPr sz="2200" baseline="0">
                <a:solidFill>
                  <a:schemeClr val="tx1"/>
                </a:solidFill>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endParaRPr dirty="0"/>
          </a:p>
        </p:txBody>
      </p:sp>
    </p:spTree>
    <p:extLst>
      <p:ext uri="{BB962C8B-B14F-4D97-AF65-F5344CB8AC3E}">
        <p14:creationId xmlns:p14="http://schemas.microsoft.com/office/powerpoint/2010/main" val="658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Subtitle and Headings">
    <p:spTree>
      <p:nvGrpSpPr>
        <p:cNvPr id="1" name=""/>
        <p:cNvGrpSpPr/>
        <p:nvPr/>
      </p:nvGrpSpPr>
      <p:grpSpPr>
        <a:xfrm>
          <a:off x="0" y="0"/>
          <a:ext cx="0" cy="0"/>
          <a:chOff x="0" y="0"/>
          <a:chExt cx="0" cy="0"/>
        </a:xfrm>
      </p:grpSpPr>
      <p:sp>
        <p:nvSpPr>
          <p:cNvPr id="13" name="Content Placeholder 14"/>
          <p:cNvSpPr>
            <a:spLocks noGrp="1"/>
          </p:cNvSpPr>
          <p:nvPr>
            <p:ph sz="quarter" idx="17"/>
          </p:nvPr>
        </p:nvSpPr>
        <p:spPr>
          <a:xfrm>
            <a:off x="276815" y="1739233"/>
            <a:ext cx="5534077" cy="4360322"/>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p:cNvSpPr>
            <a:spLocks noGrp="1"/>
          </p:cNvSpPr>
          <p:nvPr>
            <p:ph type="body" sz="quarter" idx="19" hasCustomPrompt="1"/>
          </p:nvPr>
        </p:nvSpPr>
        <p:spPr>
          <a:xfrm>
            <a:off x="281411" y="1358232"/>
            <a:ext cx="5529386" cy="381000"/>
          </a:xfrm>
          <a:ln>
            <a:noFill/>
            <a:miter lim="800000"/>
          </a:ln>
        </p:spPr>
        <p:txBody>
          <a:bodyPr lIns="91440">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sp>
        <p:nvSpPr>
          <p:cNvPr id="18" name="Rectangle 17"/>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24" name="Text Placeholder 7"/>
          <p:cNvSpPr>
            <a:spLocks noGrp="1"/>
          </p:cNvSpPr>
          <p:nvPr>
            <p:ph type="body" sz="quarter" idx="21" hasCustomPrompt="1"/>
          </p:nvPr>
        </p:nvSpPr>
        <p:spPr>
          <a:xfrm>
            <a:off x="6280277" y="1358232"/>
            <a:ext cx="5529386" cy="381000"/>
          </a:xfrm>
          <a:ln>
            <a:noFill/>
            <a:miter lim="800000"/>
          </a:ln>
        </p:spPr>
        <p:txBody>
          <a:bodyPr lIns="91440">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22"/>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23"/>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
        <p:nvSpPr>
          <p:cNvPr id="12" name="Content Placeholder 14"/>
          <p:cNvSpPr>
            <a:spLocks noGrp="1"/>
          </p:cNvSpPr>
          <p:nvPr>
            <p:ph sz="quarter" idx="24"/>
          </p:nvPr>
        </p:nvSpPr>
        <p:spPr>
          <a:xfrm>
            <a:off x="6276923" y="1739233"/>
            <a:ext cx="5534077" cy="4360322"/>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7">
            <a:extLst>
              <a:ext uri="{FF2B5EF4-FFF2-40B4-BE49-F238E27FC236}">
                <a16:creationId xmlns:a16="http://schemas.microsoft.com/office/drawing/2014/main" id="{BE367876-B551-4115-B469-74C12D0C1CE4}"/>
              </a:ext>
            </a:extLst>
          </p:cNvPr>
          <p:cNvSpPr>
            <a:spLocks noGrp="1"/>
          </p:cNvSpPr>
          <p:nvPr>
            <p:ph type="body" sz="quarter" idx="13" hasCustomPrompt="1"/>
          </p:nvPr>
        </p:nvSpPr>
        <p:spPr>
          <a:xfrm>
            <a:off x="281746" y="704332"/>
            <a:ext cx="11529254" cy="381000"/>
          </a:xfrm>
        </p:spPr>
        <p:txBody>
          <a:bodyPr vert="horz" lIns="91440" tIns="91440" rIns="91440" bIns="91440" rtlCol="0" anchor="ctr">
            <a:noAutofit/>
          </a:bodyPr>
          <a:lstStyle>
            <a:lvl1pPr marL="0" indent="0">
              <a:buNone/>
              <a:defRPr sz="2400" baseline="0" dirty="0"/>
            </a:lvl1pPr>
          </a:lstStyle>
          <a:p>
            <a:pPr marL="182880" lvl="0" indent="-182880">
              <a:spcBef>
                <a:spcPts val="0"/>
              </a:spcBef>
            </a:pPr>
            <a:r>
              <a:rPr dirty="0"/>
              <a:t>Click to add one-line subtitle</a:t>
            </a:r>
          </a:p>
        </p:txBody>
      </p:sp>
      <p:sp>
        <p:nvSpPr>
          <p:cNvPr id="4" name="Title 3">
            <a:extLst>
              <a:ext uri="{FF2B5EF4-FFF2-40B4-BE49-F238E27FC236}">
                <a16:creationId xmlns:a16="http://schemas.microsoft.com/office/drawing/2014/main" id="{5B4DC083-771D-42FC-A297-31FED015807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16084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3" name="Rectangle 12"/>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17" name="Content Placeholder 14"/>
          <p:cNvSpPr>
            <a:spLocks noGrp="1"/>
          </p:cNvSpPr>
          <p:nvPr>
            <p:ph sz="quarter" idx="17"/>
          </p:nvPr>
        </p:nvSpPr>
        <p:spPr>
          <a:xfrm>
            <a:off x="282830" y="996365"/>
            <a:ext cx="3628711" cy="5099635"/>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4"/>
          <p:cNvSpPr>
            <a:spLocks noGrp="1"/>
          </p:cNvSpPr>
          <p:nvPr>
            <p:ph sz="quarter" idx="18"/>
          </p:nvPr>
        </p:nvSpPr>
        <p:spPr>
          <a:xfrm>
            <a:off x="4233286" y="996365"/>
            <a:ext cx="3628711" cy="5099635"/>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4"/>
          <p:cNvSpPr>
            <a:spLocks noGrp="1"/>
          </p:cNvSpPr>
          <p:nvPr>
            <p:ph sz="quarter" idx="19"/>
          </p:nvPr>
        </p:nvSpPr>
        <p:spPr>
          <a:xfrm>
            <a:off x="8182288" y="996365"/>
            <a:ext cx="3628711" cy="5099635"/>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20"/>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21"/>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
        <p:nvSpPr>
          <p:cNvPr id="4" name="Title 3">
            <a:extLst>
              <a:ext uri="{FF2B5EF4-FFF2-40B4-BE49-F238E27FC236}">
                <a16:creationId xmlns:a16="http://schemas.microsoft.com/office/drawing/2014/main" id="{EAC09279-0D09-4109-A953-16A88732F6EC}"/>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62543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and Headings">
    <p:spTree>
      <p:nvGrpSpPr>
        <p:cNvPr id="1" name=""/>
        <p:cNvGrpSpPr/>
        <p:nvPr/>
      </p:nvGrpSpPr>
      <p:grpSpPr>
        <a:xfrm>
          <a:off x="0" y="0"/>
          <a:ext cx="0" cy="0"/>
          <a:chOff x="0" y="0"/>
          <a:chExt cx="0" cy="0"/>
        </a:xfrm>
      </p:grpSpPr>
      <p:sp>
        <p:nvSpPr>
          <p:cNvPr id="16" name="Rectangle 15"/>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21" name="Text Placeholder 7"/>
          <p:cNvSpPr>
            <a:spLocks noGrp="1"/>
          </p:cNvSpPr>
          <p:nvPr>
            <p:ph type="body" sz="quarter" idx="19" hasCustomPrompt="1"/>
          </p:nvPr>
        </p:nvSpPr>
        <p:spPr>
          <a:xfrm>
            <a:off x="287427" y="996365"/>
            <a:ext cx="3623985" cy="381000"/>
          </a:xfrm>
          <a:ln>
            <a:noFill/>
            <a:miter lim="800000"/>
          </a:ln>
        </p:spPr>
        <p:txBody>
          <a:bodyPr lIns="91440">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sp>
        <p:nvSpPr>
          <p:cNvPr id="23" name="Text Placeholder 7"/>
          <p:cNvSpPr>
            <a:spLocks noGrp="1"/>
          </p:cNvSpPr>
          <p:nvPr>
            <p:ph type="body" sz="quarter" idx="21" hasCustomPrompt="1"/>
          </p:nvPr>
        </p:nvSpPr>
        <p:spPr>
          <a:xfrm>
            <a:off x="8182290" y="996365"/>
            <a:ext cx="3631038" cy="381000"/>
          </a:xfrm>
          <a:ln>
            <a:noFill/>
            <a:miter lim="800000"/>
          </a:ln>
        </p:spPr>
        <p:txBody>
          <a:bodyPr lIns="91440">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sp>
        <p:nvSpPr>
          <p:cNvPr id="24" name="Content Placeholder 14"/>
          <p:cNvSpPr>
            <a:spLocks noGrp="1"/>
          </p:cNvSpPr>
          <p:nvPr>
            <p:ph sz="quarter" idx="17"/>
          </p:nvPr>
        </p:nvSpPr>
        <p:spPr>
          <a:xfrm>
            <a:off x="282832" y="1377365"/>
            <a:ext cx="3628710" cy="4718635"/>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4"/>
          <p:cNvSpPr>
            <a:spLocks noGrp="1"/>
          </p:cNvSpPr>
          <p:nvPr>
            <p:ph sz="quarter" idx="18"/>
          </p:nvPr>
        </p:nvSpPr>
        <p:spPr>
          <a:xfrm>
            <a:off x="4233288" y="1377365"/>
            <a:ext cx="3628710" cy="4718635"/>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14"/>
          <p:cNvSpPr>
            <a:spLocks noGrp="1"/>
          </p:cNvSpPr>
          <p:nvPr>
            <p:ph sz="quarter" idx="22"/>
          </p:nvPr>
        </p:nvSpPr>
        <p:spPr>
          <a:xfrm>
            <a:off x="8182290" y="1377365"/>
            <a:ext cx="3628710" cy="4718635"/>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7"/>
          <p:cNvSpPr>
            <a:spLocks noGrp="1"/>
          </p:cNvSpPr>
          <p:nvPr>
            <p:ph type="body" sz="quarter" idx="23" hasCustomPrompt="1"/>
          </p:nvPr>
        </p:nvSpPr>
        <p:spPr>
          <a:xfrm>
            <a:off x="4233287" y="996365"/>
            <a:ext cx="3623985" cy="381000"/>
          </a:xfrm>
          <a:ln>
            <a:noFill/>
            <a:miter lim="800000"/>
          </a:ln>
        </p:spPr>
        <p:txBody>
          <a:bodyPr lIns="91440">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24"/>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25"/>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
        <p:nvSpPr>
          <p:cNvPr id="4" name="Title 3">
            <a:extLst>
              <a:ext uri="{FF2B5EF4-FFF2-40B4-BE49-F238E27FC236}">
                <a16:creationId xmlns:a16="http://schemas.microsoft.com/office/drawing/2014/main" id="{24EE87AE-0267-4C69-AFD6-F9C64969AC26}"/>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9148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ntent, Subtitle and Headings">
    <p:spTree>
      <p:nvGrpSpPr>
        <p:cNvPr id="1" name=""/>
        <p:cNvGrpSpPr/>
        <p:nvPr/>
      </p:nvGrpSpPr>
      <p:grpSpPr>
        <a:xfrm>
          <a:off x="0" y="0"/>
          <a:ext cx="0" cy="0"/>
          <a:chOff x="0" y="0"/>
          <a:chExt cx="0" cy="0"/>
        </a:xfrm>
      </p:grpSpPr>
      <p:sp>
        <p:nvSpPr>
          <p:cNvPr id="21" name="Text Placeholder 7"/>
          <p:cNvSpPr>
            <a:spLocks noGrp="1"/>
          </p:cNvSpPr>
          <p:nvPr>
            <p:ph type="body" sz="quarter" idx="19" hasCustomPrompt="1"/>
          </p:nvPr>
        </p:nvSpPr>
        <p:spPr>
          <a:xfrm>
            <a:off x="287427" y="1365166"/>
            <a:ext cx="3623986" cy="381000"/>
          </a:xfrm>
          <a:ln>
            <a:noFill/>
            <a:miter lim="800000"/>
          </a:ln>
        </p:spPr>
        <p:txBody>
          <a:bodyPr>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sp>
        <p:nvSpPr>
          <p:cNvPr id="22" name="Text Placeholder 7"/>
          <p:cNvSpPr>
            <a:spLocks noGrp="1"/>
          </p:cNvSpPr>
          <p:nvPr>
            <p:ph type="body" sz="quarter" idx="21" hasCustomPrompt="1"/>
          </p:nvPr>
        </p:nvSpPr>
        <p:spPr>
          <a:xfrm>
            <a:off x="8182288" y="1365166"/>
            <a:ext cx="3631039" cy="381000"/>
          </a:xfrm>
          <a:ln>
            <a:noFill/>
            <a:miter lim="800000"/>
          </a:ln>
        </p:spPr>
        <p:txBody>
          <a:bodyPr>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sp>
        <p:nvSpPr>
          <p:cNvPr id="23" name="Content Placeholder 14"/>
          <p:cNvSpPr>
            <a:spLocks noGrp="1"/>
          </p:cNvSpPr>
          <p:nvPr>
            <p:ph sz="quarter" idx="17"/>
          </p:nvPr>
        </p:nvSpPr>
        <p:spPr>
          <a:xfrm>
            <a:off x="282830" y="1746167"/>
            <a:ext cx="3628711" cy="4353388"/>
          </a:xfrm>
          <a:ln>
            <a:noFill/>
            <a:miter lim="800000"/>
          </a:ln>
        </p:spPr>
        <p:txBody>
          <a:bodyP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14"/>
          <p:cNvSpPr>
            <a:spLocks noGrp="1"/>
          </p:cNvSpPr>
          <p:nvPr>
            <p:ph sz="quarter" idx="18"/>
          </p:nvPr>
        </p:nvSpPr>
        <p:spPr>
          <a:xfrm>
            <a:off x="4233286" y="1746167"/>
            <a:ext cx="3628711" cy="4353388"/>
          </a:xfrm>
          <a:ln>
            <a:noFill/>
            <a:miter lim="800000"/>
          </a:ln>
        </p:spPr>
        <p:txBody>
          <a:bodyP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4"/>
          <p:cNvSpPr>
            <a:spLocks noGrp="1"/>
          </p:cNvSpPr>
          <p:nvPr>
            <p:ph sz="quarter" idx="22"/>
          </p:nvPr>
        </p:nvSpPr>
        <p:spPr>
          <a:xfrm>
            <a:off x="8182288" y="1746167"/>
            <a:ext cx="3628711" cy="4353388"/>
          </a:xfrm>
          <a:ln>
            <a:noFill/>
            <a:miter lim="800000"/>
          </a:ln>
        </p:spPr>
        <p:txBody>
          <a:bodyP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7"/>
          <p:cNvSpPr>
            <a:spLocks noGrp="1"/>
          </p:cNvSpPr>
          <p:nvPr>
            <p:ph type="body" sz="quarter" idx="23" hasCustomPrompt="1"/>
          </p:nvPr>
        </p:nvSpPr>
        <p:spPr>
          <a:xfrm>
            <a:off x="4233287" y="1365166"/>
            <a:ext cx="3623986" cy="381000"/>
          </a:xfrm>
          <a:ln>
            <a:noFill/>
            <a:miter lim="800000"/>
          </a:ln>
        </p:spPr>
        <p:txBody>
          <a:bodyPr>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sp>
        <p:nvSpPr>
          <p:cNvPr id="28" name="Rectangle 27"/>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pic>
        <p:nvPicPr>
          <p:cNvPr id="30" name="Picture 2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24"/>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25"/>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
        <p:nvSpPr>
          <p:cNvPr id="14" name="Text Placeholder 7">
            <a:extLst>
              <a:ext uri="{FF2B5EF4-FFF2-40B4-BE49-F238E27FC236}">
                <a16:creationId xmlns:a16="http://schemas.microsoft.com/office/drawing/2014/main" id="{C831EBB5-21C4-4F56-9D7F-EDB7844B96AF}"/>
              </a:ext>
            </a:extLst>
          </p:cNvPr>
          <p:cNvSpPr>
            <a:spLocks noGrp="1"/>
          </p:cNvSpPr>
          <p:nvPr>
            <p:ph type="body" sz="quarter" idx="13" hasCustomPrompt="1"/>
          </p:nvPr>
        </p:nvSpPr>
        <p:spPr>
          <a:xfrm>
            <a:off x="281746" y="704332"/>
            <a:ext cx="11529254" cy="381000"/>
          </a:xfrm>
        </p:spPr>
        <p:txBody>
          <a:bodyPr vert="horz" lIns="91440" tIns="91440" rIns="91440" bIns="91440" rtlCol="0" anchor="ctr">
            <a:noAutofit/>
          </a:bodyPr>
          <a:lstStyle>
            <a:lvl1pPr marL="0" indent="0">
              <a:buNone/>
              <a:defRPr sz="2400" baseline="0" dirty="0"/>
            </a:lvl1pPr>
          </a:lstStyle>
          <a:p>
            <a:pPr marL="182880" lvl="0" indent="-182880">
              <a:spcBef>
                <a:spcPts val="0"/>
              </a:spcBef>
            </a:pPr>
            <a:r>
              <a:rPr dirty="0"/>
              <a:t>Click to add one-line subtitle</a:t>
            </a:r>
          </a:p>
        </p:txBody>
      </p:sp>
      <p:sp>
        <p:nvSpPr>
          <p:cNvPr id="4" name="Title 3">
            <a:extLst>
              <a:ext uri="{FF2B5EF4-FFF2-40B4-BE49-F238E27FC236}">
                <a16:creationId xmlns:a16="http://schemas.microsoft.com/office/drawing/2014/main" id="{C9EF0ECA-DE60-41FE-A905-507AB710EE5B}"/>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0263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14" name="Text Placeholder 4"/>
          <p:cNvSpPr>
            <a:spLocks noGrp="1"/>
          </p:cNvSpPr>
          <p:nvPr>
            <p:ph type="body" sz="quarter" idx="17"/>
          </p:nvPr>
        </p:nvSpPr>
        <p:spPr>
          <a:xfrm>
            <a:off x="286670" y="1000162"/>
            <a:ext cx="7942930" cy="5095837"/>
          </a:xfrm>
          <a:ln>
            <a:noFill/>
            <a:miter lim="800000"/>
          </a:ln>
        </p:spPr>
        <p:txBody>
          <a:bodyP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3"/>
          <p:cNvSpPr>
            <a:spLocks noGrp="1"/>
          </p:cNvSpPr>
          <p:nvPr>
            <p:ph type="body" sz="half" idx="2" hasCustomPrompt="1"/>
          </p:nvPr>
        </p:nvSpPr>
        <p:spPr bwMode="ltGray">
          <a:xfrm>
            <a:off x="8553153" y="999674"/>
            <a:ext cx="3257847" cy="5096326"/>
          </a:xfrm>
          <a:noFill/>
          <a:ln w="57150">
            <a:solidFill>
              <a:srgbClr val="32DAC8"/>
            </a:solidFill>
            <a:miter lim="800000"/>
          </a:ln>
        </p:spPr>
        <p:txBody>
          <a:bodyPr lIns="137160" tIns="91440" rIns="137160" bIns="91440">
            <a:noAutofit/>
          </a:bodyPr>
          <a:lstStyle>
            <a:lvl1pPr marL="0" indent="0">
              <a:spcBef>
                <a:spcPts val="900"/>
              </a:spcBef>
              <a:buNone/>
              <a:defRPr sz="2200">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supporting text</a:t>
            </a:r>
          </a:p>
          <a:p>
            <a:pPr lvl="0"/>
            <a:endParaRPr lang="en-US" dirty="0"/>
          </a:p>
        </p:txBody>
      </p:sp>
      <p:pic>
        <p:nvPicPr>
          <p:cNvPr id="22" name="Picture 2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8"/>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19"/>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
        <p:nvSpPr>
          <p:cNvPr id="4" name="Title 3">
            <a:extLst>
              <a:ext uri="{FF2B5EF4-FFF2-40B4-BE49-F238E27FC236}">
                <a16:creationId xmlns:a16="http://schemas.microsoft.com/office/drawing/2014/main" id="{37FCC12E-6D90-403E-80FA-0F7CB28A28D9}"/>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229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14" name="Text Placeholder 3"/>
          <p:cNvSpPr>
            <a:spLocks noGrp="1"/>
          </p:cNvSpPr>
          <p:nvPr>
            <p:ph type="body" sz="half" idx="2" hasCustomPrompt="1"/>
          </p:nvPr>
        </p:nvSpPr>
        <p:spPr bwMode="ltGray">
          <a:xfrm>
            <a:off x="8013028" y="999674"/>
            <a:ext cx="3797971" cy="5096326"/>
          </a:xfrm>
          <a:noFill/>
          <a:ln w="57150">
            <a:noFill/>
            <a:miter lim="800000"/>
          </a:ln>
        </p:spPr>
        <p:txBody>
          <a:bodyPr lIns="137160" tIns="91440" rIns="137160" bIns="91440">
            <a:noAutofit/>
          </a:bodyPr>
          <a:lstStyle>
            <a:lvl1pPr marL="0" indent="0">
              <a:spcBef>
                <a:spcPts val="900"/>
              </a:spcBef>
              <a:buNone/>
              <a:defRPr sz="2200">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supporting text</a:t>
            </a:r>
          </a:p>
          <a:p>
            <a:pPr lvl="0"/>
            <a:endParaRPr lang="en-US" dirty="0"/>
          </a:p>
        </p:txBody>
      </p:sp>
      <p:sp>
        <p:nvSpPr>
          <p:cNvPr id="15" name="Picture Placeholder 3"/>
          <p:cNvSpPr>
            <a:spLocks noGrp="1"/>
          </p:cNvSpPr>
          <p:nvPr>
            <p:ph type="pic" sz="quarter" idx="18" hasCustomPrompt="1"/>
          </p:nvPr>
        </p:nvSpPr>
        <p:spPr>
          <a:xfrm>
            <a:off x="381000" y="999540"/>
            <a:ext cx="7470648" cy="5096460"/>
          </a:xfrm>
          <a:ln>
            <a:noFill/>
            <a:miter lim="800000"/>
          </a:ln>
        </p:spPr>
        <p:txBody>
          <a:bodyPr/>
          <a:lstStyle>
            <a:lvl1pPr marL="0" indent="0">
              <a:buNone/>
              <a:defRPr>
                <a:latin typeface="MetricHPE" panose="020B0503030202060203" pitchFamily="34" charset="0"/>
              </a:defRPr>
            </a:lvl1pPr>
          </a:lstStyle>
          <a:p>
            <a:r>
              <a:rPr lang="en-US" dirty="0"/>
              <a:t>Click to add picture</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9"/>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20"/>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
        <p:nvSpPr>
          <p:cNvPr id="4" name="Title 3">
            <a:extLst>
              <a:ext uri="{FF2B5EF4-FFF2-40B4-BE49-F238E27FC236}">
                <a16:creationId xmlns:a16="http://schemas.microsoft.com/office/drawing/2014/main" id="{C5722C60-FC76-4A73-9A5C-0D547B644D69}"/>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71410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10" name="Rectangle 9"/>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14" name="Text Placeholder 3"/>
          <p:cNvSpPr>
            <a:spLocks noGrp="1"/>
          </p:cNvSpPr>
          <p:nvPr>
            <p:ph type="body" sz="half" idx="2" hasCustomPrompt="1"/>
          </p:nvPr>
        </p:nvSpPr>
        <p:spPr bwMode="ltGray">
          <a:xfrm>
            <a:off x="8007016" y="999674"/>
            <a:ext cx="3803983" cy="5096326"/>
          </a:xfrm>
          <a:noFill/>
          <a:ln w="57150">
            <a:noFill/>
            <a:miter lim="800000"/>
          </a:ln>
        </p:spPr>
        <p:txBody>
          <a:bodyPr lIns="137160" tIns="91440" rIns="137160" bIns="91440">
            <a:noAutofit/>
          </a:bodyPr>
          <a:lstStyle>
            <a:lvl1pPr marL="0" indent="0">
              <a:spcBef>
                <a:spcPts val="900"/>
              </a:spcBef>
              <a:buNone/>
              <a:defRPr sz="2200">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supporting text</a:t>
            </a:r>
          </a:p>
          <a:p>
            <a:pPr lvl="0"/>
            <a:endParaRPr lang="en-US" dirty="0"/>
          </a:p>
        </p:txBody>
      </p:sp>
      <p:sp>
        <p:nvSpPr>
          <p:cNvPr id="15" name="Picture Placeholder 3"/>
          <p:cNvSpPr>
            <a:spLocks noGrp="1"/>
          </p:cNvSpPr>
          <p:nvPr>
            <p:ph type="pic" sz="quarter" idx="18" hasCustomPrompt="1"/>
          </p:nvPr>
        </p:nvSpPr>
        <p:spPr>
          <a:xfrm>
            <a:off x="381000" y="999540"/>
            <a:ext cx="7470648" cy="5096460"/>
          </a:xfrm>
          <a:ln>
            <a:noFill/>
            <a:miter lim="800000"/>
          </a:ln>
        </p:spPr>
        <p:txBody>
          <a:bodyPr/>
          <a:lstStyle>
            <a:lvl1pPr marL="0" indent="0">
              <a:buNone/>
              <a:defRPr>
                <a:latin typeface="MetricHPE" panose="020B0503030202060203" pitchFamily="34" charset="0"/>
              </a:defRPr>
            </a:lvl1pPr>
          </a:lstStyle>
          <a:p>
            <a:r>
              <a:rPr lang="en-US" dirty="0"/>
              <a:t>Click to add picture</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9"/>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20"/>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
        <p:nvSpPr>
          <p:cNvPr id="4" name="Title 3">
            <a:extLst>
              <a:ext uri="{FF2B5EF4-FFF2-40B4-BE49-F238E27FC236}">
                <a16:creationId xmlns:a16="http://schemas.microsoft.com/office/drawing/2014/main" id="{4B1C1C31-7119-4D9E-8DED-87033B4B071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8349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12" name="Rectangle 11"/>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16" name="Text Placeholder 3"/>
          <p:cNvSpPr>
            <a:spLocks noGrp="1"/>
          </p:cNvSpPr>
          <p:nvPr>
            <p:ph type="body" sz="half" idx="2" hasCustomPrompt="1"/>
          </p:nvPr>
        </p:nvSpPr>
        <p:spPr bwMode="ltGray">
          <a:xfrm>
            <a:off x="381000" y="4925740"/>
            <a:ext cx="5611118" cy="1170260"/>
          </a:xfrm>
          <a:noFill/>
          <a:ln w="57150">
            <a:noFill/>
            <a:miter lim="800000"/>
          </a:ln>
        </p:spPr>
        <p:txBody>
          <a:bodyPr lIns="137160" tIns="91440" rIns="137160" bIns="91440">
            <a:noAutofit/>
          </a:bodyPr>
          <a:lstStyle>
            <a:lvl1pPr marL="0" indent="0" algn="ctr">
              <a:spcBef>
                <a:spcPts val="900"/>
              </a:spcBef>
              <a:buNone/>
              <a:defRPr sz="1800">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17" name="Picture Placeholder 3"/>
          <p:cNvSpPr>
            <a:spLocks noGrp="1"/>
          </p:cNvSpPr>
          <p:nvPr>
            <p:ph type="pic" sz="quarter" idx="18" hasCustomPrompt="1"/>
          </p:nvPr>
        </p:nvSpPr>
        <p:spPr>
          <a:xfrm>
            <a:off x="381000" y="999540"/>
            <a:ext cx="5611288" cy="3803904"/>
          </a:xfrm>
        </p:spPr>
        <p:txBody>
          <a:bodyPr anchor="ctr"/>
          <a:lstStyle>
            <a:lvl1pPr marL="0" indent="0" algn="ctr">
              <a:buNone/>
              <a:defRPr>
                <a:latin typeface="MetricHPE" panose="020B0503030202060203" pitchFamily="34" charset="0"/>
              </a:defRPr>
            </a:lvl1pPr>
          </a:lstStyle>
          <a:p>
            <a:r>
              <a:rPr lang="en-US" dirty="0"/>
              <a:t>Click to add picture</a:t>
            </a:r>
          </a:p>
        </p:txBody>
      </p:sp>
      <p:sp>
        <p:nvSpPr>
          <p:cNvPr id="18" name="Text Placeholder 3"/>
          <p:cNvSpPr>
            <a:spLocks noGrp="1"/>
          </p:cNvSpPr>
          <p:nvPr>
            <p:ph type="body" sz="half" idx="19" hasCustomPrompt="1"/>
          </p:nvPr>
        </p:nvSpPr>
        <p:spPr bwMode="ltGray">
          <a:xfrm>
            <a:off x="6199712" y="4925740"/>
            <a:ext cx="5611118" cy="1170260"/>
          </a:xfrm>
          <a:noFill/>
          <a:ln w="57150">
            <a:noFill/>
            <a:miter lim="800000"/>
          </a:ln>
        </p:spPr>
        <p:txBody>
          <a:bodyPr lIns="137160" tIns="91440" rIns="137160" bIns="91440">
            <a:noAutofit/>
          </a:bodyPr>
          <a:lstStyle>
            <a:lvl1pPr marL="0" indent="0" algn="ctr">
              <a:spcBef>
                <a:spcPts val="900"/>
              </a:spcBef>
              <a:buNone/>
              <a:defRPr sz="1800">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19" name="Picture Placeholder 3"/>
          <p:cNvSpPr>
            <a:spLocks noGrp="1"/>
          </p:cNvSpPr>
          <p:nvPr>
            <p:ph type="pic" sz="quarter" idx="20" hasCustomPrompt="1"/>
          </p:nvPr>
        </p:nvSpPr>
        <p:spPr>
          <a:xfrm>
            <a:off x="6197180" y="999540"/>
            <a:ext cx="5619836" cy="3803904"/>
          </a:xfrm>
        </p:spPr>
        <p:txBody>
          <a:bodyPr anchor="ctr"/>
          <a:lstStyle>
            <a:lvl1pPr marL="0" indent="0" algn="ctr">
              <a:buNone/>
              <a:defRPr>
                <a:latin typeface="MetricHPE" panose="020B0503030202060203" pitchFamily="34" charset="0"/>
              </a:defRPr>
            </a:lvl1pPr>
          </a:lstStyle>
          <a:p>
            <a:r>
              <a:rPr lang="en-US" dirty="0"/>
              <a:t>Click to add picture</a:t>
            </a: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21"/>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22"/>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
        <p:nvSpPr>
          <p:cNvPr id="4" name="Title 3">
            <a:extLst>
              <a:ext uri="{FF2B5EF4-FFF2-40B4-BE49-F238E27FC236}">
                <a16:creationId xmlns:a16="http://schemas.microsoft.com/office/drawing/2014/main" id="{0F79D366-784C-495D-8F64-93E8B37FC9D0}"/>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01898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14" name="Rectangle 13"/>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18" name="Text Placeholder 3"/>
          <p:cNvSpPr>
            <a:spLocks noGrp="1"/>
          </p:cNvSpPr>
          <p:nvPr>
            <p:ph type="body" sz="half" idx="2" hasCustomPrompt="1"/>
          </p:nvPr>
        </p:nvSpPr>
        <p:spPr bwMode="ltGray">
          <a:xfrm>
            <a:off x="389696" y="4925740"/>
            <a:ext cx="3678308" cy="1152211"/>
          </a:xfrm>
          <a:noFill/>
          <a:ln w="57150">
            <a:noFill/>
            <a:miter lim="800000"/>
          </a:ln>
        </p:spPr>
        <p:txBody>
          <a:bodyPr lIns="137160" tIns="91440" rIns="137160" bIns="91440">
            <a:noAutofit/>
          </a:bodyPr>
          <a:lstStyle>
            <a:lvl1pPr marL="0" indent="0" algn="ctr">
              <a:spcBef>
                <a:spcPts val="900"/>
              </a:spcBef>
              <a:buNone/>
              <a:defRPr sz="1800">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19" name="Picture Placeholder 3"/>
          <p:cNvSpPr>
            <a:spLocks noGrp="1"/>
          </p:cNvSpPr>
          <p:nvPr>
            <p:ph type="pic" sz="quarter" idx="18" hasCustomPrompt="1"/>
          </p:nvPr>
        </p:nvSpPr>
        <p:spPr>
          <a:xfrm>
            <a:off x="381000" y="999540"/>
            <a:ext cx="3678308" cy="3803904"/>
          </a:xfrm>
        </p:spPr>
        <p:txBody>
          <a:bodyPr anchor="ctr"/>
          <a:lstStyle>
            <a:lvl1pPr marL="0" indent="0" algn="ctr">
              <a:buNone/>
              <a:defRPr>
                <a:latin typeface="MetricHPE" panose="020B0503030202060203" pitchFamily="34" charset="0"/>
              </a:defRPr>
            </a:lvl1pPr>
          </a:lstStyle>
          <a:p>
            <a:r>
              <a:rPr lang="en-US" dirty="0"/>
              <a:t>Click to add picture</a:t>
            </a:r>
          </a:p>
        </p:txBody>
      </p:sp>
      <p:sp>
        <p:nvSpPr>
          <p:cNvPr id="24" name="Text Placeholder 3"/>
          <p:cNvSpPr>
            <a:spLocks noGrp="1"/>
          </p:cNvSpPr>
          <p:nvPr>
            <p:ph type="body" sz="half" idx="19" hasCustomPrompt="1"/>
          </p:nvPr>
        </p:nvSpPr>
        <p:spPr bwMode="ltGray">
          <a:xfrm>
            <a:off x="4261194" y="4925740"/>
            <a:ext cx="3678308" cy="1152211"/>
          </a:xfrm>
          <a:noFill/>
          <a:ln w="57150">
            <a:noFill/>
            <a:miter lim="800000"/>
          </a:ln>
        </p:spPr>
        <p:txBody>
          <a:bodyPr lIns="137160" tIns="91440" rIns="137160" bIns="91440">
            <a:noAutofit/>
          </a:bodyPr>
          <a:lstStyle>
            <a:lvl1pPr marL="0" indent="0" algn="ctr">
              <a:spcBef>
                <a:spcPts val="900"/>
              </a:spcBef>
              <a:buNone/>
              <a:defRPr sz="1800">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25" name="Picture Placeholder 3"/>
          <p:cNvSpPr>
            <a:spLocks noGrp="1"/>
          </p:cNvSpPr>
          <p:nvPr>
            <p:ph type="pic" sz="quarter" idx="20" hasCustomPrompt="1"/>
          </p:nvPr>
        </p:nvSpPr>
        <p:spPr>
          <a:xfrm>
            <a:off x="4252498" y="999540"/>
            <a:ext cx="3678308" cy="3803904"/>
          </a:xfrm>
        </p:spPr>
        <p:txBody>
          <a:bodyPr anchor="ctr"/>
          <a:lstStyle>
            <a:lvl1pPr marL="0" indent="0" algn="ctr">
              <a:buNone/>
              <a:defRPr>
                <a:latin typeface="MetricHPE" panose="020B0503030202060203" pitchFamily="34" charset="0"/>
              </a:defRPr>
            </a:lvl1pPr>
          </a:lstStyle>
          <a:p>
            <a:r>
              <a:rPr lang="en-US" dirty="0"/>
              <a:t>Click to add picture</a:t>
            </a:r>
          </a:p>
        </p:txBody>
      </p:sp>
      <p:sp>
        <p:nvSpPr>
          <p:cNvPr id="26" name="Text Placeholder 3"/>
          <p:cNvSpPr>
            <a:spLocks noGrp="1"/>
          </p:cNvSpPr>
          <p:nvPr>
            <p:ph type="body" sz="half" idx="21" hasCustomPrompt="1"/>
          </p:nvPr>
        </p:nvSpPr>
        <p:spPr bwMode="ltGray">
          <a:xfrm>
            <a:off x="8141388" y="4925740"/>
            <a:ext cx="3678308" cy="1152211"/>
          </a:xfrm>
          <a:noFill/>
          <a:ln w="57150">
            <a:noFill/>
            <a:miter lim="800000"/>
          </a:ln>
        </p:spPr>
        <p:txBody>
          <a:bodyPr lIns="137160" tIns="91440" rIns="137160" bIns="91440">
            <a:noAutofit/>
          </a:bodyPr>
          <a:lstStyle>
            <a:lvl1pPr marL="0" indent="0" algn="ctr">
              <a:spcBef>
                <a:spcPts val="900"/>
              </a:spcBef>
              <a:buNone/>
              <a:defRPr sz="1800">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27" name="Picture Placeholder 3"/>
          <p:cNvSpPr>
            <a:spLocks noGrp="1"/>
          </p:cNvSpPr>
          <p:nvPr>
            <p:ph type="pic" sz="quarter" idx="22" hasCustomPrompt="1"/>
          </p:nvPr>
        </p:nvSpPr>
        <p:spPr>
          <a:xfrm>
            <a:off x="8132692" y="999540"/>
            <a:ext cx="3678308" cy="3803904"/>
          </a:xfrm>
        </p:spPr>
        <p:txBody>
          <a:bodyPr anchor="ctr"/>
          <a:lstStyle>
            <a:lvl1pPr marL="0" indent="0" algn="ctr">
              <a:buNone/>
              <a:defRPr>
                <a:latin typeface="MetricHPE" panose="020B0503030202060203" pitchFamily="34" charset="0"/>
              </a:defRPr>
            </a:lvl1pPr>
          </a:lstStyle>
          <a:p>
            <a:r>
              <a:rPr lang="en-US" dirty="0"/>
              <a:t>Click to add picture</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23"/>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24"/>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
        <p:nvSpPr>
          <p:cNvPr id="4" name="Title 3">
            <a:extLst>
              <a:ext uri="{FF2B5EF4-FFF2-40B4-BE49-F238E27FC236}">
                <a16:creationId xmlns:a16="http://schemas.microsoft.com/office/drawing/2014/main" id="{58DA0A33-9CC4-4DCC-85C5-5D814DA5F52A}"/>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0158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284749" y="521016"/>
            <a:ext cx="6195700" cy="2828660"/>
          </a:xfrm>
        </p:spPr>
        <p:txBody>
          <a:bodyPr anchor="b"/>
          <a:lstStyle>
            <a:lvl1pPr>
              <a:lnSpc>
                <a:spcPct val="85000"/>
              </a:lnSpc>
              <a:defRPr sz="4400"/>
            </a:lvl1pPr>
          </a:lstStyle>
          <a:p>
            <a:r>
              <a:rPr lang="en-US" dirty="0"/>
              <a:t>Click to add thank you message</a:t>
            </a:r>
          </a:p>
        </p:txBody>
      </p:sp>
      <p:sp>
        <p:nvSpPr>
          <p:cNvPr id="15" name="Rectangle 14"/>
          <p:cNvSpPr/>
          <p:nvPr userDrawn="1"/>
        </p:nvSpPr>
        <p:spPr>
          <a:xfrm>
            <a:off x="381000" y="3374136"/>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0" name="Text Placeholder 7"/>
          <p:cNvSpPr>
            <a:spLocks noGrp="1"/>
          </p:cNvSpPr>
          <p:nvPr>
            <p:ph type="body" sz="quarter" idx="13" hasCustomPrompt="1"/>
          </p:nvPr>
        </p:nvSpPr>
        <p:spPr>
          <a:xfrm>
            <a:off x="293442" y="3528820"/>
            <a:ext cx="11517557" cy="381000"/>
          </a:xfrm>
        </p:spPr>
        <p:txBody>
          <a:bodyPr>
            <a:noAutofit/>
          </a:bodyPr>
          <a:lstStyle>
            <a:lvl1pPr marL="0" indent="0">
              <a:spcBef>
                <a:spcPts val="0"/>
              </a:spcBef>
              <a:buNone/>
              <a:defRPr sz="2200"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Speaker contact information</a:t>
            </a:r>
            <a:endParaRPr dirty="0"/>
          </a:p>
        </p:txBody>
      </p:sp>
      <p:sp>
        <p:nvSpPr>
          <p:cNvPr id="2" name="Footer Placeholder 1"/>
          <p:cNvSpPr>
            <a:spLocks noGrp="1"/>
          </p:cNvSpPr>
          <p:nvPr>
            <p:ph type="ftr" sz="quarter" idx="14"/>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15"/>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Tree>
    <p:extLst>
      <p:ext uri="{BB962C8B-B14F-4D97-AF65-F5344CB8AC3E}">
        <p14:creationId xmlns:p14="http://schemas.microsoft.com/office/powerpoint/2010/main" val="392541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Name">
    <p:spTree>
      <p:nvGrpSpPr>
        <p:cNvPr id="1" name=""/>
        <p:cNvGrpSpPr/>
        <p:nvPr/>
      </p:nvGrpSpPr>
      <p:grpSpPr>
        <a:xfrm>
          <a:off x="0" y="0"/>
          <a:ext cx="0" cy="0"/>
          <a:chOff x="0" y="0"/>
          <a:chExt cx="0" cy="0"/>
        </a:xfrm>
      </p:grpSpPr>
      <p:sp>
        <p:nvSpPr>
          <p:cNvPr id="15" name="Title 4"/>
          <p:cNvSpPr>
            <a:spLocks noGrp="1"/>
          </p:cNvSpPr>
          <p:nvPr>
            <p:ph type="title" hasCustomPrompt="1"/>
          </p:nvPr>
        </p:nvSpPr>
        <p:spPr>
          <a:xfrm>
            <a:off x="290747" y="1869197"/>
            <a:ext cx="11423555" cy="1905000"/>
          </a:xfrm>
        </p:spPr>
        <p:txBody>
          <a:bodyPr lIns="91440" tIns="91440" rIns="91440" bIns="91440" anchor="b"/>
          <a:lstStyle>
            <a:lvl1pPr>
              <a:lnSpc>
                <a:spcPct val="80000"/>
              </a:lnSpc>
              <a:defRPr sz="4400">
                <a:solidFill>
                  <a:schemeClr val="tx1"/>
                </a:solidFill>
              </a:defRPr>
            </a:lvl1pPr>
          </a:lstStyle>
          <a:p>
            <a:r>
              <a:rPr lang="en-US" dirty="0"/>
              <a:t>Click to edit</a:t>
            </a:r>
            <a:br>
              <a:rPr lang="en-US" dirty="0"/>
            </a:br>
            <a:r>
              <a:rPr lang="en-US" dirty="0"/>
              <a:t>master title style</a:t>
            </a:r>
            <a:endParaRPr dirty="0"/>
          </a:p>
        </p:txBody>
      </p:sp>
      <p:sp>
        <p:nvSpPr>
          <p:cNvPr id="16" name="Subtitle 2"/>
          <p:cNvSpPr>
            <a:spLocks noGrp="1"/>
          </p:cNvSpPr>
          <p:nvPr>
            <p:ph type="subTitle" idx="1" hasCustomPrompt="1"/>
          </p:nvPr>
        </p:nvSpPr>
        <p:spPr>
          <a:xfrm>
            <a:off x="290747" y="4133088"/>
            <a:ext cx="8229600" cy="438912"/>
          </a:xfrm>
        </p:spPr>
        <p:txBody>
          <a:bodyPr lIns="91440" tIns="91440" rIns="91440" bIns="91440">
            <a:noAutofit/>
          </a:bodyPr>
          <a:lstStyle>
            <a:lvl1pPr marL="0" indent="0" algn="l">
              <a:spcBef>
                <a:spcPts val="0"/>
              </a:spcBef>
              <a:buNone/>
              <a:defRPr sz="3200">
                <a:solidFill>
                  <a:schemeClr val="tx1"/>
                </a:solidFill>
                <a:latin typeface="MetricHPE" panose="020B050303020206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endParaRPr dirty="0"/>
          </a:p>
        </p:txBody>
      </p:sp>
      <p:sp>
        <p:nvSpPr>
          <p:cNvPr id="17" name="Text Placeholder 7"/>
          <p:cNvSpPr>
            <a:spLocks noGrp="1"/>
          </p:cNvSpPr>
          <p:nvPr>
            <p:ph type="body" sz="quarter" idx="13" hasCustomPrompt="1"/>
          </p:nvPr>
        </p:nvSpPr>
        <p:spPr>
          <a:xfrm>
            <a:off x="290747" y="4577983"/>
            <a:ext cx="5489578" cy="339214"/>
          </a:xfrm>
        </p:spPr>
        <p:txBody>
          <a:bodyPr lIns="91440" tIns="91440" rIns="91440" bIns="91440">
            <a:noAutofit/>
          </a:bodyPr>
          <a:lstStyle>
            <a:lvl1pPr marL="0" indent="0">
              <a:spcBef>
                <a:spcPts val="0"/>
              </a:spcBef>
              <a:buNone/>
              <a:defRPr sz="2200" baseline="0">
                <a:solidFill>
                  <a:schemeClr val="tx1"/>
                </a:solidFill>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endParaRPr dirty="0"/>
          </a:p>
        </p:txBody>
      </p:sp>
      <p:sp>
        <p:nvSpPr>
          <p:cNvPr id="18" name="Rectangle 17"/>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grpSp>
        <p:nvGrpSpPr>
          <p:cNvPr id="9" name="Group 8">
            <a:extLst>
              <a:ext uri="{FF2B5EF4-FFF2-40B4-BE49-F238E27FC236}">
                <a16:creationId xmlns:a16="http://schemas.microsoft.com/office/drawing/2014/main" id="{7B1C4460-9D51-48F8-87F8-88E0DE4E4549}"/>
              </a:ext>
            </a:extLst>
          </p:cNvPr>
          <p:cNvGrpSpPr>
            <a:grpSpLocks noChangeAspect="1"/>
          </p:cNvGrpSpPr>
          <p:nvPr userDrawn="1"/>
        </p:nvGrpSpPr>
        <p:grpSpPr>
          <a:xfrm>
            <a:off x="393523" y="381956"/>
            <a:ext cx="2218745" cy="893759"/>
            <a:chOff x="3578225" y="1146175"/>
            <a:chExt cx="5038725" cy="2111375"/>
          </a:xfrm>
        </p:grpSpPr>
        <p:sp>
          <p:nvSpPr>
            <p:cNvPr id="10" name="Freeform 5">
              <a:extLst>
                <a:ext uri="{FF2B5EF4-FFF2-40B4-BE49-F238E27FC236}">
                  <a16:creationId xmlns:a16="http://schemas.microsoft.com/office/drawing/2014/main" id="{819415EC-B287-40A3-A91D-E9356CAD1F5C}"/>
                </a:ext>
              </a:extLst>
            </p:cNvPr>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MetricHPE Black" panose="020B0A03030202060203" pitchFamily="34" charset="0"/>
              </a:endParaRPr>
            </a:p>
          </p:txBody>
        </p:sp>
        <p:sp>
          <p:nvSpPr>
            <p:cNvPr id="11" name="Freeform 6">
              <a:extLst>
                <a:ext uri="{FF2B5EF4-FFF2-40B4-BE49-F238E27FC236}">
                  <a16:creationId xmlns:a16="http://schemas.microsoft.com/office/drawing/2014/main" id="{29B5C71F-50B9-4243-83A7-A7AFAEFD5829}"/>
                </a:ext>
              </a:extLst>
            </p:cNvPr>
            <p:cNvSpPr>
              <a:spLocks noEditPoints="1"/>
            </p:cNvSpPr>
            <p:nvPr/>
          </p:nvSpPr>
          <p:spPr bwMode="auto">
            <a:xfrm>
              <a:off x="3578225" y="1968501"/>
              <a:ext cx="5038725" cy="1289049"/>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MetricHPE Black" panose="020B0A03030202060203" pitchFamily="34" charset="0"/>
              </a:endParaRPr>
            </a:p>
          </p:txBody>
        </p:sp>
      </p:grpSp>
    </p:spTree>
    <p:extLst>
      <p:ext uri="{BB962C8B-B14F-4D97-AF65-F5344CB8AC3E}">
        <p14:creationId xmlns:p14="http://schemas.microsoft.com/office/powerpoint/2010/main" val="363955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0" name="Group 9"/>
          <p:cNvGrpSpPr>
            <a:grpSpLocks noChangeAspect="1"/>
          </p:cNvGrpSpPr>
          <p:nvPr userDrawn="1"/>
        </p:nvGrpSpPr>
        <p:grpSpPr>
          <a:xfrm>
            <a:off x="393523" y="381956"/>
            <a:ext cx="2218745" cy="893759"/>
            <a:chOff x="3578225" y="1146175"/>
            <a:chExt cx="5038725" cy="2111375"/>
          </a:xfrm>
        </p:grpSpPr>
        <p:sp>
          <p:nvSpPr>
            <p:cNvPr id="11"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MetricHPE Black" panose="020B0A03030202060203" pitchFamily="34" charset="0"/>
              </a:endParaRPr>
            </a:p>
          </p:txBody>
        </p:sp>
        <p:sp>
          <p:nvSpPr>
            <p:cNvPr id="12" name="Freeform 6"/>
            <p:cNvSpPr>
              <a:spLocks noEditPoints="1"/>
            </p:cNvSpPr>
            <p:nvPr/>
          </p:nvSpPr>
          <p:spPr bwMode="auto">
            <a:xfrm>
              <a:off x="3578225" y="1968501"/>
              <a:ext cx="5038725" cy="1289049"/>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MetricHPE Black" panose="020B0A03030202060203" pitchFamily="34" charset="0"/>
              </a:endParaRPr>
            </a:p>
          </p:txBody>
        </p:sp>
      </p:grpSp>
      <p:sp>
        <p:nvSpPr>
          <p:cNvPr id="13" name="Title 4"/>
          <p:cNvSpPr>
            <a:spLocks noGrp="1"/>
          </p:cNvSpPr>
          <p:nvPr>
            <p:ph type="title" hasCustomPrompt="1"/>
          </p:nvPr>
        </p:nvSpPr>
        <p:spPr>
          <a:xfrm>
            <a:off x="289410" y="1869197"/>
            <a:ext cx="11423555" cy="1905000"/>
          </a:xfrm>
        </p:spPr>
        <p:txBody>
          <a:bodyPr anchor="b"/>
          <a:lstStyle>
            <a:lvl1pPr>
              <a:lnSpc>
                <a:spcPct val="80000"/>
              </a:lnSpc>
              <a:defRPr sz="4400">
                <a:solidFill>
                  <a:sysClr val="windowText" lastClr="000000"/>
                </a:solidFill>
              </a:defRPr>
            </a:lvl1pPr>
          </a:lstStyle>
          <a:p>
            <a:r>
              <a:rPr lang="en-US" dirty="0"/>
              <a:t>Click to edit</a:t>
            </a:r>
            <a:br>
              <a:rPr lang="en-US" dirty="0"/>
            </a:br>
            <a:r>
              <a:rPr lang="en-US" dirty="0"/>
              <a:t>master title style</a:t>
            </a:r>
            <a:endParaRPr dirty="0"/>
          </a:p>
        </p:txBody>
      </p:sp>
      <p:sp>
        <p:nvSpPr>
          <p:cNvPr id="14" name="Subtitle 2"/>
          <p:cNvSpPr>
            <a:spLocks noGrp="1"/>
          </p:cNvSpPr>
          <p:nvPr>
            <p:ph type="subTitle" idx="1" hasCustomPrompt="1"/>
          </p:nvPr>
        </p:nvSpPr>
        <p:spPr>
          <a:xfrm>
            <a:off x="289410" y="4133088"/>
            <a:ext cx="8229600" cy="438912"/>
          </a:xfrm>
        </p:spPr>
        <p:txBody>
          <a:bodyPr>
            <a:noAutofit/>
          </a:bodyPr>
          <a:lstStyle>
            <a:lvl1pPr marL="0" indent="0" algn="l">
              <a:spcBef>
                <a:spcPts val="0"/>
              </a:spcBef>
              <a:buNone/>
              <a:defRPr sz="3200">
                <a:solidFill>
                  <a:sysClr val="windowText" lastClr="000000"/>
                </a:solidFill>
                <a:latin typeface="MetricHPE" panose="020B050303020206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endParaRPr dirty="0"/>
          </a:p>
        </p:txBody>
      </p:sp>
      <p:sp>
        <p:nvSpPr>
          <p:cNvPr id="15" name="Text Placeholder 7"/>
          <p:cNvSpPr>
            <a:spLocks noGrp="1"/>
          </p:cNvSpPr>
          <p:nvPr>
            <p:ph type="body" sz="quarter" idx="13" hasCustomPrompt="1"/>
          </p:nvPr>
        </p:nvSpPr>
        <p:spPr>
          <a:xfrm>
            <a:off x="289410" y="4577983"/>
            <a:ext cx="5489578" cy="339214"/>
          </a:xfrm>
        </p:spPr>
        <p:txBody>
          <a:bodyPr>
            <a:noAutofit/>
          </a:bodyPr>
          <a:lstStyle>
            <a:lvl1pPr marL="0" indent="0">
              <a:spcBef>
                <a:spcPts val="0"/>
              </a:spcBef>
              <a:buNone/>
              <a:defRPr sz="2200" baseline="0">
                <a:solidFill>
                  <a:sysClr val="windowText" lastClr="000000"/>
                </a:solidFill>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endParaRPr dirty="0"/>
          </a:p>
        </p:txBody>
      </p:sp>
      <p:sp>
        <p:nvSpPr>
          <p:cNvPr id="16" name="Rectangle 15"/>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Tree>
    <p:extLst>
      <p:ext uri="{BB962C8B-B14F-4D97-AF65-F5344CB8AC3E}">
        <p14:creationId xmlns:p14="http://schemas.microsoft.com/office/powerpoint/2010/main" val="96116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2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122" y="287942"/>
            <a:ext cx="11430000" cy="868680"/>
          </a:xfrm>
        </p:spPr>
        <p:txBody>
          <a:bodyPr anchor="b"/>
          <a:lstStyle>
            <a:lvl1pPr>
              <a:defRPr/>
            </a:lvl1pPr>
          </a:lstStyle>
          <a:p>
            <a:r>
              <a:rPr lang="en-US" dirty="0"/>
              <a:t>Click to Add</a:t>
            </a:r>
            <a:br>
              <a:rPr lang="en-US" dirty="0"/>
            </a:br>
            <a:r>
              <a:rPr lang="en-US" dirty="0"/>
              <a:t>Two-Line Title</a:t>
            </a:r>
          </a:p>
        </p:txBody>
      </p:sp>
      <p:sp>
        <p:nvSpPr>
          <p:cNvPr id="5" name="Rectangle 4"/>
          <p:cNvSpPr/>
          <p:nvPr userDrawn="1"/>
        </p:nvSpPr>
        <p:spPr>
          <a:xfrm>
            <a:off x="383369" y="1228187"/>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7" name="Footer Placeholder 6"/>
          <p:cNvSpPr>
            <a:spLocks noGrp="1"/>
          </p:cNvSpPr>
          <p:nvPr>
            <p:ph type="ftr" sz="quarter" idx="10"/>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8" name="Slide Number Placeholder 7"/>
          <p:cNvSpPr>
            <a:spLocks noGrp="1"/>
          </p:cNvSpPr>
          <p:nvPr>
            <p:ph type="sldNum" sz="quarter" idx="11"/>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Tree>
    <p:extLst>
      <p:ext uri="{BB962C8B-B14F-4D97-AF65-F5344CB8AC3E}">
        <p14:creationId xmlns:p14="http://schemas.microsoft.com/office/powerpoint/2010/main" val="2063658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Subtitle, 2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122" y="287942"/>
            <a:ext cx="11430000" cy="868680"/>
          </a:xfrm>
        </p:spPr>
        <p:txBody>
          <a:bodyPr anchor="b"/>
          <a:lstStyle>
            <a:lvl1pPr>
              <a:defRPr/>
            </a:lvl1pPr>
          </a:lstStyle>
          <a:p>
            <a:r>
              <a:rPr lang="en-US" dirty="0"/>
              <a:t>Click to Add</a:t>
            </a:r>
            <a:br>
              <a:rPr lang="en-US" dirty="0"/>
            </a:br>
            <a:r>
              <a:rPr lang="en-US" dirty="0"/>
              <a:t>Two-Line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7" name="Text Placeholder 7"/>
          <p:cNvSpPr>
            <a:spLocks noGrp="1"/>
          </p:cNvSpPr>
          <p:nvPr>
            <p:ph type="body" sz="quarter" idx="13" hasCustomPrompt="1"/>
          </p:nvPr>
        </p:nvSpPr>
        <p:spPr>
          <a:xfrm>
            <a:off x="287427" y="1060591"/>
            <a:ext cx="11421304" cy="381000"/>
          </a:xfrm>
        </p:spPr>
        <p:txBody>
          <a:bodyPr vert="horz" lIns="91440" tIns="91440" rIns="91440" bIns="91440" rtlCol="0" anchor="ctr">
            <a:noAutofit/>
          </a:bodyPr>
          <a:lstStyle>
            <a:lvl1pPr marL="0" indent="0">
              <a:buNone/>
              <a:defRPr sz="2400" baseline="0" dirty="0"/>
            </a:lvl1pPr>
          </a:lstStyle>
          <a:p>
            <a:pPr marL="182880" lvl="0" indent="-182880">
              <a:spcBef>
                <a:spcPts val="0"/>
              </a:spcBef>
            </a:pPr>
            <a:r>
              <a:rPr dirty="0"/>
              <a:t>Click to add one-line subtitle</a:t>
            </a:r>
          </a:p>
        </p:txBody>
      </p:sp>
      <p:sp>
        <p:nvSpPr>
          <p:cNvPr id="8" name="Rectangle 7"/>
          <p:cNvSpPr/>
          <p:nvPr userDrawn="1"/>
        </p:nvSpPr>
        <p:spPr>
          <a:xfrm>
            <a:off x="385100" y="1618696"/>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10" name="Footer Placeholder 9"/>
          <p:cNvSpPr>
            <a:spLocks noGrp="1"/>
          </p:cNvSpPr>
          <p:nvPr>
            <p:ph type="ftr" sz="quarter" idx="14"/>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11" name="Slide Number Placeholder 10"/>
          <p:cNvSpPr>
            <a:spLocks noGrp="1"/>
          </p:cNvSpPr>
          <p:nvPr>
            <p:ph type="sldNum" sz="quarter" idx="15"/>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Tree>
    <p:extLst>
      <p:ext uri="{BB962C8B-B14F-4D97-AF65-F5344CB8AC3E}">
        <p14:creationId xmlns:p14="http://schemas.microsoft.com/office/powerpoint/2010/main" val="1038721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123" y="2676894"/>
            <a:ext cx="3685309" cy="868680"/>
          </a:xfrm>
        </p:spPr>
        <p:txBody>
          <a:bodyPr anchor="b"/>
          <a:lstStyle>
            <a:lvl1pPr>
              <a:defRPr/>
            </a:lvl1pPr>
          </a:lstStyle>
          <a:p>
            <a:r>
              <a:rPr lang="en-US" dirty="0"/>
              <a:t>Click to Add</a:t>
            </a:r>
            <a:br>
              <a:rPr lang="en-US" dirty="0"/>
            </a:br>
            <a:r>
              <a:rPr lang="en-US" dirty="0"/>
              <a:t>multi-Line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8" name="Rectangle 7"/>
          <p:cNvSpPr/>
          <p:nvPr userDrawn="1"/>
        </p:nvSpPr>
        <p:spPr>
          <a:xfrm>
            <a:off x="385100" y="3616182"/>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9" name="Footer Placeholder 8"/>
          <p:cNvSpPr>
            <a:spLocks noGrp="1"/>
          </p:cNvSpPr>
          <p:nvPr>
            <p:ph type="ftr" sz="quarter" idx="10"/>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10" name="Slide Number Placeholder 9"/>
          <p:cNvSpPr>
            <a:spLocks noGrp="1"/>
          </p:cNvSpPr>
          <p:nvPr>
            <p:ph type="sldNum" sz="quarter" idx="11"/>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Tree>
    <p:extLst>
      <p:ext uri="{BB962C8B-B14F-4D97-AF65-F5344CB8AC3E}">
        <p14:creationId xmlns:p14="http://schemas.microsoft.com/office/powerpoint/2010/main" val="3024562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122" y="2676894"/>
            <a:ext cx="3536373" cy="868680"/>
          </a:xfrm>
        </p:spPr>
        <p:txBody>
          <a:bodyPr anchor="b"/>
          <a:lstStyle>
            <a:lvl1pPr>
              <a:defRPr/>
            </a:lvl1pPr>
          </a:lstStyle>
          <a:p>
            <a:r>
              <a:rPr lang="en-US" dirty="0"/>
              <a:t>Click to Add</a:t>
            </a:r>
            <a:br>
              <a:rPr lang="en-US" dirty="0"/>
            </a:br>
            <a:r>
              <a:rPr lang="en-US" dirty="0"/>
              <a:t>multi-Line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8" name="Rectangle 7"/>
          <p:cNvSpPr/>
          <p:nvPr userDrawn="1"/>
        </p:nvSpPr>
        <p:spPr>
          <a:xfrm>
            <a:off x="385100" y="3616182"/>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11" name="Content Placeholder 10"/>
          <p:cNvSpPr>
            <a:spLocks noGrp="1"/>
          </p:cNvSpPr>
          <p:nvPr>
            <p:ph sz="quarter" idx="13"/>
          </p:nvPr>
        </p:nvSpPr>
        <p:spPr>
          <a:xfrm>
            <a:off x="4076700" y="331788"/>
            <a:ext cx="7734300" cy="5764212"/>
          </a:xfrm>
        </p:spPr>
        <p:txBody>
          <a:bodyPr anchor="ct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4"/>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7" name="Slide Number Placeholder 6"/>
          <p:cNvSpPr>
            <a:spLocks noGrp="1"/>
          </p:cNvSpPr>
          <p:nvPr>
            <p:ph type="sldNum" sz="quarter" idx="15"/>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Tree>
    <p:extLst>
      <p:ext uri="{BB962C8B-B14F-4D97-AF65-F5344CB8AC3E}">
        <p14:creationId xmlns:p14="http://schemas.microsoft.com/office/powerpoint/2010/main" val="4280461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and Content, Lef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8" name="Rectangle 7"/>
          <p:cNvSpPr/>
          <p:nvPr userDrawn="1"/>
        </p:nvSpPr>
        <p:spPr>
          <a:xfrm>
            <a:off x="385100" y="3616182"/>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11" name="Content Placeholder 10"/>
          <p:cNvSpPr>
            <a:spLocks noGrp="1"/>
          </p:cNvSpPr>
          <p:nvPr>
            <p:ph sz="quarter" idx="13"/>
          </p:nvPr>
        </p:nvSpPr>
        <p:spPr>
          <a:xfrm>
            <a:off x="4076700" y="331788"/>
            <a:ext cx="7734300" cy="5764212"/>
          </a:xfrm>
        </p:spPr>
        <p:txBody>
          <a:bodyPr anchor="ct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p:cNvSpPr>
            <a:spLocks noGrp="1"/>
          </p:cNvSpPr>
          <p:nvPr>
            <p:ph type="body" sz="quarter" idx="14" hasCustomPrompt="1"/>
          </p:nvPr>
        </p:nvSpPr>
        <p:spPr>
          <a:xfrm>
            <a:off x="289122" y="2691855"/>
            <a:ext cx="3566206" cy="795528"/>
          </a:xfrm>
        </p:spPr>
        <p:txBody>
          <a:bodyPr vert="horz" lIns="91440" tIns="91440" rIns="91440" bIns="91440" rtlCol="0" anchor="ctr">
            <a:noAutofit/>
          </a:bodyPr>
          <a:lstStyle>
            <a:lvl1pPr>
              <a:defRPr sz="2400" baseline="0" dirty="0"/>
            </a:lvl1pPr>
          </a:lstStyle>
          <a:p>
            <a:pPr marL="0" lvl="0" indent="0">
              <a:spcBef>
                <a:spcPts val="0"/>
              </a:spcBef>
              <a:buNone/>
            </a:pPr>
            <a:r>
              <a:rPr dirty="0"/>
              <a:t>Click to add</a:t>
            </a:r>
            <a:br>
              <a:rPr lang="en-US" dirty="0"/>
            </a:br>
            <a:r>
              <a:rPr lang="en-US" dirty="0"/>
              <a:t>two</a:t>
            </a:r>
            <a:r>
              <a:rPr dirty="0"/>
              <a:t>-line subtitle</a:t>
            </a:r>
          </a:p>
        </p:txBody>
      </p:sp>
      <p:sp>
        <p:nvSpPr>
          <p:cNvPr id="14" name="Title 1"/>
          <p:cNvSpPr>
            <a:spLocks noGrp="1"/>
          </p:cNvSpPr>
          <p:nvPr>
            <p:ph type="title" hasCustomPrompt="1"/>
          </p:nvPr>
        </p:nvSpPr>
        <p:spPr>
          <a:xfrm>
            <a:off x="289122" y="1980879"/>
            <a:ext cx="3566206" cy="868680"/>
          </a:xfrm>
        </p:spPr>
        <p:txBody>
          <a:bodyPr anchor="b"/>
          <a:lstStyle>
            <a:lvl1pPr>
              <a:defRPr/>
            </a:lvl1pPr>
          </a:lstStyle>
          <a:p>
            <a:r>
              <a:rPr lang="en-US" dirty="0"/>
              <a:t>Click to Add</a:t>
            </a:r>
            <a:br>
              <a:rPr lang="en-US" dirty="0"/>
            </a:br>
            <a:r>
              <a:rPr lang="en-US" dirty="0"/>
              <a:t>multi-Line Title</a:t>
            </a:r>
          </a:p>
        </p:txBody>
      </p:sp>
      <p:sp>
        <p:nvSpPr>
          <p:cNvPr id="2" name="Footer Placeholder 1"/>
          <p:cNvSpPr>
            <a:spLocks noGrp="1"/>
          </p:cNvSpPr>
          <p:nvPr>
            <p:ph type="ftr" sz="quarter" idx="15"/>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5" name="Slide Number Placeholder 4"/>
          <p:cNvSpPr>
            <a:spLocks noGrp="1"/>
          </p:cNvSpPr>
          <p:nvPr>
            <p:ph type="sldNum" sz="quarter" idx="16"/>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Tree>
    <p:extLst>
      <p:ext uri="{BB962C8B-B14F-4D97-AF65-F5344CB8AC3E}">
        <p14:creationId xmlns:p14="http://schemas.microsoft.com/office/powerpoint/2010/main" val="363794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Content and Caption,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123" y="1417320"/>
            <a:ext cx="3536373" cy="868680"/>
          </a:xfrm>
        </p:spPr>
        <p:txBody>
          <a:bodyPr anchor="b"/>
          <a:lstStyle>
            <a:lvl1pPr>
              <a:defRPr/>
            </a:lvl1pPr>
          </a:lstStyle>
          <a:p>
            <a:r>
              <a:rPr lang="en-US" dirty="0"/>
              <a:t>Click to Add</a:t>
            </a:r>
            <a:br>
              <a:rPr lang="en-US" dirty="0"/>
            </a:br>
            <a:r>
              <a:rPr lang="en-US" dirty="0"/>
              <a:t>multi-Line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8" name="Rectangle 7"/>
          <p:cNvSpPr/>
          <p:nvPr userDrawn="1"/>
        </p:nvSpPr>
        <p:spPr>
          <a:xfrm>
            <a:off x="385100" y="2356608"/>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11" name="Content Placeholder 10"/>
          <p:cNvSpPr>
            <a:spLocks noGrp="1"/>
          </p:cNvSpPr>
          <p:nvPr>
            <p:ph sz="quarter" idx="13"/>
          </p:nvPr>
        </p:nvSpPr>
        <p:spPr>
          <a:xfrm>
            <a:off x="4076700" y="331788"/>
            <a:ext cx="7734300" cy="5764212"/>
          </a:xfrm>
        </p:spPr>
        <p:txBody>
          <a:bodyPr anchor="ct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4"/>
          </p:nvPr>
        </p:nvSpPr>
        <p:spPr>
          <a:xfrm>
            <a:off x="278732" y="2534960"/>
            <a:ext cx="3546475" cy="3446462"/>
          </a:xfrm>
        </p:spPr>
        <p:txBody>
          <a:bodyP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5"/>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9" name="Slide Number Placeholder 8"/>
          <p:cNvSpPr>
            <a:spLocks noGrp="1"/>
          </p:cNvSpPr>
          <p:nvPr>
            <p:ph type="sldNum" sz="quarter" idx="16"/>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Tree>
    <p:extLst>
      <p:ext uri="{BB962C8B-B14F-4D97-AF65-F5344CB8AC3E}">
        <p14:creationId xmlns:p14="http://schemas.microsoft.com/office/powerpoint/2010/main" val="56381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Content and Picture, Left">
    <p:spTree>
      <p:nvGrpSpPr>
        <p:cNvPr id="1" name=""/>
        <p:cNvGrpSpPr/>
        <p:nvPr/>
      </p:nvGrpSpPr>
      <p:grpSpPr>
        <a:xfrm>
          <a:off x="0" y="0"/>
          <a:ext cx="0" cy="0"/>
          <a:chOff x="0" y="0"/>
          <a:chExt cx="0" cy="0"/>
        </a:xfrm>
      </p:grpSpPr>
      <p:sp>
        <p:nvSpPr>
          <p:cNvPr id="10" name="Picture Placeholder 9"/>
          <p:cNvSpPr>
            <a:spLocks noGrp="1"/>
          </p:cNvSpPr>
          <p:nvPr>
            <p:ph type="pic" sz="quarter" idx="15" hasCustomPrompt="1"/>
          </p:nvPr>
        </p:nvSpPr>
        <p:spPr>
          <a:xfrm>
            <a:off x="4076700" y="0"/>
            <a:ext cx="8115300" cy="6858000"/>
          </a:xfrm>
        </p:spPr>
        <p:txBody>
          <a:bodyPr anchor="ctr"/>
          <a:lstStyle>
            <a:lvl1pPr marL="0" indent="0" algn="ctr">
              <a:buNone/>
              <a:defRPr>
                <a:latin typeface="MetricHPE" panose="020B0503030202060203" pitchFamily="34" charset="0"/>
              </a:defRPr>
            </a:lvl1pPr>
          </a:lstStyle>
          <a:p>
            <a:r>
              <a:rPr lang="en-US" dirty="0"/>
              <a:t>Click to add edge-to-edge picture</a:t>
            </a:r>
          </a:p>
        </p:txBody>
      </p:sp>
      <p:sp>
        <p:nvSpPr>
          <p:cNvPr id="2" name="Title 1"/>
          <p:cNvSpPr>
            <a:spLocks noGrp="1"/>
          </p:cNvSpPr>
          <p:nvPr>
            <p:ph type="title" hasCustomPrompt="1"/>
          </p:nvPr>
        </p:nvSpPr>
        <p:spPr>
          <a:xfrm>
            <a:off x="289122" y="1417320"/>
            <a:ext cx="3536373" cy="868680"/>
          </a:xfrm>
        </p:spPr>
        <p:txBody>
          <a:bodyPr anchor="b"/>
          <a:lstStyle>
            <a:lvl1pPr>
              <a:defRPr/>
            </a:lvl1pPr>
          </a:lstStyle>
          <a:p>
            <a:r>
              <a:rPr lang="en-US" dirty="0"/>
              <a:t>Click to Add</a:t>
            </a:r>
            <a:br>
              <a:rPr lang="en-US" dirty="0"/>
            </a:br>
            <a:r>
              <a:rPr lang="en-US" dirty="0"/>
              <a:t>multi-Line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8" name="Rectangle 7"/>
          <p:cNvSpPr/>
          <p:nvPr userDrawn="1"/>
        </p:nvSpPr>
        <p:spPr>
          <a:xfrm>
            <a:off x="385100" y="2356608"/>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7" name="Text Placeholder 6"/>
          <p:cNvSpPr>
            <a:spLocks noGrp="1"/>
          </p:cNvSpPr>
          <p:nvPr>
            <p:ph type="body" sz="quarter" idx="14"/>
          </p:nvPr>
        </p:nvSpPr>
        <p:spPr>
          <a:xfrm>
            <a:off x="278731" y="2534960"/>
            <a:ext cx="3546475" cy="3446462"/>
          </a:xfrm>
        </p:spPr>
        <p:txBody>
          <a:bodyP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6"/>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9" name="Slide Number Placeholder 8"/>
          <p:cNvSpPr>
            <a:spLocks noGrp="1"/>
          </p:cNvSpPr>
          <p:nvPr>
            <p:ph type="sldNum" sz="quarter" idx="17"/>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Tree>
    <p:extLst>
      <p:ext uri="{BB962C8B-B14F-4D97-AF65-F5344CB8AC3E}">
        <p14:creationId xmlns:p14="http://schemas.microsoft.com/office/powerpoint/2010/main" val="16353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Light Picture">
    <p:bg>
      <p:bgPr>
        <a:solidFill>
          <a:schemeClr val="bg1"/>
        </a:solidFill>
        <a:effectLst/>
      </p:bgPr>
    </p:bg>
    <p:spTree>
      <p:nvGrpSpPr>
        <p:cNvPr id="1" name=""/>
        <p:cNvGrpSpPr/>
        <p:nvPr/>
      </p:nvGrpSpPr>
      <p:grpSpPr>
        <a:xfrm>
          <a:off x="0" y="0"/>
          <a:ext cx="0" cy="0"/>
          <a:chOff x="0" y="0"/>
          <a:chExt cx="0" cy="0"/>
        </a:xfrm>
      </p:grpSpPr>
      <p:grpSp>
        <p:nvGrpSpPr>
          <p:cNvPr id="9" name="Group 8"/>
          <p:cNvGrpSpPr>
            <a:grpSpLocks noChangeAspect="1"/>
          </p:cNvGrpSpPr>
          <p:nvPr userDrawn="1"/>
        </p:nvGrpSpPr>
        <p:grpSpPr>
          <a:xfrm>
            <a:off x="393523" y="381956"/>
            <a:ext cx="2218745" cy="893759"/>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MetricHPE Black" panose="020B0A03030202060203" pitchFamily="34" charset="0"/>
              </a:endParaRPr>
            </a:p>
          </p:txBody>
        </p:sp>
        <p:sp>
          <p:nvSpPr>
            <p:cNvPr id="14" name="Freeform 6"/>
            <p:cNvSpPr>
              <a:spLocks noEditPoints="1"/>
            </p:cNvSpPr>
            <p:nvPr/>
          </p:nvSpPr>
          <p:spPr bwMode="auto">
            <a:xfrm>
              <a:off x="3578225" y="1968501"/>
              <a:ext cx="5038725" cy="1289049"/>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latin typeface="MetricHPE Black" panose="020B0A03030202060203" pitchFamily="34" charset="0"/>
              </a:endParaRPr>
            </a:p>
          </p:txBody>
        </p:sp>
      </p:grpSp>
      <p:sp>
        <p:nvSpPr>
          <p:cNvPr id="15" name="Title 4"/>
          <p:cNvSpPr>
            <a:spLocks noGrp="1"/>
          </p:cNvSpPr>
          <p:nvPr>
            <p:ph type="title" hasCustomPrompt="1"/>
          </p:nvPr>
        </p:nvSpPr>
        <p:spPr>
          <a:xfrm>
            <a:off x="290747" y="1869197"/>
            <a:ext cx="11423555" cy="1905000"/>
          </a:xfrm>
        </p:spPr>
        <p:txBody>
          <a:bodyPr anchor="b"/>
          <a:lstStyle>
            <a:lvl1pPr>
              <a:lnSpc>
                <a:spcPct val="80000"/>
              </a:lnSpc>
              <a:defRPr sz="4400">
                <a:solidFill>
                  <a:sysClr val="windowText" lastClr="000000"/>
                </a:solidFill>
              </a:defRPr>
            </a:lvl1pPr>
          </a:lstStyle>
          <a:p>
            <a:r>
              <a:rPr lang="en-US" dirty="0"/>
              <a:t>Click to edit</a:t>
            </a:r>
            <a:br>
              <a:rPr lang="en-US" dirty="0"/>
            </a:br>
            <a:r>
              <a:rPr lang="en-US" dirty="0"/>
              <a:t>master title style</a:t>
            </a:r>
            <a:endParaRPr dirty="0"/>
          </a:p>
        </p:txBody>
      </p:sp>
      <p:sp>
        <p:nvSpPr>
          <p:cNvPr id="18" name="Rectangle 17"/>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12" name="Subtitle 2"/>
          <p:cNvSpPr>
            <a:spLocks noGrp="1"/>
          </p:cNvSpPr>
          <p:nvPr>
            <p:ph type="subTitle" idx="1" hasCustomPrompt="1"/>
          </p:nvPr>
        </p:nvSpPr>
        <p:spPr>
          <a:xfrm>
            <a:off x="290747" y="4133088"/>
            <a:ext cx="8229600" cy="438912"/>
          </a:xfrm>
        </p:spPr>
        <p:txBody>
          <a:bodyPr>
            <a:noAutofit/>
          </a:bodyPr>
          <a:lstStyle>
            <a:lvl1pPr marL="0" indent="0" algn="l">
              <a:spcBef>
                <a:spcPts val="0"/>
              </a:spcBef>
              <a:buNone/>
              <a:defRPr sz="3200">
                <a:solidFill>
                  <a:schemeClr val="tx1"/>
                </a:solidFill>
                <a:latin typeface="MetricHPE" panose="020B050303020206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endParaRPr dirty="0"/>
          </a:p>
        </p:txBody>
      </p:sp>
      <p:sp>
        <p:nvSpPr>
          <p:cNvPr id="19" name="Text Placeholder 7"/>
          <p:cNvSpPr>
            <a:spLocks noGrp="1"/>
          </p:cNvSpPr>
          <p:nvPr>
            <p:ph type="body" sz="quarter" idx="13" hasCustomPrompt="1"/>
          </p:nvPr>
        </p:nvSpPr>
        <p:spPr>
          <a:xfrm>
            <a:off x="290747" y="4577983"/>
            <a:ext cx="5489578" cy="339214"/>
          </a:xfrm>
        </p:spPr>
        <p:txBody>
          <a:bodyPr>
            <a:noAutofit/>
          </a:bodyPr>
          <a:lstStyle>
            <a:lvl1pPr marL="0" indent="0">
              <a:spcBef>
                <a:spcPts val="0"/>
              </a:spcBef>
              <a:buNone/>
              <a:defRPr sz="2200" baseline="0">
                <a:solidFill>
                  <a:schemeClr val="tx1"/>
                </a:solidFill>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endParaRPr dirty="0"/>
          </a:p>
        </p:txBody>
      </p:sp>
    </p:spTree>
    <p:extLst>
      <p:ext uri="{BB962C8B-B14F-4D97-AF65-F5344CB8AC3E}">
        <p14:creationId xmlns:p14="http://schemas.microsoft.com/office/powerpoint/2010/main" val="82856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reen Frame Divider">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9648" y="6246014"/>
            <a:ext cx="954000" cy="274320"/>
          </a:xfrm>
          <a:prstGeom prst="rect">
            <a:avLst/>
          </a:prstGeom>
        </p:spPr>
      </p:pic>
      <p:sp>
        <p:nvSpPr>
          <p:cNvPr id="16" name="Title 1"/>
          <p:cNvSpPr>
            <a:spLocks noGrp="1"/>
          </p:cNvSpPr>
          <p:nvPr>
            <p:ph type="title" hasCustomPrompt="1"/>
          </p:nvPr>
        </p:nvSpPr>
        <p:spPr>
          <a:xfrm>
            <a:off x="288995" y="685800"/>
            <a:ext cx="8522208" cy="1957353"/>
          </a:xfrm>
        </p:spPr>
        <p:txBody>
          <a:bodyPr lIns="91440" tIns="91440" rIns="91440" bIns="91440" anchor="b" anchorCtr="0"/>
          <a:lstStyle>
            <a:lvl1pPr>
              <a:defRPr sz="3200" baseline="0"/>
            </a:lvl1pPr>
          </a:lstStyle>
          <a:p>
            <a:r>
              <a:rPr lang="en-US" dirty="0"/>
              <a:t>Click to add section header</a:t>
            </a:r>
          </a:p>
        </p:txBody>
      </p:sp>
      <p:sp>
        <p:nvSpPr>
          <p:cNvPr id="17" name="Text Placeholder 9"/>
          <p:cNvSpPr>
            <a:spLocks noGrp="1"/>
          </p:cNvSpPr>
          <p:nvPr>
            <p:ph type="body" sz="quarter" idx="14"/>
          </p:nvPr>
        </p:nvSpPr>
        <p:spPr>
          <a:xfrm>
            <a:off x="288994" y="2871000"/>
            <a:ext cx="8228011" cy="533400"/>
          </a:xfrm>
        </p:spPr>
        <p:txBody>
          <a:bodyPr lIns="91440" tIns="91440" rIns="91440" bIns="91440">
            <a:noAutofit/>
          </a:bodyPr>
          <a:lstStyle>
            <a:lvl1pPr marL="0" indent="0">
              <a:spcBef>
                <a:spcPts val="0"/>
              </a:spcBef>
              <a:buFontTx/>
              <a:buNone/>
              <a:defRPr sz="2600">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8" name="Rectangle 17"/>
          <p:cNvSpPr/>
          <p:nvPr userDrawn="1"/>
        </p:nvSpPr>
        <p:spPr>
          <a:xfrm>
            <a:off x="377894" y="2716146"/>
            <a:ext cx="8522208"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2" name="Footer Placeholder 1"/>
          <p:cNvSpPr>
            <a:spLocks noGrp="1"/>
          </p:cNvSpPr>
          <p:nvPr>
            <p:ph type="ftr" sz="quarter" idx="15"/>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16"/>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Tree>
    <p:extLst>
      <p:ext uri="{BB962C8B-B14F-4D97-AF65-F5344CB8AC3E}">
        <p14:creationId xmlns:p14="http://schemas.microsoft.com/office/powerpoint/2010/main" val="276323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3"/>
          <p:cNvSpPr>
            <a:spLocks noGrp="1"/>
          </p:cNvSpPr>
          <p:nvPr>
            <p:ph type="pic" sz="quarter" idx="15" hasCustomPrompt="1"/>
          </p:nvPr>
        </p:nvSpPr>
        <p:spPr>
          <a:xfrm>
            <a:off x="0" y="0"/>
            <a:ext cx="12192000" cy="6858000"/>
          </a:xfrm>
        </p:spPr>
        <p:txBody>
          <a:bodyPr rIns="1828800" anchor="ctr"/>
          <a:lstStyle>
            <a:lvl1pPr marL="0" indent="0" algn="r">
              <a:buNone/>
              <a:defRPr>
                <a:latin typeface="MetricHPE" panose="020B0503030202060203" pitchFamily="34" charset="0"/>
              </a:defRPr>
            </a:lvl1pPr>
          </a:lstStyle>
          <a:p>
            <a:r>
              <a:rPr lang="en-US" dirty="0"/>
              <a:t>Click to add picture</a:t>
            </a:r>
          </a:p>
        </p:txBody>
      </p:sp>
      <p:sp>
        <p:nvSpPr>
          <p:cNvPr id="8" name="Title 1"/>
          <p:cNvSpPr>
            <a:spLocks noGrp="1"/>
          </p:cNvSpPr>
          <p:nvPr>
            <p:ph type="title" hasCustomPrompt="1"/>
          </p:nvPr>
        </p:nvSpPr>
        <p:spPr>
          <a:xfrm>
            <a:off x="292839" y="2743510"/>
            <a:ext cx="5923811" cy="1485280"/>
          </a:xfrm>
        </p:spPr>
        <p:txBody>
          <a:bodyPr lIns="91440" tIns="91440" rIns="91440" bIns="91440" anchor="t"/>
          <a:lstStyle>
            <a:lvl1pPr>
              <a:defRPr sz="3200" baseline="0"/>
            </a:lvl1pPr>
          </a:lstStyle>
          <a:p>
            <a:r>
              <a:rPr lang="en-US" dirty="0"/>
              <a:t>Click to add section header</a:t>
            </a:r>
            <a:br>
              <a:rPr lang="en-US" dirty="0"/>
            </a:br>
            <a:r>
              <a:rPr lang="en-US" dirty="0"/>
              <a:t>or big idea statement</a:t>
            </a:r>
          </a:p>
        </p:txBody>
      </p:sp>
      <p:sp>
        <p:nvSpPr>
          <p:cNvPr id="2" name="Footer Placeholder 1"/>
          <p:cNvSpPr>
            <a:spLocks noGrp="1"/>
          </p:cNvSpPr>
          <p:nvPr>
            <p:ph type="ftr" sz="quarter" idx="16"/>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17"/>
          </p:nvPr>
        </p:nvSpPr>
        <p:spPr/>
        <p:txBody>
          <a:bodyPr/>
          <a:lstStyle>
            <a:lvl1pPr>
              <a:defRPr>
                <a:latin typeface="MetricHPE" panose="020B0503030202060203" pitchFamily="34" charset="0"/>
              </a:defRPr>
            </a:lvl1pPr>
          </a:lstStyle>
          <a:p>
            <a:pPr defTabSz="1088421">
              <a:buFontTx/>
              <a:buBlip>
                <a:blip r:embed="rId2"/>
              </a:buBlip>
            </a:pPr>
            <a:fld id="{104FC826-72BB-4AF1-BA01-A94F7396A7DC}" type="slidenum">
              <a:rPr lang="en-US" smtClean="0"/>
              <a:pPr defTabSz="1088421">
                <a:buFontTx/>
                <a:buBlip>
                  <a:blip r:embed="rId2"/>
                </a:buBlip>
              </a:pPr>
              <a:t>‹#›</a:t>
            </a:fld>
            <a:endParaRPr lang="en-US" dirty="0"/>
          </a:p>
        </p:txBody>
      </p:sp>
    </p:spTree>
    <p:extLst>
      <p:ext uri="{BB962C8B-B14F-4D97-AF65-F5344CB8AC3E}">
        <p14:creationId xmlns:p14="http://schemas.microsoft.com/office/powerpoint/2010/main" val="224666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5" name="Text Placeholder 4"/>
          <p:cNvSpPr>
            <a:spLocks noGrp="1"/>
          </p:cNvSpPr>
          <p:nvPr>
            <p:ph type="body" sz="quarter" idx="17"/>
          </p:nvPr>
        </p:nvSpPr>
        <p:spPr>
          <a:xfrm>
            <a:off x="285750" y="999160"/>
            <a:ext cx="11525249" cy="5096839"/>
          </a:xfrm>
        </p:spPr>
        <p:txBody>
          <a:bodyPr lIns="91440" rIns="91440"/>
          <a:lstStyle>
            <a:lvl1pPr>
              <a:buClrTx/>
              <a:defRPr>
                <a:latin typeface="MetricHPE" panose="020B0503030202060203" pitchFamily="34" charset="0"/>
              </a:defRPr>
            </a:lvl1pPr>
            <a:lvl2pPr>
              <a:buClrTx/>
              <a:defRPr>
                <a:latin typeface="MetricHPE" panose="020B0503030202060203" pitchFamily="34" charset="0"/>
              </a:defRPr>
            </a:lvl2pPr>
            <a:lvl3pPr>
              <a:buClrTx/>
              <a:defRPr>
                <a:latin typeface="MetricHPE" panose="020B0503030202060203" pitchFamily="34" charset="0"/>
              </a:defRPr>
            </a:lvl3pPr>
            <a:lvl4pPr>
              <a:buClrTx/>
              <a:defRPr>
                <a:latin typeface="MetricHPE" panose="020B0503030202060203" pitchFamily="34" charset="0"/>
              </a:defRPr>
            </a:lvl4pPr>
            <a:lvl5pPr>
              <a:buClrTx/>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8"/>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19"/>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
        <p:nvSpPr>
          <p:cNvPr id="4" name="Title 3">
            <a:extLst>
              <a:ext uri="{FF2B5EF4-FFF2-40B4-BE49-F238E27FC236}">
                <a16:creationId xmlns:a16="http://schemas.microsoft.com/office/drawing/2014/main" id="{232753FE-5D9A-4A5E-B0B2-3DAAE2EB3541}"/>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9579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0"/>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11"/>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
        <p:nvSpPr>
          <p:cNvPr id="4" name="Title 3">
            <a:extLst>
              <a:ext uri="{FF2B5EF4-FFF2-40B4-BE49-F238E27FC236}">
                <a16:creationId xmlns:a16="http://schemas.microsoft.com/office/drawing/2014/main" id="{EAE54251-B0D2-4947-83BB-BD7F95F3A0E8}"/>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64952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0" name="Rectangle 9"/>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11" name="Footer Placeholder 2"/>
          <p:cNvSpPr>
            <a:spLocks noGrp="1"/>
          </p:cNvSpPr>
          <p:nvPr>
            <p:ph type="ftr" sz="quarter" idx="15"/>
          </p:nvPr>
        </p:nvSpPr>
        <p:spPr>
          <a:xfrm>
            <a:off x="7088056" y="6336077"/>
            <a:ext cx="4114800" cy="220717"/>
          </a:xfrm>
        </p:spPr>
        <p:txBody>
          <a:bodyPr/>
          <a:lstStyle>
            <a:lvl1pPr>
              <a:defRPr>
                <a:latin typeface="MetricHPE" panose="020B0503030202060203" pitchFamily="34" charset="0"/>
              </a:defRPr>
            </a:lvl1pPr>
          </a:lstStyle>
          <a:p>
            <a:r>
              <a:rPr lang="en-US" dirty="0"/>
              <a:t>CONFIDENTIAL | AUTHORIZED HPE PARTNER USE ONLY</a:t>
            </a:r>
          </a:p>
        </p:txBody>
      </p:sp>
      <p:sp>
        <p:nvSpPr>
          <p:cNvPr id="12" name="Slide Number Placeholder 3"/>
          <p:cNvSpPr>
            <a:spLocks noGrp="1"/>
          </p:cNvSpPr>
          <p:nvPr>
            <p:ph type="sldNum" sz="quarter" idx="16"/>
          </p:nvPr>
        </p:nvSpPr>
        <p:spPr>
          <a:xfrm>
            <a:off x="11202856" y="6301811"/>
            <a:ext cx="684344" cy="365125"/>
          </a:xfrm>
        </p:spPr>
        <p:txBody>
          <a:bodyPr/>
          <a:lstStyle>
            <a:lvl1pPr>
              <a:defRPr>
                <a:latin typeface="MetricHPE" panose="020B0503030202060203" pitchFamily="34" charset="0"/>
              </a:defRPr>
            </a:lvl1pPr>
          </a:lstStyle>
          <a:p>
            <a:pPr defTabSz="1088421">
              <a:buFontTx/>
              <a:buBlip>
                <a:blip r:embed="rId2"/>
              </a:buBlip>
            </a:pPr>
            <a:fld id="{104FC826-72BB-4AF1-BA01-A94F7396A7DC}" type="slidenum">
              <a:rPr lang="en-US" smtClean="0"/>
              <a:pPr defTabSz="1088421">
                <a:buFontTx/>
                <a:buBlip>
                  <a:blip r:embed="rId2"/>
                </a:buBlip>
              </a:pPr>
              <a:t>‹#›</a:t>
            </a:fld>
            <a:endParaRPr lang="en-US" dirty="0"/>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13" name="Text Placeholder 7">
            <a:extLst>
              <a:ext uri="{FF2B5EF4-FFF2-40B4-BE49-F238E27FC236}">
                <a16:creationId xmlns:a16="http://schemas.microsoft.com/office/drawing/2014/main" id="{71AE6212-DACF-49FB-929D-2FA8B00CFD70}"/>
              </a:ext>
            </a:extLst>
          </p:cNvPr>
          <p:cNvSpPr>
            <a:spLocks noGrp="1"/>
          </p:cNvSpPr>
          <p:nvPr>
            <p:ph type="body" sz="quarter" idx="13" hasCustomPrompt="1"/>
          </p:nvPr>
        </p:nvSpPr>
        <p:spPr>
          <a:xfrm>
            <a:off x="281746" y="704332"/>
            <a:ext cx="11529254" cy="381000"/>
          </a:xfrm>
        </p:spPr>
        <p:txBody>
          <a:bodyPr vert="horz" lIns="91440" tIns="91440" rIns="91440" bIns="91440" rtlCol="0" anchor="ctr">
            <a:noAutofit/>
          </a:bodyPr>
          <a:lstStyle>
            <a:lvl1pPr marL="0" indent="0">
              <a:buNone/>
              <a:defRPr sz="2400" baseline="0" dirty="0"/>
            </a:lvl1pPr>
          </a:lstStyle>
          <a:p>
            <a:pPr marL="182880" lvl="0" indent="-182880">
              <a:spcBef>
                <a:spcPts val="0"/>
              </a:spcBef>
            </a:pPr>
            <a:r>
              <a:rPr dirty="0"/>
              <a:t>Click to add one-line subtitle</a:t>
            </a:r>
          </a:p>
        </p:txBody>
      </p:sp>
      <p:sp>
        <p:nvSpPr>
          <p:cNvPr id="2" name="Title 1">
            <a:extLst>
              <a:ext uri="{FF2B5EF4-FFF2-40B4-BE49-F238E27FC236}">
                <a16:creationId xmlns:a16="http://schemas.microsoft.com/office/drawing/2014/main" id="{90391D03-EF6B-45A2-9268-5A807C7AE716}"/>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4227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284749" y="521016"/>
            <a:ext cx="6195700" cy="2828660"/>
          </a:xfrm>
        </p:spPr>
        <p:txBody>
          <a:bodyPr anchor="b"/>
          <a:lstStyle>
            <a:lvl1pPr>
              <a:lnSpc>
                <a:spcPct val="85000"/>
              </a:lnSpc>
              <a:defRPr sz="4400"/>
            </a:lvl1pPr>
          </a:lstStyle>
          <a:p>
            <a:r>
              <a:rPr lang="en-US" dirty="0"/>
              <a:t>Click to add thank you message</a:t>
            </a:r>
          </a:p>
        </p:txBody>
      </p:sp>
      <p:sp>
        <p:nvSpPr>
          <p:cNvPr id="15" name="Rectangle 14"/>
          <p:cNvSpPr/>
          <p:nvPr userDrawn="1"/>
        </p:nvSpPr>
        <p:spPr>
          <a:xfrm>
            <a:off x="381000" y="3374136"/>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0" name="Text Placeholder 7"/>
          <p:cNvSpPr>
            <a:spLocks noGrp="1"/>
          </p:cNvSpPr>
          <p:nvPr>
            <p:ph type="body" sz="quarter" idx="13" hasCustomPrompt="1"/>
          </p:nvPr>
        </p:nvSpPr>
        <p:spPr>
          <a:xfrm>
            <a:off x="293442" y="3528820"/>
            <a:ext cx="11517557" cy="381000"/>
          </a:xfrm>
        </p:spPr>
        <p:txBody>
          <a:bodyPr>
            <a:noAutofit/>
          </a:bodyPr>
          <a:lstStyle>
            <a:lvl1pPr marL="0" indent="0">
              <a:spcBef>
                <a:spcPts val="0"/>
              </a:spcBef>
              <a:buNone/>
              <a:defRPr sz="2200"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Speaker contact information</a:t>
            </a:r>
            <a:endParaRPr dirty="0"/>
          </a:p>
        </p:txBody>
      </p:sp>
      <p:sp>
        <p:nvSpPr>
          <p:cNvPr id="2" name="Footer Placeholder 1"/>
          <p:cNvSpPr>
            <a:spLocks noGrp="1"/>
          </p:cNvSpPr>
          <p:nvPr>
            <p:ph type="ftr" sz="quarter" idx="14"/>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15"/>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Tree>
    <p:extLst>
      <p:ext uri="{BB962C8B-B14F-4D97-AF65-F5344CB8AC3E}">
        <p14:creationId xmlns:p14="http://schemas.microsoft.com/office/powerpoint/2010/main" val="419112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Only, 2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122" y="287942"/>
            <a:ext cx="11430000" cy="868680"/>
          </a:xfrm>
        </p:spPr>
        <p:txBody>
          <a:bodyPr anchor="b"/>
          <a:lstStyle>
            <a:lvl1pPr>
              <a:defRPr/>
            </a:lvl1pPr>
          </a:lstStyle>
          <a:p>
            <a:r>
              <a:rPr lang="en-US" dirty="0"/>
              <a:t>Click to Add</a:t>
            </a:r>
            <a:br>
              <a:rPr lang="en-US" dirty="0"/>
            </a:br>
            <a:r>
              <a:rPr lang="en-US" dirty="0"/>
              <a:t>Two-Line Title</a:t>
            </a:r>
          </a:p>
        </p:txBody>
      </p:sp>
      <p:sp>
        <p:nvSpPr>
          <p:cNvPr id="5" name="Rectangle 4"/>
          <p:cNvSpPr/>
          <p:nvPr userDrawn="1"/>
        </p:nvSpPr>
        <p:spPr>
          <a:xfrm>
            <a:off x="383369" y="1228187"/>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7" name="Footer Placeholder 6"/>
          <p:cNvSpPr>
            <a:spLocks noGrp="1"/>
          </p:cNvSpPr>
          <p:nvPr>
            <p:ph type="ftr" sz="quarter" idx="10"/>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8" name="Slide Number Placeholder 7"/>
          <p:cNvSpPr>
            <a:spLocks noGrp="1"/>
          </p:cNvSpPr>
          <p:nvPr>
            <p:ph type="sldNum" sz="quarter" idx="11"/>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Tree>
    <p:extLst>
      <p:ext uri="{BB962C8B-B14F-4D97-AF65-F5344CB8AC3E}">
        <p14:creationId xmlns:p14="http://schemas.microsoft.com/office/powerpoint/2010/main" val="64154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le Slide with Dark Picture">
    <p:bg>
      <p:bgPr>
        <a:solidFill>
          <a:schemeClr val="tx1"/>
        </a:solidFill>
        <a:effectLst/>
      </p:bgPr>
    </p:bg>
    <p:spTree>
      <p:nvGrpSpPr>
        <p:cNvPr id="1" name=""/>
        <p:cNvGrpSpPr/>
        <p:nvPr/>
      </p:nvGrpSpPr>
      <p:grpSpPr>
        <a:xfrm>
          <a:off x="0" y="0"/>
          <a:ext cx="0" cy="0"/>
          <a:chOff x="0" y="0"/>
          <a:chExt cx="0" cy="0"/>
        </a:xfrm>
      </p:grpSpPr>
      <p:grpSp>
        <p:nvGrpSpPr>
          <p:cNvPr id="9" name="Group 8"/>
          <p:cNvGrpSpPr>
            <a:grpSpLocks noChangeAspect="1"/>
          </p:cNvGrpSpPr>
          <p:nvPr userDrawn="1"/>
        </p:nvGrpSpPr>
        <p:grpSpPr>
          <a:xfrm>
            <a:off x="393523" y="381956"/>
            <a:ext cx="2218745" cy="893759"/>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latin typeface="MetricHPE Black" panose="020B0A03030202060203" pitchFamily="34" charset="0"/>
              </a:endParaRPr>
            </a:p>
          </p:txBody>
        </p:sp>
        <p:sp>
          <p:nvSpPr>
            <p:cNvPr id="14" name="Freeform 6"/>
            <p:cNvSpPr>
              <a:spLocks noEditPoints="1"/>
            </p:cNvSpPr>
            <p:nvPr/>
          </p:nvSpPr>
          <p:spPr bwMode="auto">
            <a:xfrm>
              <a:off x="3578225" y="1968501"/>
              <a:ext cx="5038725" cy="1289049"/>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latin typeface="MetricHPE Black" panose="020B0A03030202060203" pitchFamily="34" charset="0"/>
              </a:endParaRPr>
            </a:p>
          </p:txBody>
        </p:sp>
      </p:grpSp>
      <p:sp>
        <p:nvSpPr>
          <p:cNvPr id="15" name="Title 4"/>
          <p:cNvSpPr>
            <a:spLocks noGrp="1"/>
          </p:cNvSpPr>
          <p:nvPr>
            <p:ph type="title" hasCustomPrompt="1"/>
          </p:nvPr>
        </p:nvSpPr>
        <p:spPr>
          <a:xfrm>
            <a:off x="284397" y="1869197"/>
            <a:ext cx="11423555" cy="1905000"/>
          </a:xfrm>
        </p:spPr>
        <p:txBody>
          <a:bodyPr lIns="91440" tIns="91440" rIns="91440" bIns="91440" anchor="b"/>
          <a:lstStyle>
            <a:lvl1pPr>
              <a:lnSpc>
                <a:spcPct val="80000"/>
              </a:lnSpc>
              <a:defRPr sz="4400">
                <a:solidFill>
                  <a:schemeClr val="bg1"/>
                </a:solidFill>
              </a:defRPr>
            </a:lvl1pPr>
          </a:lstStyle>
          <a:p>
            <a:r>
              <a:rPr lang="en-US" dirty="0"/>
              <a:t>Click to edit</a:t>
            </a:r>
            <a:br>
              <a:rPr lang="en-US" dirty="0"/>
            </a:br>
            <a:r>
              <a:rPr lang="en-US" dirty="0"/>
              <a:t>master title style</a:t>
            </a:r>
            <a:endParaRPr dirty="0"/>
          </a:p>
        </p:txBody>
      </p:sp>
      <p:sp>
        <p:nvSpPr>
          <p:cNvPr id="16" name="Subtitle 2"/>
          <p:cNvSpPr>
            <a:spLocks noGrp="1"/>
          </p:cNvSpPr>
          <p:nvPr>
            <p:ph type="subTitle" idx="1" hasCustomPrompt="1"/>
          </p:nvPr>
        </p:nvSpPr>
        <p:spPr>
          <a:xfrm>
            <a:off x="284397" y="4133088"/>
            <a:ext cx="8229600" cy="438912"/>
          </a:xfrm>
        </p:spPr>
        <p:txBody>
          <a:bodyPr lIns="91440" tIns="91440" rIns="91440" bIns="91440">
            <a:noAutofit/>
          </a:bodyPr>
          <a:lstStyle>
            <a:lvl1pPr marL="0" indent="0" algn="l">
              <a:spcBef>
                <a:spcPts val="0"/>
              </a:spcBef>
              <a:buNone/>
              <a:defRPr sz="3200">
                <a:solidFill>
                  <a:schemeClr val="bg1"/>
                </a:solidFill>
                <a:latin typeface="MetricHPE" panose="020B050303020206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endParaRPr dirty="0"/>
          </a:p>
        </p:txBody>
      </p:sp>
      <p:sp>
        <p:nvSpPr>
          <p:cNvPr id="17" name="Text Placeholder 7"/>
          <p:cNvSpPr>
            <a:spLocks noGrp="1"/>
          </p:cNvSpPr>
          <p:nvPr>
            <p:ph type="body" sz="quarter" idx="13" hasCustomPrompt="1"/>
          </p:nvPr>
        </p:nvSpPr>
        <p:spPr>
          <a:xfrm>
            <a:off x="284397" y="4577983"/>
            <a:ext cx="5489578" cy="339214"/>
          </a:xfrm>
        </p:spPr>
        <p:txBody>
          <a:bodyPr lIns="91440" tIns="91440" rIns="91440" bIns="91440">
            <a:noAutofit/>
          </a:bodyPr>
          <a:lstStyle>
            <a:lvl1pPr marL="0" indent="0">
              <a:spcBef>
                <a:spcPts val="0"/>
              </a:spcBef>
              <a:buNone/>
              <a:defRPr sz="2200" baseline="0">
                <a:solidFill>
                  <a:schemeClr val="bg1"/>
                </a:solidFill>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endParaRPr dirty="0"/>
          </a:p>
        </p:txBody>
      </p:sp>
      <p:sp>
        <p:nvSpPr>
          <p:cNvPr id="18" name="Rectangle 17"/>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Tree>
    <p:extLst>
      <p:ext uri="{BB962C8B-B14F-4D97-AF65-F5344CB8AC3E}">
        <p14:creationId xmlns:p14="http://schemas.microsoft.com/office/powerpoint/2010/main" val="339518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Title Slide with Dark Picture">
    <p:bg>
      <p:bgPr>
        <a:solidFill>
          <a:schemeClr val="bg1"/>
        </a:solidFill>
        <a:effectLst/>
      </p:bgPr>
    </p:bg>
    <p:spTree>
      <p:nvGrpSpPr>
        <p:cNvPr id="1" name=""/>
        <p:cNvGrpSpPr/>
        <p:nvPr/>
      </p:nvGrpSpPr>
      <p:grpSpPr>
        <a:xfrm>
          <a:off x="0" y="0"/>
          <a:ext cx="0" cy="0"/>
          <a:chOff x="0" y="0"/>
          <a:chExt cx="0" cy="0"/>
        </a:xfrm>
      </p:grpSpPr>
      <p:grpSp>
        <p:nvGrpSpPr>
          <p:cNvPr id="9" name="Group 8"/>
          <p:cNvGrpSpPr>
            <a:grpSpLocks noChangeAspect="1"/>
          </p:cNvGrpSpPr>
          <p:nvPr userDrawn="1"/>
        </p:nvGrpSpPr>
        <p:grpSpPr>
          <a:xfrm>
            <a:off x="393523" y="381956"/>
            <a:ext cx="2218745" cy="893759"/>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latin typeface="MetricHPE Black" panose="020B0A03030202060203" pitchFamily="34" charset="0"/>
              </a:endParaRPr>
            </a:p>
          </p:txBody>
        </p:sp>
        <p:sp>
          <p:nvSpPr>
            <p:cNvPr id="14" name="Freeform 6"/>
            <p:cNvSpPr>
              <a:spLocks noEditPoints="1"/>
            </p:cNvSpPr>
            <p:nvPr/>
          </p:nvSpPr>
          <p:spPr bwMode="auto">
            <a:xfrm>
              <a:off x="3578225" y="1968501"/>
              <a:ext cx="5038725" cy="1289049"/>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latin typeface="MetricHPE Black" panose="020B0A03030202060203" pitchFamily="34" charset="0"/>
              </a:endParaRPr>
            </a:p>
          </p:txBody>
        </p:sp>
      </p:grpSp>
      <p:sp>
        <p:nvSpPr>
          <p:cNvPr id="15" name="Title 4"/>
          <p:cNvSpPr>
            <a:spLocks noGrp="1"/>
          </p:cNvSpPr>
          <p:nvPr>
            <p:ph type="title" hasCustomPrompt="1"/>
          </p:nvPr>
        </p:nvSpPr>
        <p:spPr>
          <a:xfrm>
            <a:off x="290747" y="1869197"/>
            <a:ext cx="11423555" cy="1905000"/>
          </a:xfrm>
        </p:spPr>
        <p:txBody>
          <a:bodyPr anchor="b"/>
          <a:lstStyle>
            <a:lvl1pPr>
              <a:lnSpc>
                <a:spcPct val="80000"/>
              </a:lnSpc>
              <a:defRPr sz="4400">
                <a:solidFill>
                  <a:sysClr val="windowText" lastClr="000000"/>
                </a:solidFill>
              </a:defRPr>
            </a:lvl1pPr>
          </a:lstStyle>
          <a:p>
            <a:r>
              <a:rPr lang="en-US" dirty="0"/>
              <a:t>Click to edit</a:t>
            </a:r>
            <a:br>
              <a:rPr lang="en-US" dirty="0"/>
            </a:br>
            <a:r>
              <a:rPr lang="en-US" dirty="0"/>
              <a:t>master title style</a:t>
            </a:r>
            <a:endParaRPr dirty="0"/>
          </a:p>
        </p:txBody>
      </p:sp>
      <p:sp>
        <p:nvSpPr>
          <p:cNvPr id="18" name="Rectangle 17"/>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2" name="Subtitle 2"/>
          <p:cNvSpPr>
            <a:spLocks noGrp="1"/>
          </p:cNvSpPr>
          <p:nvPr>
            <p:ph type="subTitle" idx="1" hasCustomPrompt="1"/>
          </p:nvPr>
        </p:nvSpPr>
        <p:spPr>
          <a:xfrm>
            <a:off x="290747" y="4133088"/>
            <a:ext cx="8229600" cy="438912"/>
          </a:xfrm>
        </p:spPr>
        <p:txBody>
          <a:bodyPr>
            <a:noAutofit/>
          </a:bodyPr>
          <a:lstStyle>
            <a:lvl1pPr marL="0" indent="0" algn="l">
              <a:spcBef>
                <a:spcPts val="0"/>
              </a:spcBef>
              <a:buNone/>
              <a:defRPr sz="3200">
                <a:solidFill>
                  <a:schemeClr val="tx1"/>
                </a:solidFill>
                <a:latin typeface="MetricHPE" panose="020B050303020206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endParaRPr dirty="0"/>
          </a:p>
        </p:txBody>
      </p:sp>
      <p:sp>
        <p:nvSpPr>
          <p:cNvPr id="19" name="Text Placeholder 7"/>
          <p:cNvSpPr>
            <a:spLocks noGrp="1"/>
          </p:cNvSpPr>
          <p:nvPr>
            <p:ph type="body" sz="quarter" idx="13" hasCustomPrompt="1"/>
          </p:nvPr>
        </p:nvSpPr>
        <p:spPr>
          <a:xfrm>
            <a:off x="290747" y="4577983"/>
            <a:ext cx="5489578" cy="339214"/>
          </a:xfrm>
        </p:spPr>
        <p:txBody>
          <a:bodyPr>
            <a:noAutofit/>
          </a:bodyPr>
          <a:lstStyle>
            <a:lvl1pPr marL="0" indent="0">
              <a:spcBef>
                <a:spcPts val="0"/>
              </a:spcBef>
              <a:buNone/>
              <a:defRPr sz="2200" baseline="0">
                <a:solidFill>
                  <a:schemeClr val="tx1"/>
                </a:solidFill>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endParaRPr dirty="0"/>
          </a:p>
        </p:txBody>
      </p:sp>
    </p:spTree>
    <p:extLst>
      <p:ext uri="{BB962C8B-B14F-4D97-AF65-F5344CB8AC3E}">
        <p14:creationId xmlns:p14="http://schemas.microsoft.com/office/powerpoint/2010/main" val="177975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Name">
    <p:spTree>
      <p:nvGrpSpPr>
        <p:cNvPr id="1" name=""/>
        <p:cNvGrpSpPr/>
        <p:nvPr/>
      </p:nvGrpSpPr>
      <p:grpSpPr>
        <a:xfrm>
          <a:off x="0" y="0"/>
          <a:ext cx="0" cy="0"/>
          <a:chOff x="0" y="0"/>
          <a:chExt cx="0" cy="0"/>
        </a:xfrm>
      </p:grpSpPr>
      <p:sp>
        <p:nvSpPr>
          <p:cNvPr id="15" name="Title 4"/>
          <p:cNvSpPr>
            <a:spLocks noGrp="1"/>
          </p:cNvSpPr>
          <p:nvPr>
            <p:ph type="title" hasCustomPrompt="1"/>
          </p:nvPr>
        </p:nvSpPr>
        <p:spPr>
          <a:xfrm>
            <a:off x="290747" y="1869197"/>
            <a:ext cx="11423555" cy="1905000"/>
          </a:xfrm>
        </p:spPr>
        <p:txBody>
          <a:bodyPr lIns="91440" tIns="91440" rIns="91440" bIns="91440" anchor="b"/>
          <a:lstStyle>
            <a:lvl1pPr>
              <a:lnSpc>
                <a:spcPct val="80000"/>
              </a:lnSpc>
              <a:defRPr sz="4400">
                <a:solidFill>
                  <a:schemeClr val="bg1"/>
                </a:solidFill>
              </a:defRPr>
            </a:lvl1pPr>
          </a:lstStyle>
          <a:p>
            <a:r>
              <a:rPr lang="en-US" dirty="0"/>
              <a:t>Click to edit</a:t>
            </a:r>
            <a:br>
              <a:rPr lang="en-US" dirty="0"/>
            </a:br>
            <a:r>
              <a:rPr lang="en-US" dirty="0"/>
              <a:t>master title style</a:t>
            </a:r>
            <a:endParaRPr dirty="0"/>
          </a:p>
        </p:txBody>
      </p:sp>
      <p:sp>
        <p:nvSpPr>
          <p:cNvPr id="16" name="Subtitle 2"/>
          <p:cNvSpPr>
            <a:spLocks noGrp="1"/>
          </p:cNvSpPr>
          <p:nvPr>
            <p:ph type="subTitle" idx="1" hasCustomPrompt="1"/>
          </p:nvPr>
        </p:nvSpPr>
        <p:spPr>
          <a:xfrm>
            <a:off x="290747" y="4133088"/>
            <a:ext cx="8229600" cy="438912"/>
          </a:xfrm>
        </p:spPr>
        <p:txBody>
          <a:bodyPr lIns="91440" tIns="91440" rIns="91440" bIns="91440">
            <a:noAutofit/>
          </a:bodyPr>
          <a:lstStyle>
            <a:lvl1pPr marL="0" indent="0" algn="l">
              <a:spcBef>
                <a:spcPts val="0"/>
              </a:spcBef>
              <a:buNone/>
              <a:defRPr sz="3200">
                <a:solidFill>
                  <a:schemeClr val="bg1"/>
                </a:solidFill>
                <a:latin typeface="MetricHPE" panose="020B050303020206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endParaRPr dirty="0"/>
          </a:p>
        </p:txBody>
      </p:sp>
      <p:sp>
        <p:nvSpPr>
          <p:cNvPr id="17" name="Text Placeholder 7"/>
          <p:cNvSpPr>
            <a:spLocks noGrp="1"/>
          </p:cNvSpPr>
          <p:nvPr>
            <p:ph type="body" sz="quarter" idx="13" hasCustomPrompt="1"/>
          </p:nvPr>
        </p:nvSpPr>
        <p:spPr>
          <a:xfrm>
            <a:off x="290747" y="4577983"/>
            <a:ext cx="5489578" cy="339214"/>
          </a:xfrm>
        </p:spPr>
        <p:txBody>
          <a:bodyPr lIns="91440" tIns="91440" rIns="91440" bIns="91440">
            <a:noAutofit/>
          </a:bodyPr>
          <a:lstStyle>
            <a:lvl1pPr marL="0" indent="0">
              <a:spcBef>
                <a:spcPts val="0"/>
              </a:spcBef>
              <a:buNone/>
              <a:defRPr sz="2200" baseline="0">
                <a:solidFill>
                  <a:schemeClr val="bg1"/>
                </a:solidFill>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endParaRPr dirty="0"/>
          </a:p>
        </p:txBody>
      </p:sp>
      <p:sp>
        <p:nvSpPr>
          <p:cNvPr id="18" name="Rectangle 17"/>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grpSp>
        <p:nvGrpSpPr>
          <p:cNvPr id="19" name="Group 18">
            <a:extLst>
              <a:ext uri="{FF2B5EF4-FFF2-40B4-BE49-F238E27FC236}">
                <a16:creationId xmlns:a16="http://schemas.microsoft.com/office/drawing/2014/main" id="{B1DE7DF4-80FB-44F1-84C8-232D48CE018C}"/>
              </a:ext>
            </a:extLst>
          </p:cNvPr>
          <p:cNvGrpSpPr>
            <a:grpSpLocks noChangeAspect="1"/>
          </p:cNvGrpSpPr>
          <p:nvPr userDrawn="1"/>
        </p:nvGrpSpPr>
        <p:grpSpPr>
          <a:xfrm>
            <a:off x="393523" y="381956"/>
            <a:ext cx="2218745" cy="893759"/>
            <a:chOff x="3578225" y="1146175"/>
            <a:chExt cx="5038725" cy="2111375"/>
          </a:xfrm>
        </p:grpSpPr>
        <p:sp>
          <p:nvSpPr>
            <p:cNvPr id="20" name="Freeform 5">
              <a:extLst>
                <a:ext uri="{FF2B5EF4-FFF2-40B4-BE49-F238E27FC236}">
                  <a16:creationId xmlns:a16="http://schemas.microsoft.com/office/drawing/2014/main" id="{C116200C-623E-4E13-B86C-8357D65B62D2}"/>
                </a:ext>
              </a:extLst>
            </p:cNvPr>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latin typeface="MetricHPE Black" panose="020B0A03030202060203" pitchFamily="34" charset="0"/>
              </a:endParaRPr>
            </a:p>
          </p:txBody>
        </p:sp>
        <p:sp>
          <p:nvSpPr>
            <p:cNvPr id="21" name="Freeform 6">
              <a:extLst>
                <a:ext uri="{FF2B5EF4-FFF2-40B4-BE49-F238E27FC236}">
                  <a16:creationId xmlns:a16="http://schemas.microsoft.com/office/drawing/2014/main" id="{856AED84-0D83-4550-A8C7-8CF1C4D3EAC3}"/>
                </a:ext>
              </a:extLst>
            </p:cNvPr>
            <p:cNvSpPr>
              <a:spLocks noEditPoints="1"/>
            </p:cNvSpPr>
            <p:nvPr/>
          </p:nvSpPr>
          <p:spPr bwMode="auto">
            <a:xfrm>
              <a:off x="3578225" y="1968501"/>
              <a:ext cx="5038725" cy="1289049"/>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latin typeface="MetricHPE Black" panose="020B0A03030202060203" pitchFamily="34" charset="0"/>
              </a:endParaRPr>
            </a:p>
          </p:txBody>
        </p:sp>
      </p:grpSp>
    </p:spTree>
    <p:extLst>
      <p:ext uri="{BB962C8B-B14F-4D97-AF65-F5344CB8AC3E}">
        <p14:creationId xmlns:p14="http://schemas.microsoft.com/office/powerpoint/2010/main" val="33002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Picture Placeholder 3"/>
          <p:cNvSpPr>
            <a:spLocks noGrp="1"/>
          </p:cNvSpPr>
          <p:nvPr>
            <p:ph type="pic" sz="quarter" idx="15" hasCustomPrompt="1"/>
          </p:nvPr>
        </p:nvSpPr>
        <p:spPr>
          <a:xfrm>
            <a:off x="0" y="0"/>
            <a:ext cx="12192000" cy="6858000"/>
          </a:xfrm>
        </p:spPr>
        <p:txBody>
          <a:bodyPr rIns="1828800" anchor="ctr"/>
          <a:lstStyle>
            <a:lvl1pPr marL="0" indent="0" algn="r">
              <a:buNone/>
              <a:defRPr>
                <a:latin typeface="MetricHPE" panose="020B0503030202060203" pitchFamily="34" charset="0"/>
              </a:defRPr>
            </a:lvl1pPr>
          </a:lstStyle>
          <a:p>
            <a:r>
              <a:rPr lang="en-US" dirty="0"/>
              <a:t>Click to add picture</a:t>
            </a:r>
          </a:p>
        </p:txBody>
      </p:sp>
      <p:sp>
        <p:nvSpPr>
          <p:cNvPr id="8" name="Title 1"/>
          <p:cNvSpPr>
            <a:spLocks noGrp="1"/>
          </p:cNvSpPr>
          <p:nvPr>
            <p:ph type="title" hasCustomPrompt="1"/>
          </p:nvPr>
        </p:nvSpPr>
        <p:spPr>
          <a:xfrm>
            <a:off x="292839" y="2743510"/>
            <a:ext cx="5923811" cy="1485280"/>
          </a:xfrm>
        </p:spPr>
        <p:txBody>
          <a:bodyPr lIns="91440" tIns="91440" rIns="91440" bIns="91440" anchor="t"/>
          <a:lstStyle>
            <a:lvl1pPr>
              <a:defRPr sz="3200" baseline="0"/>
            </a:lvl1pPr>
          </a:lstStyle>
          <a:p>
            <a:r>
              <a:rPr lang="en-US" dirty="0"/>
              <a:t>Click to add section header</a:t>
            </a:r>
            <a:br>
              <a:rPr lang="en-US" dirty="0"/>
            </a:br>
            <a:r>
              <a:rPr lang="en-US" dirty="0"/>
              <a:t>or big idea statement</a:t>
            </a:r>
          </a:p>
        </p:txBody>
      </p:sp>
      <p:sp>
        <p:nvSpPr>
          <p:cNvPr id="2" name="Footer Placeholder 1"/>
          <p:cNvSpPr>
            <a:spLocks noGrp="1"/>
          </p:cNvSpPr>
          <p:nvPr>
            <p:ph type="ftr" sz="quarter" idx="16"/>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17"/>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Tree>
    <p:extLst>
      <p:ext uri="{BB962C8B-B14F-4D97-AF65-F5344CB8AC3E}">
        <p14:creationId xmlns:p14="http://schemas.microsoft.com/office/powerpoint/2010/main" val="373066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late Section Header">
    <p:spTree>
      <p:nvGrpSpPr>
        <p:cNvPr id="1" name=""/>
        <p:cNvGrpSpPr/>
        <p:nvPr/>
      </p:nvGrpSpPr>
      <p:grpSpPr>
        <a:xfrm>
          <a:off x="0" y="0"/>
          <a:ext cx="0" cy="0"/>
          <a:chOff x="0" y="0"/>
          <a:chExt cx="0" cy="0"/>
        </a:xfrm>
      </p:grpSpPr>
      <p:pic>
        <p:nvPicPr>
          <p:cNvPr id="8" name="Picture Placeholder 3"/>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504950"/>
            <a:ext cx="12192000" cy="3295651"/>
          </a:xfrm>
          <a:prstGeom prst="rect">
            <a:avLst/>
          </a:prstGeom>
        </p:spPr>
      </p:pic>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79648" y="6246014"/>
            <a:ext cx="954000" cy="274320"/>
          </a:xfrm>
          <a:prstGeom prst="rect">
            <a:avLst/>
          </a:prstGeom>
        </p:spPr>
      </p:pic>
      <p:sp>
        <p:nvSpPr>
          <p:cNvPr id="10" name="Title 1"/>
          <p:cNvSpPr>
            <a:spLocks noGrp="1"/>
          </p:cNvSpPr>
          <p:nvPr>
            <p:ph type="title" hasCustomPrompt="1"/>
          </p:nvPr>
        </p:nvSpPr>
        <p:spPr>
          <a:xfrm>
            <a:off x="292101" y="2686713"/>
            <a:ext cx="8522208" cy="499365"/>
          </a:xfrm>
        </p:spPr>
        <p:txBody>
          <a:bodyPr lIns="91440" tIns="91440" rIns="91440" bIns="91440" anchor="b" anchorCtr="0"/>
          <a:lstStyle>
            <a:lvl1pPr>
              <a:defRPr sz="3200" baseline="0">
                <a:solidFill>
                  <a:schemeClr val="bg1"/>
                </a:solidFill>
              </a:defRPr>
            </a:lvl1pPr>
          </a:lstStyle>
          <a:p>
            <a:r>
              <a:rPr lang="en-US" dirty="0"/>
              <a:t>Click to add section header</a:t>
            </a:r>
          </a:p>
        </p:txBody>
      </p:sp>
      <p:sp>
        <p:nvSpPr>
          <p:cNvPr id="11" name="Text Placeholder 9"/>
          <p:cNvSpPr>
            <a:spLocks noGrp="1"/>
          </p:cNvSpPr>
          <p:nvPr>
            <p:ph type="body" sz="quarter" idx="14"/>
          </p:nvPr>
        </p:nvSpPr>
        <p:spPr>
          <a:xfrm>
            <a:off x="292100" y="3413925"/>
            <a:ext cx="8228011" cy="533400"/>
          </a:xfrm>
        </p:spPr>
        <p:txBody>
          <a:bodyPr lIns="91440" tIns="91440" rIns="91440" bIns="91440">
            <a:noAutofit/>
          </a:bodyPr>
          <a:lstStyle>
            <a:lvl1pPr marL="0" indent="0">
              <a:spcBef>
                <a:spcPts val="0"/>
              </a:spcBef>
              <a:buFontTx/>
              <a:buNone/>
              <a:defRPr sz="2600">
                <a:solidFill>
                  <a:schemeClr val="bg1"/>
                </a:solidFill>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2" name="Rectangle 11">
            <a:extLst>
              <a:ext uri="{FF2B5EF4-FFF2-40B4-BE49-F238E27FC236}">
                <a16:creationId xmlns:a16="http://schemas.microsoft.com/office/drawing/2014/main" id="{9DE89E88-AA0C-49B4-9BC1-610AE2FDBE94}"/>
              </a:ext>
            </a:extLst>
          </p:cNvPr>
          <p:cNvSpPr/>
          <p:nvPr userDrawn="1"/>
        </p:nvSpPr>
        <p:spPr>
          <a:xfrm>
            <a:off x="381000" y="3258636"/>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2" name="Footer Placeholder 1"/>
          <p:cNvSpPr>
            <a:spLocks noGrp="1"/>
          </p:cNvSpPr>
          <p:nvPr>
            <p:ph type="ftr" sz="quarter" idx="15"/>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16"/>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Tree>
    <p:extLst>
      <p:ext uri="{BB962C8B-B14F-4D97-AF65-F5344CB8AC3E}">
        <p14:creationId xmlns:p14="http://schemas.microsoft.com/office/powerpoint/2010/main" val="183956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ate Section Header">
    <p:spTree>
      <p:nvGrpSpPr>
        <p:cNvPr id="1" name=""/>
        <p:cNvGrpSpPr/>
        <p:nvPr/>
      </p:nvGrpSpPr>
      <p:grpSpPr>
        <a:xfrm>
          <a:off x="0" y="0"/>
          <a:ext cx="0" cy="0"/>
          <a:chOff x="0" y="0"/>
          <a:chExt cx="0" cy="0"/>
        </a:xfrm>
      </p:grpSpPr>
      <p:pic>
        <p:nvPicPr>
          <p:cNvPr id="8" name="Picture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504950"/>
            <a:ext cx="12192000" cy="3295651"/>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9648" y="6246014"/>
            <a:ext cx="954000" cy="274320"/>
          </a:xfrm>
          <a:prstGeom prst="rect">
            <a:avLst/>
          </a:prstGeom>
        </p:spPr>
      </p:pic>
      <p:sp>
        <p:nvSpPr>
          <p:cNvPr id="10" name="Title 1"/>
          <p:cNvSpPr>
            <a:spLocks noGrp="1"/>
          </p:cNvSpPr>
          <p:nvPr>
            <p:ph type="title" hasCustomPrompt="1"/>
          </p:nvPr>
        </p:nvSpPr>
        <p:spPr>
          <a:xfrm>
            <a:off x="292101" y="2686713"/>
            <a:ext cx="8522208" cy="499365"/>
          </a:xfrm>
        </p:spPr>
        <p:txBody>
          <a:bodyPr lIns="91440" tIns="91440" rIns="91440" bIns="91440" anchor="b" anchorCtr="0"/>
          <a:lstStyle>
            <a:lvl1pPr>
              <a:defRPr sz="3200" baseline="0">
                <a:solidFill>
                  <a:schemeClr val="bg1"/>
                </a:solidFill>
              </a:defRPr>
            </a:lvl1pPr>
          </a:lstStyle>
          <a:p>
            <a:r>
              <a:rPr lang="en-US" dirty="0"/>
              <a:t>Click to add section header</a:t>
            </a:r>
          </a:p>
        </p:txBody>
      </p:sp>
      <p:sp>
        <p:nvSpPr>
          <p:cNvPr id="11" name="Text Placeholder 9"/>
          <p:cNvSpPr>
            <a:spLocks noGrp="1"/>
          </p:cNvSpPr>
          <p:nvPr>
            <p:ph type="body" sz="quarter" idx="14"/>
          </p:nvPr>
        </p:nvSpPr>
        <p:spPr>
          <a:xfrm>
            <a:off x="292100" y="3413925"/>
            <a:ext cx="8228011" cy="533400"/>
          </a:xfrm>
        </p:spPr>
        <p:txBody>
          <a:bodyPr lIns="91440" tIns="91440" rIns="91440" bIns="91440">
            <a:noAutofit/>
          </a:bodyPr>
          <a:lstStyle>
            <a:lvl1pPr marL="0" indent="0">
              <a:spcBef>
                <a:spcPts val="0"/>
              </a:spcBef>
              <a:buFontTx/>
              <a:buNone/>
              <a:defRPr sz="2600">
                <a:solidFill>
                  <a:schemeClr val="bg1"/>
                </a:solidFill>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2" name="Rectangle 11">
            <a:extLst>
              <a:ext uri="{FF2B5EF4-FFF2-40B4-BE49-F238E27FC236}">
                <a16:creationId xmlns:a16="http://schemas.microsoft.com/office/drawing/2014/main" id="{9DE89E88-AA0C-49B4-9BC1-610AE2FDBE94}"/>
              </a:ext>
            </a:extLst>
          </p:cNvPr>
          <p:cNvSpPr/>
          <p:nvPr userDrawn="1"/>
        </p:nvSpPr>
        <p:spPr>
          <a:xfrm>
            <a:off x="381000" y="3258636"/>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2" name="Footer Placeholder 1"/>
          <p:cNvSpPr>
            <a:spLocks noGrp="1"/>
          </p:cNvSpPr>
          <p:nvPr>
            <p:ph type="ftr" sz="quarter" idx="15"/>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16"/>
          </p:nvPr>
        </p:nvSpPr>
        <p:spPr/>
        <p:txBody>
          <a:bodyPr/>
          <a:lstStyle>
            <a:lvl1pPr>
              <a:defRPr>
                <a:latin typeface="MetricHPE" panose="020B0503030202060203" pitchFamily="34" charset="0"/>
              </a:defRPr>
            </a:lvl1pPr>
          </a:lstStyle>
          <a:p>
            <a:pPr defTabSz="1088421">
              <a:buFontTx/>
              <a:buBlip>
                <a:blip r:embed="rId4"/>
              </a:buBlip>
            </a:pPr>
            <a:fld id="{104FC826-72BB-4AF1-BA01-A94F7396A7DC}" type="slidenum">
              <a:rPr lang="en-US" smtClean="0"/>
              <a:pPr defTabSz="1088421">
                <a:buFontTx/>
                <a:buBlip>
                  <a:blip r:embed="rId4"/>
                </a:buBlip>
              </a:pPr>
              <a:t>‹#›</a:t>
            </a:fld>
            <a:endParaRPr lang="en-US" dirty="0"/>
          </a:p>
        </p:txBody>
      </p:sp>
    </p:spTree>
    <p:extLst>
      <p:ext uri="{BB962C8B-B14F-4D97-AF65-F5344CB8AC3E}">
        <p14:creationId xmlns:p14="http://schemas.microsoft.com/office/powerpoint/2010/main" val="307029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Green Frame Divider">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9648" y="6246014"/>
            <a:ext cx="954000" cy="274320"/>
          </a:xfrm>
          <a:prstGeom prst="rect">
            <a:avLst/>
          </a:prstGeom>
        </p:spPr>
      </p:pic>
      <p:sp>
        <p:nvSpPr>
          <p:cNvPr id="16" name="Title 1"/>
          <p:cNvSpPr>
            <a:spLocks noGrp="1"/>
          </p:cNvSpPr>
          <p:nvPr>
            <p:ph type="title" hasCustomPrompt="1"/>
          </p:nvPr>
        </p:nvSpPr>
        <p:spPr>
          <a:xfrm>
            <a:off x="288995" y="685800"/>
            <a:ext cx="8522208" cy="1957353"/>
          </a:xfrm>
        </p:spPr>
        <p:txBody>
          <a:bodyPr lIns="91440" tIns="91440" rIns="91440" bIns="91440" anchor="b" anchorCtr="0"/>
          <a:lstStyle>
            <a:lvl1pPr>
              <a:defRPr sz="3200" baseline="0"/>
            </a:lvl1pPr>
          </a:lstStyle>
          <a:p>
            <a:r>
              <a:rPr lang="en-US" dirty="0"/>
              <a:t>Click to add section header</a:t>
            </a:r>
          </a:p>
        </p:txBody>
      </p:sp>
      <p:sp>
        <p:nvSpPr>
          <p:cNvPr id="17" name="Text Placeholder 9"/>
          <p:cNvSpPr>
            <a:spLocks noGrp="1"/>
          </p:cNvSpPr>
          <p:nvPr>
            <p:ph type="body" sz="quarter" idx="14"/>
          </p:nvPr>
        </p:nvSpPr>
        <p:spPr>
          <a:xfrm>
            <a:off x="288994" y="2871000"/>
            <a:ext cx="8228011" cy="533400"/>
          </a:xfrm>
        </p:spPr>
        <p:txBody>
          <a:bodyPr lIns="91440" tIns="91440" rIns="91440" bIns="91440">
            <a:noAutofit/>
          </a:bodyPr>
          <a:lstStyle>
            <a:lvl1pPr marL="0" indent="0">
              <a:spcBef>
                <a:spcPts val="0"/>
              </a:spcBef>
              <a:buFontTx/>
              <a:buNone/>
              <a:defRPr sz="2600">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8" name="Rectangle 17"/>
          <p:cNvSpPr/>
          <p:nvPr userDrawn="1"/>
        </p:nvSpPr>
        <p:spPr>
          <a:xfrm>
            <a:off x="377894" y="2716146"/>
            <a:ext cx="8522208"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2" name="Footer Placeholder 1"/>
          <p:cNvSpPr>
            <a:spLocks noGrp="1"/>
          </p:cNvSpPr>
          <p:nvPr>
            <p:ph type="ftr" sz="quarter" idx="15"/>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16"/>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Tree>
    <p:extLst>
      <p:ext uri="{BB962C8B-B14F-4D97-AF65-F5344CB8AC3E}">
        <p14:creationId xmlns:p14="http://schemas.microsoft.com/office/powerpoint/2010/main" val="62461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urple Frame Divider">
    <p:spTree>
      <p:nvGrpSpPr>
        <p:cNvPr id="1" name=""/>
        <p:cNvGrpSpPr/>
        <p:nvPr/>
      </p:nvGrpSpPr>
      <p:grpSpPr>
        <a:xfrm>
          <a:off x="0" y="0"/>
          <a:ext cx="0" cy="0"/>
          <a:chOff x="0" y="0"/>
          <a:chExt cx="0" cy="0"/>
        </a:xfrm>
      </p:grpSpPr>
      <p:sp>
        <p:nvSpPr>
          <p:cNvPr id="16" name="Rectangle 15"/>
          <p:cNvSpPr/>
          <p:nvPr userDrawn="1"/>
        </p:nvSpPr>
        <p:spPr>
          <a:xfrm>
            <a:off x="377894" y="2716146"/>
            <a:ext cx="8522208"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5"/>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16"/>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
        <p:nvSpPr>
          <p:cNvPr id="8" name="Title 1">
            <a:extLst>
              <a:ext uri="{FF2B5EF4-FFF2-40B4-BE49-F238E27FC236}">
                <a16:creationId xmlns:a16="http://schemas.microsoft.com/office/drawing/2014/main" id="{2CE5726B-4E9B-428F-B8BF-52038F1B0EF7}"/>
              </a:ext>
            </a:extLst>
          </p:cNvPr>
          <p:cNvSpPr>
            <a:spLocks noGrp="1"/>
          </p:cNvSpPr>
          <p:nvPr>
            <p:ph type="title" hasCustomPrompt="1"/>
          </p:nvPr>
        </p:nvSpPr>
        <p:spPr>
          <a:xfrm>
            <a:off x="288995" y="685800"/>
            <a:ext cx="8522208" cy="1957353"/>
          </a:xfrm>
        </p:spPr>
        <p:txBody>
          <a:bodyPr lIns="91440" tIns="91440" rIns="91440" bIns="91440" anchor="b" anchorCtr="0"/>
          <a:lstStyle>
            <a:lvl1pPr>
              <a:defRPr sz="3200" baseline="0"/>
            </a:lvl1pPr>
          </a:lstStyle>
          <a:p>
            <a:r>
              <a:rPr lang="en-US" dirty="0"/>
              <a:t>Click to add section header</a:t>
            </a:r>
          </a:p>
        </p:txBody>
      </p:sp>
      <p:sp>
        <p:nvSpPr>
          <p:cNvPr id="9" name="Text Placeholder 9">
            <a:extLst>
              <a:ext uri="{FF2B5EF4-FFF2-40B4-BE49-F238E27FC236}">
                <a16:creationId xmlns:a16="http://schemas.microsoft.com/office/drawing/2014/main" id="{CB607F37-173B-4A34-95FA-297523FEF616}"/>
              </a:ext>
            </a:extLst>
          </p:cNvPr>
          <p:cNvSpPr>
            <a:spLocks noGrp="1"/>
          </p:cNvSpPr>
          <p:nvPr>
            <p:ph type="body" sz="quarter" idx="14"/>
          </p:nvPr>
        </p:nvSpPr>
        <p:spPr>
          <a:xfrm>
            <a:off x="288994" y="2871000"/>
            <a:ext cx="8228011" cy="533400"/>
          </a:xfrm>
        </p:spPr>
        <p:txBody>
          <a:bodyPr lIns="91440" tIns="91440" rIns="91440" bIns="91440">
            <a:noAutofit/>
          </a:bodyPr>
          <a:lstStyle>
            <a:lvl1pPr marL="0" indent="0">
              <a:spcBef>
                <a:spcPts val="0"/>
              </a:spcBef>
              <a:buFontTx/>
              <a:buNone/>
              <a:defRPr sz="2600">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Tree>
    <p:extLst>
      <p:ext uri="{BB962C8B-B14F-4D97-AF65-F5344CB8AC3E}">
        <p14:creationId xmlns:p14="http://schemas.microsoft.com/office/powerpoint/2010/main" val="34695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late Turquoise Frame Divider">
    <p:spTree>
      <p:nvGrpSpPr>
        <p:cNvPr id="1" name=""/>
        <p:cNvGrpSpPr/>
        <p:nvPr/>
      </p:nvGrpSpPr>
      <p:grpSpPr>
        <a:xfrm>
          <a:off x="0" y="0"/>
          <a:ext cx="0" cy="0"/>
          <a:chOff x="0" y="0"/>
          <a:chExt cx="0" cy="0"/>
        </a:xfrm>
      </p:grpSpPr>
      <p:sp>
        <p:nvSpPr>
          <p:cNvPr id="16" name="Rectangle 15"/>
          <p:cNvSpPr/>
          <p:nvPr userDrawn="1"/>
        </p:nvSpPr>
        <p:spPr>
          <a:xfrm>
            <a:off x="377894" y="2716146"/>
            <a:ext cx="8522208" cy="54864"/>
          </a:xfrm>
          <a:prstGeom prst="rect">
            <a:avLst/>
          </a:prstGeom>
          <a:solidFill>
            <a:srgbClr val="32D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5"/>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16"/>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
        <p:nvSpPr>
          <p:cNvPr id="8" name="Title 1">
            <a:extLst>
              <a:ext uri="{FF2B5EF4-FFF2-40B4-BE49-F238E27FC236}">
                <a16:creationId xmlns:a16="http://schemas.microsoft.com/office/drawing/2014/main" id="{52C54A16-447D-4A74-9122-F46E4BC750F0}"/>
              </a:ext>
            </a:extLst>
          </p:cNvPr>
          <p:cNvSpPr>
            <a:spLocks noGrp="1"/>
          </p:cNvSpPr>
          <p:nvPr>
            <p:ph type="title" hasCustomPrompt="1"/>
          </p:nvPr>
        </p:nvSpPr>
        <p:spPr>
          <a:xfrm>
            <a:off x="288995" y="685800"/>
            <a:ext cx="8522208" cy="1957353"/>
          </a:xfrm>
        </p:spPr>
        <p:txBody>
          <a:bodyPr lIns="91440" tIns="91440" rIns="91440" bIns="91440" anchor="b" anchorCtr="0"/>
          <a:lstStyle>
            <a:lvl1pPr>
              <a:defRPr sz="3200" baseline="0"/>
            </a:lvl1pPr>
          </a:lstStyle>
          <a:p>
            <a:r>
              <a:rPr lang="en-US" dirty="0"/>
              <a:t>Click to add section header</a:t>
            </a:r>
          </a:p>
        </p:txBody>
      </p:sp>
      <p:sp>
        <p:nvSpPr>
          <p:cNvPr id="10" name="Text Placeholder 9">
            <a:extLst>
              <a:ext uri="{FF2B5EF4-FFF2-40B4-BE49-F238E27FC236}">
                <a16:creationId xmlns:a16="http://schemas.microsoft.com/office/drawing/2014/main" id="{1567728E-6D0A-492B-89E6-39E224462568}"/>
              </a:ext>
            </a:extLst>
          </p:cNvPr>
          <p:cNvSpPr>
            <a:spLocks noGrp="1"/>
          </p:cNvSpPr>
          <p:nvPr>
            <p:ph type="body" sz="quarter" idx="14"/>
          </p:nvPr>
        </p:nvSpPr>
        <p:spPr>
          <a:xfrm>
            <a:off x="288994" y="2871000"/>
            <a:ext cx="8228011" cy="533400"/>
          </a:xfrm>
        </p:spPr>
        <p:txBody>
          <a:bodyPr lIns="91440" tIns="91440" rIns="91440" bIns="91440">
            <a:noAutofit/>
          </a:bodyPr>
          <a:lstStyle>
            <a:lvl1pPr marL="0" indent="0">
              <a:spcBef>
                <a:spcPts val="0"/>
              </a:spcBef>
              <a:buFontTx/>
              <a:buNone/>
              <a:defRPr sz="2600">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Tree>
    <p:extLst>
      <p:ext uri="{BB962C8B-B14F-4D97-AF65-F5344CB8AC3E}">
        <p14:creationId xmlns:p14="http://schemas.microsoft.com/office/powerpoint/2010/main" val="267171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Slate Orange Frame Divider">
    <p:spTree>
      <p:nvGrpSpPr>
        <p:cNvPr id="1" name=""/>
        <p:cNvGrpSpPr/>
        <p:nvPr/>
      </p:nvGrpSpPr>
      <p:grpSpPr>
        <a:xfrm>
          <a:off x="0" y="0"/>
          <a:ext cx="0" cy="0"/>
          <a:chOff x="0" y="0"/>
          <a:chExt cx="0" cy="0"/>
        </a:xfrm>
      </p:grpSpPr>
      <p:sp>
        <p:nvSpPr>
          <p:cNvPr id="16" name="Rectangle 15"/>
          <p:cNvSpPr/>
          <p:nvPr userDrawn="1"/>
        </p:nvSpPr>
        <p:spPr>
          <a:xfrm>
            <a:off x="377894" y="2716146"/>
            <a:ext cx="8522208"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5"/>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16"/>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
        <p:nvSpPr>
          <p:cNvPr id="8" name="Title 1">
            <a:extLst>
              <a:ext uri="{FF2B5EF4-FFF2-40B4-BE49-F238E27FC236}">
                <a16:creationId xmlns:a16="http://schemas.microsoft.com/office/drawing/2014/main" id="{10CC7B28-F85E-49B0-A5ED-82D39FF680D7}"/>
              </a:ext>
            </a:extLst>
          </p:cNvPr>
          <p:cNvSpPr>
            <a:spLocks noGrp="1"/>
          </p:cNvSpPr>
          <p:nvPr>
            <p:ph type="title" hasCustomPrompt="1"/>
          </p:nvPr>
        </p:nvSpPr>
        <p:spPr>
          <a:xfrm>
            <a:off x="288995" y="685800"/>
            <a:ext cx="8522208" cy="1957353"/>
          </a:xfrm>
        </p:spPr>
        <p:txBody>
          <a:bodyPr lIns="91440" tIns="91440" rIns="91440" bIns="91440" anchor="b" anchorCtr="0"/>
          <a:lstStyle>
            <a:lvl1pPr>
              <a:defRPr sz="3200" baseline="0"/>
            </a:lvl1pPr>
          </a:lstStyle>
          <a:p>
            <a:r>
              <a:rPr lang="en-US" dirty="0"/>
              <a:t>Click to add section header</a:t>
            </a:r>
          </a:p>
        </p:txBody>
      </p:sp>
      <p:sp>
        <p:nvSpPr>
          <p:cNvPr id="10" name="Text Placeholder 9">
            <a:extLst>
              <a:ext uri="{FF2B5EF4-FFF2-40B4-BE49-F238E27FC236}">
                <a16:creationId xmlns:a16="http://schemas.microsoft.com/office/drawing/2014/main" id="{A164B2CD-8FCB-4B30-B00B-A402E5693B84}"/>
              </a:ext>
            </a:extLst>
          </p:cNvPr>
          <p:cNvSpPr>
            <a:spLocks noGrp="1"/>
          </p:cNvSpPr>
          <p:nvPr>
            <p:ph type="body" sz="quarter" idx="14"/>
          </p:nvPr>
        </p:nvSpPr>
        <p:spPr>
          <a:xfrm>
            <a:off x="288994" y="2871000"/>
            <a:ext cx="8228011" cy="533400"/>
          </a:xfrm>
        </p:spPr>
        <p:txBody>
          <a:bodyPr lIns="91440" tIns="91440" rIns="91440" bIns="91440">
            <a:noAutofit/>
          </a:bodyPr>
          <a:lstStyle>
            <a:lvl1pPr marL="0" indent="0">
              <a:spcBef>
                <a:spcPts val="0"/>
              </a:spcBef>
              <a:buFontTx/>
              <a:buNone/>
              <a:defRPr sz="2600">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Tree>
    <p:extLst>
      <p:ext uri="{BB962C8B-B14F-4D97-AF65-F5344CB8AC3E}">
        <p14:creationId xmlns:p14="http://schemas.microsoft.com/office/powerpoint/2010/main" val="272698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284398" y="685800"/>
            <a:ext cx="9106250" cy="3075861"/>
          </a:xfrm>
        </p:spPr>
        <p:txBody>
          <a:bodyPr lIns="91440" anchor="b" anchorCtr="0"/>
          <a:lstStyle>
            <a:lvl1pPr marL="219456" indent="-219456">
              <a:defRPr sz="4600" cap="none" baseline="0">
                <a:latin typeface="MetricHPE" panose="020B0503030202060203" pitchFamily="34" charset="0"/>
              </a:defRPr>
            </a:lvl1pPr>
          </a:lstStyle>
          <a:p>
            <a:r>
              <a:rPr lang="en-US" dirty="0"/>
              <a:t>“Click to add quote here. Type quotation marks before and after text.”</a:t>
            </a:r>
          </a:p>
        </p:txBody>
      </p:sp>
      <p:sp>
        <p:nvSpPr>
          <p:cNvPr id="12" name="Text Placeholder 9"/>
          <p:cNvSpPr>
            <a:spLocks noGrp="1"/>
          </p:cNvSpPr>
          <p:nvPr>
            <p:ph type="body" sz="quarter" idx="14" hasCustomPrompt="1"/>
          </p:nvPr>
        </p:nvSpPr>
        <p:spPr>
          <a:xfrm>
            <a:off x="512997" y="3989508"/>
            <a:ext cx="8228011" cy="533400"/>
          </a:xfrm>
        </p:spPr>
        <p:txBody>
          <a:bodyPr lIns="91440">
            <a:noAutofit/>
          </a:bodyPr>
          <a:lstStyle>
            <a:lvl1pPr marL="0" indent="0">
              <a:spcBef>
                <a:spcPts val="0"/>
              </a:spcBef>
              <a:buFontTx/>
              <a:buNone/>
              <a:defRPr sz="2600">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name, title, company</a:t>
            </a:r>
          </a:p>
        </p:txBody>
      </p:sp>
      <p:pic>
        <p:nvPicPr>
          <p:cNvPr id="15" name="Picture 1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5"/>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16"/>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Tree>
    <p:extLst>
      <p:ext uri="{BB962C8B-B14F-4D97-AF65-F5344CB8AC3E}">
        <p14:creationId xmlns:p14="http://schemas.microsoft.com/office/powerpoint/2010/main" val="395913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late Quot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5"/>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16"/>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
        <p:nvSpPr>
          <p:cNvPr id="8" name="Title 1">
            <a:extLst>
              <a:ext uri="{FF2B5EF4-FFF2-40B4-BE49-F238E27FC236}">
                <a16:creationId xmlns:a16="http://schemas.microsoft.com/office/drawing/2014/main" id="{296867C9-FAEA-4AB9-9E4F-5E469CDF0D22}"/>
              </a:ext>
            </a:extLst>
          </p:cNvPr>
          <p:cNvSpPr>
            <a:spLocks noGrp="1"/>
          </p:cNvSpPr>
          <p:nvPr>
            <p:ph type="title" hasCustomPrompt="1"/>
          </p:nvPr>
        </p:nvSpPr>
        <p:spPr>
          <a:xfrm>
            <a:off x="284398" y="899032"/>
            <a:ext cx="9148360" cy="2862630"/>
          </a:xfrm>
        </p:spPr>
        <p:txBody>
          <a:bodyPr lIns="91440" anchor="b" anchorCtr="0"/>
          <a:lstStyle>
            <a:lvl1pPr marL="219456" indent="-219456">
              <a:defRPr sz="4600" cap="none" baseline="0">
                <a:latin typeface="MetricHPE" panose="020B0503030202060203" pitchFamily="34" charset="0"/>
              </a:defRPr>
            </a:lvl1pPr>
          </a:lstStyle>
          <a:p>
            <a:r>
              <a:rPr lang="en-US" dirty="0"/>
              <a:t>“Click to add quote here. Type quotation marks before and after text.”</a:t>
            </a:r>
          </a:p>
        </p:txBody>
      </p:sp>
      <p:sp>
        <p:nvSpPr>
          <p:cNvPr id="9" name="Text Placeholder 9">
            <a:extLst>
              <a:ext uri="{FF2B5EF4-FFF2-40B4-BE49-F238E27FC236}">
                <a16:creationId xmlns:a16="http://schemas.microsoft.com/office/drawing/2014/main" id="{B97CBB38-1E71-4985-B7D1-ACBC191C50DD}"/>
              </a:ext>
            </a:extLst>
          </p:cNvPr>
          <p:cNvSpPr>
            <a:spLocks noGrp="1"/>
          </p:cNvSpPr>
          <p:nvPr>
            <p:ph type="body" sz="quarter" idx="14" hasCustomPrompt="1"/>
          </p:nvPr>
        </p:nvSpPr>
        <p:spPr>
          <a:xfrm>
            <a:off x="512997" y="3989508"/>
            <a:ext cx="8228011" cy="533400"/>
          </a:xfrm>
        </p:spPr>
        <p:txBody>
          <a:bodyPr lIns="91440">
            <a:noAutofit/>
          </a:bodyPr>
          <a:lstStyle>
            <a:lvl1pPr marL="0" indent="0">
              <a:spcBef>
                <a:spcPts val="0"/>
              </a:spcBef>
              <a:buFontTx/>
              <a:buNone/>
              <a:defRPr sz="2600">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a:t>Click to add quoted person’s name, title, company</a:t>
            </a:r>
          </a:p>
        </p:txBody>
      </p:sp>
    </p:spTree>
    <p:extLst>
      <p:ext uri="{BB962C8B-B14F-4D97-AF65-F5344CB8AC3E}">
        <p14:creationId xmlns:p14="http://schemas.microsoft.com/office/powerpoint/2010/main" val="18959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5" name="Text Placeholder 4"/>
          <p:cNvSpPr>
            <a:spLocks noGrp="1"/>
          </p:cNvSpPr>
          <p:nvPr>
            <p:ph type="body" sz="quarter" idx="17"/>
          </p:nvPr>
        </p:nvSpPr>
        <p:spPr>
          <a:xfrm>
            <a:off x="285750" y="999160"/>
            <a:ext cx="11525249" cy="5096839"/>
          </a:xfrm>
        </p:spPr>
        <p:txBody>
          <a:bodyPr lIns="91440" rIns="91440"/>
          <a:lstStyle>
            <a:lvl1pPr>
              <a:buClrTx/>
              <a:defRPr>
                <a:latin typeface="MetricHPE" panose="020B0503030202060203" pitchFamily="34" charset="0"/>
              </a:defRPr>
            </a:lvl1pPr>
            <a:lvl2pPr>
              <a:buClrTx/>
              <a:defRPr>
                <a:latin typeface="MetricHPE" panose="020B0503030202060203" pitchFamily="34" charset="0"/>
              </a:defRPr>
            </a:lvl2pPr>
            <a:lvl3pPr>
              <a:buClrTx/>
              <a:defRPr>
                <a:latin typeface="MetricHPE" panose="020B0503030202060203" pitchFamily="34" charset="0"/>
              </a:defRPr>
            </a:lvl3pPr>
            <a:lvl4pPr>
              <a:buClrTx/>
              <a:defRPr>
                <a:latin typeface="MetricHPE" panose="020B0503030202060203" pitchFamily="34" charset="0"/>
              </a:defRPr>
            </a:lvl4pPr>
            <a:lvl5pPr>
              <a:buClrTx/>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3" name="Picture 2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8"/>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19"/>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
        <p:nvSpPr>
          <p:cNvPr id="4" name="Title 3">
            <a:extLst>
              <a:ext uri="{FF2B5EF4-FFF2-40B4-BE49-F238E27FC236}">
                <a16:creationId xmlns:a16="http://schemas.microsoft.com/office/drawing/2014/main" id="{232753FE-5D9A-4A5E-B0B2-3DAAE2EB3541}"/>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59366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281746" y="704332"/>
            <a:ext cx="11529254" cy="381000"/>
          </a:xfrm>
        </p:spPr>
        <p:txBody>
          <a:bodyPr vert="horz" lIns="91440" tIns="91440" rIns="91440" bIns="91440" rtlCol="0" anchor="ctr">
            <a:noAutofit/>
          </a:bodyPr>
          <a:lstStyle>
            <a:lvl1pPr marL="0" indent="0">
              <a:buFont typeface="" panose="020B0604020202020204" pitchFamily="34" charset="0"/>
              <a:buNone/>
              <a:defRPr sz="2400" baseline="0" dirty="0"/>
            </a:lvl1pPr>
          </a:lstStyle>
          <a:p>
            <a:pPr marL="182880" lvl="0" indent="-182880">
              <a:spcBef>
                <a:spcPts val="0"/>
              </a:spcBef>
            </a:pPr>
            <a:r>
              <a:rPr lang="en-US" dirty="0"/>
              <a:t>Click to add one-line subtitle</a:t>
            </a:r>
          </a:p>
        </p:txBody>
      </p:sp>
      <p:sp>
        <p:nvSpPr>
          <p:cNvPr id="10" name="Rectangle 9"/>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4" name="Text Placeholder 4"/>
          <p:cNvSpPr>
            <a:spLocks noGrp="1"/>
          </p:cNvSpPr>
          <p:nvPr>
            <p:ph type="body" sz="quarter" idx="17"/>
          </p:nvPr>
        </p:nvSpPr>
        <p:spPr>
          <a:xfrm>
            <a:off x="281746" y="1344281"/>
            <a:ext cx="11529254" cy="4751719"/>
          </a:xfrm>
        </p:spPr>
        <p:txBody>
          <a:bodyP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8"/>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19"/>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
        <p:nvSpPr>
          <p:cNvPr id="5" name="Title 4">
            <a:extLst>
              <a:ext uri="{FF2B5EF4-FFF2-40B4-BE49-F238E27FC236}">
                <a16:creationId xmlns:a16="http://schemas.microsoft.com/office/drawing/2014/main" id="{670D9BB8-8D8D-4F83-B418-E1A6910A3C8D}"/>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65088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ubtitle, Heading and Content">
    <p:spTree>
      <p:nvGrpSpPr>
        <p:cNvPr id="1" name=""/>
        <p:cNvGrpSpPr/>
        <p:nvPr/>
      </p:nvGrpSpPr>
      <p:grpSpPr>
        <a:xfrm>
          <a:off x="0" y="0"/>
          <a:ext cx="0" cy="0"/>
          <a:chOff x="0" y="0"/>
          <a:chExt cx="0" cy="0"/>
        </a:xfrm>
      </p:grpSpPr>
      <p:sp>
        <p:nvSpPr>
          <p:cNvPr id="12" name="Rectangle 11"/>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6" name="Text Placeholder 4"/>
          <p:cNvSpPr>
            <a:spLocks noGrp="1"/>
          </p:cNvSpPr>
          <p:nvPr>
            <p:ph type="body" sz="quarter" idx="17"/>
          </p:nvPr>
        </p:nvSpPr>
        <p:spPr>
          <a:xfrm>
            <a:off x="288096" y="1733015"/>
            <a:ext cx="11522904" cy="4367541"/>
          </a:xfrm>
        </p:spPr>
        <p:txBody>
          <a:bodyP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solidFill>
                  <a:schemeClr val="bg1"/>
                </a:solidFill>
                <a:latin typeface="MetricHPE" panose="020B0503030202060203" pitchFamily="34" charset="0"/>
              </a:defRPr>
            </a:lvl5pPr>
            <a:lvl6pPr>
              <a:buClrTx/>
              <a:defRPr>
                <a:solidFill>
                  <a:schemeClr val="bg1"/>
                </a:solidFill>
              </a:defRPr>
            </a:lvl6pPr>
            <a:lvl7pPr>
              <a:buClrTx/>
              <a:defRPr>
                <a:solidFill>
                  <a:schemeClr val="bg1"/>
                </a:solidFill>
              </a:defRPr>
            </a:lvl7pPr>
            <a:lvl8pPr>
              <a:buClrTx/>
              <a:defRPr>
                <a:solidFill>
                  <a:schemeClr val="bg1"/>
                </a:solidFill>
              </a:defRPr>
            </a:lvl8pPr>
            <a:lvl9pPr>
              <a:buClrTx/>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7"/>
          <p:cNvSpPr>
            <a:spLocks noGrp="1"/>
          </p:cNvSpPr>
          <p:nvPr>
            <p:ph type="body" sz="quarter" idx="18" hasCustomPrompt="1"/>
          </p:nvPr>
        </p:nvSpPr>
        <p:spPr>
          <a:xfrm>
            <a:off x="288095" y="1350296"/>
            <a:ext cx="11514137" cy="381000"/>
          </a:xfrm>
        </p:spPr>
        <p:txBody>
          <a:bodyPr>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9"/>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20"/>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
        <p:nvSpPr>
          <p:cNvPr id="13" name="Text Placeholder 7">
            <a:extLst>
              <a:ext uri="{FF2B5EF4-FFF2-40B4-BE49-F238E27FC236}">
                <a16:creationId xmlns:a16="http://schemas.microsoft.com/office/drawing/2014/main" id="{15C04D0B-D5E2-4F74-B1D6-45E2AEA840C8}"/>
              </a:ext>
            </a:extLst>
          </p:cNvPr>
          <p:cNvSpPr>
            <a:spLocks noGrp="1"/>
          </p:cNvSpPr>
          <p:nvPr>
            <p:ph type="body" sz="quarter" idx="13" hasCustomPrompt="1"/>
          </p:nvPr>
        </p:nvSpPr>
        <p:spPr>
          <a:xfrm>
            <a:off x="281746" y="704332"/>
            <a:ext cx="11529254" cy="381000"/>
          </a:xfrm>
        </p:spPr>
        <p:txBody>
          <a:bodyPr anchor="ctr">
            <a:noAutofit/>
          </a:bodyPr>
          <a:lstStyle>
            <a:lvl1pPr marL="0" indent="0">
              <a:spcBef>
                <a:spcPts val="0"/>
              </a:spcBef>
              <a:buFont typeface="" panose="020B0604020202020204" pitchFamily="34" charset="0"/>
              <a:buNone/>
              <a:defRPr sz="2400"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subtitle</a:t>
            </a:r>
          </a:p>
        </p:txBody>
      </p:sp>
      <p:sp>
        <p:nvSpPr>
          <p:cNvPr id="4" name="Title 3">
            <a:extLst>
              <a:ext uri="{FF2B5EF4-FFF2-40B4-BE49-F238E27FC236}">
                <a16:creationId xmlns:a16="http://schemas.microsoft.com/office/drawing/2014/main" id="{D09EDB93-5BF6-4D1D-9D5F-0E75F455E06A}"/>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8089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Rectangle 7"/>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0"/>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11"/>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
        <p:nvSpPr>
          <p:cNvPr id="4" name="Title 3">
            <a:extLst>
              <a:ext uri="{FF2B5EF4-FFF2-40B4-BE49-F238E27FC236}">
                <a16:creationId xmlns:a16="http://schemas.microsoft.com/office/drawing/2014/main" id="{EAE54251-B0D2-4947-83BB-BD7F95F3A0E8}"/>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50421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reen Frame Divider">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9648" y="6246014"/>
            <a:ext cx="954000" cy="274320"/>
          </a:xfrm>
          <a:prstGeom prst="rect">
            <a:avLst/>
          </a:prstGeom>
        </p:spPr>
      </p:pic>
      <p:sp>
        <p:nvSpPr>
          <p:cNvPr id="16" name="Title 1"/>
          <p:cNvSpPr>
            <a:spLocks noGrp="1"/>
          </p:cNvSpPr>
          <p:nvPr>
            <p:ph type="title" hasCustomPrompt="1"/>
          </p:nvPr>
        </p:nvSpPr>
        <p:spPr>
          <a:xfrm>
            <a:off x="288995" y="685800"/>
            <a:ext cx="8522208" cy="1957353"/>
          </a:xfrm>
        </p:spPr>
        <p:txBody>
          <a:bodyPr lIns="91440" tIns="91440" rIns="91440" bIns="91440" anchor="b" anchorCtr="0"/>
          <a:lstStyle>
            <a:lvl1pPr>
              <a:defRPr sz="3200" baseline="0"/>
            </a:lvl1pPr>
          </a:lstStyle>
          <a:p>
            <a:r>
              <a:rPr lang="en-US" dirty="0"/>
              <a:t>Click to add section header</a:t>
            </a:r>
          </a:p>
        </p:txBody>
      </p:sp>
      <p:sp>
        <p:nvSpPr>
          <p:cNvPr id="17" name="Text Placeholder 9"/>
          <p:cNvSpPr>
            <a:spLocks noGrp="1"/>
          </p:cNvSpPr>
          <p:nvPr>
            <p:ph type="body" sz="quarter" idx="14"/>
          </p:nvPr>
        </p:nvSpPr>
        <p:spPr>
          <a:xfrm>
            <a:off x="288994" y="2871000"/>
            <a:ext cx="8228011" cy="533400"/>
          </a:xfrm>
        </p:spPr>
        <p:txBody>
          <a:bodyPr lIns="91440" tIns="91440" rIns="91440" bIns="91440">
            <a:noAutofit/>
          </a:bodyPr>
          <a:lstStyle>
            <a:lvl1pPr marL="0" indent="0">
              <a:spcBef>
                <a:spcPts val="0"/>
              </a:spcBef>
              <a:buFontTx/>
              <a:buNone/>
              <a:defRPr sz="2600">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
        <p:nvSpPr>
          <p:cNvPr id="18" name="Rectangle 17"/>
          <p:cNvSpPr/>
          <p:nvPr userDrawn="1"/>
        </p:nvSpPr>
        <p:spPr>
          <a:xfrm>
            <a:off x="377894" y="2716146"/>
            <a:ext cx="8522208"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sp>
        <p:nvSpPr>
          <p:cNvPr id="2" name="Footer Placeholder 1"/>
          <p:cNvSpPr>
            <a:spLocks noGrp="1"/>
          </p:cNvSpPr>
          <p:nvPr>
            <p:ph type="ftr" sz="quarter" idx="15"/>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16"/>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Tree>
    <p:extLst>
      <p:ext uri="{BB962C8B-B14F-4D97-AF65-F5344CB8AC3E}">
        <p14:creationId xmlns:p14="http://schemas.microsoft.com/office/powerpoint/2010/main" val="278951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0" name="Rectangle 9"/>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1" name="Footer Placeholder 2"/>
          <p:cNvSpPr>
            <a:spLocks noGrp="1"/>
          </p:cNvSpPr>
          <p:nvPr>
            <p:ph type="ftr" sz="quarter" idx="15"/>
          </p:nvPr>
        </p:nvSpPr>
        <p:spPr>
          <a:xfrm>
            <a:off x="7088056" y="6336077"/>
            <a:ext cx="4114800" cy="220717"/>
          </a:xfrm>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12" name="Slide Number Placeholder 3"/>
          <p:cNvSpPr>
            <a:spLocks noGrp="1"/>
          </p:cNvSpPr>
          <p:nvPr>
            <p:ph type="sldNum" sz="quarter" idx="16"/>
          </p:nvPr>
        </p:nvSpPr>
        <p:spPr>
          <a:xfrm>
            <a:off x="11202856" y="6301811"/>
            <a:ext cx="684344" cy="365125"/>
          </a:xfrm>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pic>
        <p:nvPicPr>
          <p:cNvPr id="14" name="Picture 1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13" name="Text Placeholder 7">
            <a:extLst>
              <a:ext uri="{FF2B5EF4-FFF2-40B4-BE49-F238E27FC236}">
                <a16:creationId xmlns:a16="http://schemas.microsoft.com/office/drawing/2014/main" id="{71AE6212-DACF-49FB-929D-2FA8B00CFD70}"/>
              </a:ext>
            </a:extLst>
          </p:cNvPr>
          <p:cNvSpPr>
            <a:spLocks noGrp="1"/>
          </p:cNvSpPr>
          <p:nvPr>
            <p:ph type="body" sz="quarter" idx="13" hasCustomPrompt="1"/>
          </p:nvPr>
        </p:nvSpPr>
        <p:spPr>
          <a:xfrm>
            <a:off x="281746" y="704332"/>
            <a:ext cx="11529254" cy="381000"/>
          </a:xfrm>
        </p:spPr>
        <p:txBody>
          <a:bodyPr vert="horz" lIns="91440" tIns="91440" rIns="91440" bIns="91440" rtlCol="0" anchor="ctr">
            <a:noAutofit/>
          </a:bodyPr>
          <a:lstStyle>
            <a:lvl1pPr marL="0" indent="0">
              <a:buNone/>
              <a:defRPr sz="2400" baseline="0" dirty="0"/>
            </a:lvl1pPr>
          </a:lstStyle>
          <a:p>
            <a:pPr marL="182880" lvl="0" indent="-182880">
              <a:spcBef>
                <a:spcPts val="0"/>
              </a:spcBef>
            </a:pPr>
            <a:r>
              <a:rPr dirty="0"/>
              <a:t>Click to add one-line subtitle</a:t>
            </a:r>
          </a:p>
        </p:txBody>
      </p:sp>
      <p:sp>
        <p:nvSpPr>
          <p:cNvPr id="2" name="Title 1">
            <a:extLst>
              <a:ext uri="{FF2B5EF4-FFF2-40B4-BE49-F238E27FC236}">
                <a16:creationId xmlns:a16="http://schemas.microsoft.com/office/drawing/2014/main" id="{90391D03-EF6B-45A2-9268-5A807C7AE716}"/>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75643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2"/>
          <p:cNvSpPr>
            <a:spLocks noGrp="1"/>
          </p:cNvSpPr>
          <p:nvPr>
            <p:ph type="ftr" sz="quarter" idx="15"/>
          </p:nvPr>
        </p:nvSpPr>
        <p:spPr>
          <a:xfrm>
            <a:off x="7088056" y="6336077"/>
            <a:ext cx="4114800" cy="220717"/>
          </a:xfrm>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6" name="Slide Number Placeholder 3"/>
          <p:cNvSpPr>
            <a:spLocks noGrp="1"/>
          </p:cNvSpPr>
          <p:nvPr>
            <p:ph type="sldNum" sz="quarter" idx="16"/>
          </p:nvPr>
        </p:nvSpPr>
        <p:spPr>
          <a:xfrm>
            <a:off x="11202856" y="6301811"/>
            <a:ext cx="684344" cy="365125"/>
          </a:xfrm>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Tree>
    <p:extLst>
      <p:ext uri="{BB962C8B-B14F-4D97-AF65-F5344CB8AC3E}">
        <p14:creationId xmlns:p14="http://schemas.microsoft.com/office/powerpoint/2010/main" val="1419797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Footer Placeholder 2"/>
          <p:cNvSpPr>
            <a:spLocks noGrp="1"/>
          </p:cNvSpPr>
          <p:nvPr>
            <p:ph type="ftr" sz="quarter" idx="15"/>
          </p:nvPr>
        </p:nvSpPr>
        <p:spPr>
          <a:xfrm>
            <a:off x="7088056" y="6336077"/>
            <a:ext cx="4114800" cy="220717"/>
          </a:xfrm>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6" name="Slide Number Placeholder 3"/>
          <p:cNvSpPr>
            <a:spLocks noGrp="1"/>
          </p:cNvSpPr>
          <p:nvPr>
            <p:ph type="sldNum" sz="quarter" idx="16"/>
          </p:nvPr>
        </p:nvSpPr>
        <p:spPr>
          <a:xfrm>
            <a:off x="11202856" y="6301811"/>
            <a:ext cx="684344" cy="365125"/>
          </a:xfrm>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Tree>
    <p:extLst>
      <p:ext uri="{BB962C8B-B14F-4D97-AF65-F5344CB8AC3E}">
        <p14:creationId xmlns:p14="http://schemas.microsoft.com/office/powerpoint/2010/main" val="396966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5" name="Content Placeholder 14"/>
          <p:cNvSpPr>
            <a:spLocks noGrp="1"/>
          </p:cNvSpPr>
          <p:nvPr>
            <p:ph sz="quarter" idx="17"/>
          </p:nvPr>
        </p:nvSpPr>
        <p:spPr>
          <a:xfrm>
            <a:off x="283500" y="995363"/>
            <a:ext cx="5523992" cy="5100637"/>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14"/>
          <p:cNvSpPr>
            <a:spLocks noGrp="1"/>
          </p:cNvSpPr>
          <p:nvPr>
            <p:ph sz="quarter" idx="18"/>
          </p:nvPr>
        </p:nvSpPr>
        <p:spPr>
          <a:xfrm>
            <a:off x="6287008" y="995363"/>
            <a:ext cx="5523992" cy="5100637"/>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9"/>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20"/>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
        <p:nvSpPr>
          <p:cNvPr id="4" name="Title 3">
            <a:extLst>
              <a:ext uri="{FF2B5EF4-FFF2-40B4-BE49-F238E27FC236}">
                <a16:creationId xmlns:a16="http://schemas.microsoft.com/office/drawing/2014/main" id="{BF818B02-6D3B-4B21-898C-712990E9799D}"/>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53933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wo Content and Headings">
    <p:spTree>
      <p:nvGrpSpPr>
        <p:cNvPr id="1" name=""/>
        <p:cNvGrpSpPr/>
        <p:nvPr/>
      </p:nvGrpSpPr>
      <p:grpSpPr>
        <a:xfrm>
          <a:off x="0" y="0"/>
          <a:ext cx="0" cy="0"/>
          <a:chOff x="0" y="0"/>
          <a:chExt cx="0" cy="0"/>
        </a:xfrm>
      </p:grpSpPr>
      <p:sp>
        <p:nvSpPr>
          <p:cNvPr id="18" name="Rectangle 17"/>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22" name="Content Placeholder 14"/>
          <p:cNvSpPr>
            <a:spLocks noGrp="1"/>
          </p:cNvSpPr>
          <p:nvPr>
            <p:ph sz="quarter" idx="17"/>
          </p:nvPr>
        </p:nvSpPr>
        <p:spPr>
          <a:xfrm>
            <a:off x="283500" y="1376363"/>
            <a:ext cx="5518586" cy="4719637"/>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7"/>
          <p:cNvSpPr>
            <a:spLocks noGrp="1"/>
          </p:cNvSpPr>
          <p:nvPr>
            <p:ph type="body" sz="quarter" idx="19" hasCustomPrompt="1"/>
          </p:nvPr>
        </p:nvSpPr>
        <p:spPr>
          <a:xfrm>
            <a:off x="288095" y="995363"/>
            <a:ext cx="5513908" cy="381000"/>
          </a:xfrm>
          <a:ln>
            <a:noFill/>
            <a:miter lim="800000"/>
          </a:ln>
        </p:spPr>
        <p:txBody>
          <a:bodyPr lIns="91440">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sp>
        <p:nvSpPr>
          <p:cNvPr id="25" name="Content Placeholder 14"/>
          <p:cNvSpPr>
            <a:spLocks noGrp="1"/>
          </p:cNvSpPr>
          <p:nvPr>
            <p:ph sz="quarter" idx="20"/>
          </p:nvPr>
        </p:nvSpPr>
        <p:spPr>
          <a:xfrm>
            <a:off x="6292414" y="1376363"/>
            <a:ext cx="5518586" cy="4719637"/>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7"/>
          <p:cNvSpPr>
            <a:spLocks noGrp="1"/>
          </p:cNvSpPr>
          <p:nvPr>
            <p:ph type="body" sz="quarter" idx="21" hasCustomPrompt="1"/>
          </p:nvPr>
        </p:nvSpPr>
        <p:spPr>
          <a:xfrm>
            <a:off x="6297009" y="995363"/>
            <a:ext cx="5513908" cy="381000"/>
          </a:xfrm>
          <a:ln>
            <a:noFill/>
            <a:miter lim="800000"/>
          </a:ln>
        </p:spPr>
        <p:txBody>
          <a:bodyPr lIns="91440">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pic>
        <p:nvPicPr>
          <p:cNvPr id="27" name="Picture 2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22"/>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23"/>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
        <p:nvSpPr>
          <p:cNvPr id="4" name="Title 3">
            <a:extLst>
              <a:ext uri="{FF2B5EF4-FFF2-40B4-BE49-F238E27FC236}">
                <a16:creationId xmlns:a16="http://schemas.microsoft.com/office/drawing/2014/main" id="{73A8584B-E718-4F58-9AF1-BDBF5AD7FFFE}"/>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58000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 Content, Subtitle and Headings">
    <p:spTree>
      <p:nvGrpSpPr>
        <p:cNvPr id="1" name=""/>
        <p:cNvGrpSpPr/>
        <p:nvPr/>
      </p:nvGrpSpPr>
      <p:grpSpPr>
        <a:xfrm>
          <a:off x="0" y="0"/>
          <a:ext cx="0" cy="0"/>
          <a:chOff x="0" y="0"/>
          <a:chExt cx="0" cy="0"/>
        </a:xfrm>
      </p:grpSpPr>
      <p:sp>
        <p:nvSpPr>
          <p:cNvPr id="13" name="Content Placeholder 14"/>
          <p:cNvSpPr>
            <a:spLocks noGrp="1"/>
          </p:cNvSpPr>
          <p:nvPr>
            <p:ph sz="quarter" idx="17"/>
          </p:nvPr>
        </p:nvSpPr>
        <p:spPr>
          <a:xfrm>
            <a:off x="276815" y="1739233"/>
            <a:ext cx="5534077" cy="4360322"/>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7"/>
          <p:cNvSpPr>
            <a:spLocks noGrp="1"/>
          </p:cNvSpPr>
          <p:nvPr>
            <p:ph type="body" sz="quarter" idx="19" hasCustomPrompt="1"/>
          </p:nvPr>
        </p:nvSpPr>
        <p:spPr>
          <a:xfrm>
            <a:off x="281411" y="1358232"/>
            <a:ext cx="5529386" cy="381000"/>
          </a:xfrm>
          <a:ln>
            <a:noFill/>
            <a:miter lim="800000"/>
          </a:ln>
        </p:spPr>
        <p:txBody>
          <a:bodyPr lIns="91440">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sp>
        <p:nvSpPr>
          <p:cNvPr id="18" name="Rectangle 17"/>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24" name="Text Placeholder 7"/>
          <p:cNvSpPr>
            <a:spLocks noGrp="1"/>
          </p:cNvSpPr>
          <p:nvPr>
            <p:ph type="body" sz="quarter" idx="21" hasCustomPrompt="1"/>
          </p:nvPr>
        </p:nvSpPr>
        <p:spPr>
          <a:xfrm>
            <a:off x="6280277" y="1358232"/>
            <a:ext cx="5529386" cy="381000"/>
          </a:xfrm>
          <a:ln>
            <a:noFill/>
            <a:miter lim="800000"/>
          </a:ln>
        </p:spPr>
        <p:txBody>
          <a:bodyPr lIns="91440">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pic>
        <p:nvPicPr>
          <p:cNvPr id="26" name="Picture 2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22"/>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23"/>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
        <p:nvSpPr>
          <p:cNvPr id="12" name="Content Placeholder 14"/>
          <p:cNvSpPr>
            <a:spLocks noGrp="1"/>
          </p:cNvSpPr>
          <p:nvPr>
            <p:ph sz="quarter" idx="24"/>
          </p:nvPr>
        </p:nvSpPr>
        <p:spPr>
          <a:xfrm>
            <a:off x="6276923" y="1739233"/>
            <a:ext cx="5534077" cy="4360322"/>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7">
            <a:extLst>
              <a:ext uri="{FF2B5EF4-FFF2-40B4-BE49-F238E27FC236}">
                <a16:creationId xmlns:a16="http://schemas.microsoft.com/office/drawing/2014/main" id="{BE367876-B551-4115-B469-74C12D0C1CE4}"/>
              </a:ext>
            </a:extLst>
          </p:cNvPr>
          <p:cNvSpPr>
            <a:spLocks noGrp="1"/>
          </p:cNvSpPr>
          <p:nvPr>
            <p:ph type="body" sz="quarter" idx="13" hasCustomPrompt="1"/>
          </p:nvPr>
        </p:nvSpPr>
        <p:spPr>
          <a:xfrm>
            <a:off x="281746" y="704332"/>
            <a:ext cx="11529254" cy="381000"/>
          </a:xfrm>
        </p:spPr>
        <p:txBody>
          <a:bodyPr vert="horz" lIns="91440" tIns="91440" rIns="91440" bIns="91440" rtlCol="0" anchor="ctr">
            <a:noAutofit/>
          </a:bodyPr>
          <a:lstStyle>
            <a:lvl1pPr marL="0" indent="0">
              <a:buNone/>
              <a:defRPr sz="2400" baseline="0" dirty="0"/>
            </a:lvl1pPr>
          </a:lstStyle>
          <a:p>
            <a:pPr marL="182880" lvl="0" indent="-182880">
              <a:spcBef>
                <a:spcPts val="0"/>
              </a:spcBef>
            </a:pPr>
            <a:r>
              <a:rPr dirty="0"/>
              <a:t>Click to add one-line subtitle</a:t>
            </a:r>
          </a:p>
        </p:txBody>
      </p:sp>
      <p:sp>
        <p:nvSpPr>
          <p:cNvPr id="4" name="Title 3">
            <a:extLst>
              <a:ext uri="{FF2B5EF4-FFF2-40B4-BE49-F238E27FC236}">
                <a16:creationId xmlns:a16="http://schemas.microsoft.com/office/drawing/2014/main" id="{5B4DC083-771D-42FC-A297-31FED015807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53608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3" name="Rectangle 12"/>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7" name="Content Placeholder 14"/>
          <p:cNvSpPr>
            <a:spLocks noGrp="1"/>
          </p:cNvSpPr>
          <p:nvPr>
            <p:ph sz="quarter" idx="17"/>
          </p:nvPr>
        </p:nvSpPr>
        <p:spPr>
          <a:xfrm>
            <a:off x="282830" y="996365"/>
            <a:ext cx="3628711" cy="5099635"/>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14"/>
          <p:cNvSpPr>
            <a:spLocks noGrp="1"/>
          </p:cNvSpPr>
          <p:nvPr>
            <p:ph sz="quarter" idx="18"/>
          </p:nvPr>
        </p:nvSpPr>
        <p:spPr>
          <a:xfrm>
            <a:off x="4233286" y="996365"/>
            <a:ext cx="3628711" cy="5099635"/>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14"/>
          <p:cNvSpPr>
            <a:spLocks noGrp="1"/>
          </p:cNvSpPr>
          <p:nvPr>
            <p:ph sz="quarter" idx="19"/>
          </p:nvPr>
        </p:nvSpPr>
        <p:spPr>
          <a:xfrm>
            <a:off x="8182288" y="996365"/>
            <a:ext cx="3628711" cy="5099635"/>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20"/>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21"/>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
        <p:nvSpPr>
          <p:cNvPr id="4" name="Title 3">
            <a:extLst>
              <a:ext uri="{FF2B5EF4-FFF2-40B4-BE49-F238E27FC236}">
                <a16:creationId xmlns:a16="http://schemas.microsoft.com/office/drawing/2014/main" id="{EAC09279-0D09-4109-A953-16A88732F6EC}"/>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85245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hree Content and Headings">
    <p:spTree>
      <p:nvGrpSpPr>
        <p:cNvPr id="1" name=""/>
        <p:cNvGrpSpPr/>
        <p:nvPr/>
      </p:nvGrpSpPr>
      <p:grpSpPr>
        <a:xfrm>
          <a:off x="0" y="0"/>
          <a:ext cx="0" cy="0"/>
          <a:chOff x="0" y="0"/>
          <a:chExt cx="0" cy="0"/>
        </a:xfrm>
      </p:grpSpPr>
      <p:sp>
        <p:nvSpPr>
          <p:cNvPr id="16" name="Rectangle 15"/>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21" name="Text Placeholder 7"/>
          <p:cNvSpPr>
            <a:spLocks noGrp="1"/>
          </p:cNvSpPr>
          <p:nvPr>
            <p:ph type="body" sz="quarter" idx="19" hasCustomPrompt="1"/>
          </p:nvPr>
        </p:nvSpPr>
        <p:spPr>
          <a:xfrm>
            <a:off x="287427" y="996365"/>
            <a:ext cx="3623985" cy="381000"/>
          </a:xfrm>
          <a:ln>
            <a:noFill/>
            <a:miter lim="800000"/>
          </a:ln>
        </p:spPr>
        <p:txBody>
          <a:bodyPr lIns="91440">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sp>
        <p:nvSpPr>
          <p:cNvPr id="23" name="Text Placeholder 7"/>
          <p:cNvSpPr>
            <a:spLocks noGrp="1"/>
          </p:cNvSpPr>
          <p:nvPr>
            <p:ph type="body" sz="quarter" idx="21" hasCustomPrompt="1"/>
          </p:nvPr>
        </p:nvSpPr>
        <p:spPr>
          <a:xfrm>
            <a:off x="8182290" y="996365"/>
            <a:ext cx="3631038" cy="381000"/>
          </a:xfrm>
          <a:ln>
            <a:noFill/>
            <a:miter lim="800000"/>
          </a:ln>
        </p:spPr>
        <p:txBody>
          <a:bodyPr lIns="91440">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sp>
        <p:nvSpPr>
          <p:cNvPr id="24" name="Content Placeholder 14"/>
          <p:cNvSpPr>
            <a:spLocks noGrp="1"/>
          </p:cNvSpPr>
          <p:nvPr>
            <p:ph sz="quarter" idx="17"/>
          </p:nvPr>
        </p:nvSpPr>
        <p:spPr>
          <a:xfrm>
            <a:off x="282832" y="1377365"/>
            <a:ext cx="3628710" cy="4718635"/>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4"/>
          <p:cNvSpPr>
            <a:spLocks noGrp="1"/>
          </p:cNvSpPr>
          <p:nvPr>
            <p:ph sz="quarter" idx="18"/>
          </p:nvPr>
        </p:nvSpPr>
        <p:spPr>
          <a:xfrm>
            <a:off x="4233288" y="1377365"/>
            <a:ext cx="3628710" cy="4718635"/>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Content Placeholder 14"/>
          <p:cNvSpPr>
            <a:spLocks noGrp="1"/>
          </p:cNvSpPr>
          <p:nvPr>
            <p:ph sz="quarter" idx="22"/>
          </p:nvPr>
        </p:nvSpPr>
        <p:spPr>
          <a:xfrm>
            <a:off x="8182290" y="1377365"/>
            <a:ext cx="3628710" cy="4718635"/>
          </a:xfrm>
          <a:ln>
            <a:noFill/>
            <a:miter lim="800000"/>
          </a:ln>
        </p:spPr>
        <p:txBody>
          <a:bodyPr lIns="91440"/>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7" name="Text Placeholder 7"/>
          <p:cNvSpPr>
            <a:spLocks noGrp="1"/>
          </p:cNvSpPr>
          <p:nvPr>
            <p:ph type="body" sz="quarter" idx="23" hasCustomPrompt="1"/>
          </p:nvPr>
        </p:nvSpPr>
        <p:spPr>
          <a:xfrm>
            <a:off x="4233287" y="996365"/>
            <a:ext cx="3623985" cy="381000"/>
          </a:xfrm>
          <a:ln>
            <a:noFill/>
            <a:miter lim="800000"/>
          </a:ln>
        </p:spPr>
        <p:txBody>
          <a:bodyPr lIns="91440">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pic>
        <p:nvPicPr>
          <p:cNvPr id="28" name="Picture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24"/>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25"/>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
        <p:nvSpPr>
          <p:cNvPr id="4" name="Title 3">
            <a:extLst>
              <a:ext uri="{FF2B5EF4-FFF2-40B4-BE49-F238E27FC236}">
                <a16:creationId xmlns:a16="http://schemas.microsoft.com/office/drawing/2014/main" id="{24EE87AE-0267-4C69-AFD6-F9C64969AC26}"/>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7188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ree Content, Subtitle and Headings">
    <p:spTree>
      <p:nvGrpSpPr>
        <p:cNvPr id="1" name=""/>
        <p:cNvGrpSpPr/>
        <p:nvPr/>
      </p:nvGrpSpPr>
      <p:grpSpPr>
        <a:xfrm>
          <a:off x="0" y="0"/>
          <a:ext cx="0" cy="0"/>
          <a:chOff x="0" y="0"/>
          <a:chExt cx="0" cy="0"/>
        </a:xfrm>
      </p:grpSpPr>
      <p:sp>
        <p:nvSpPr>
          <p:cNvPr id="21" name="Text Placeholder 7"/>
          <p:cNvSpPr>
            <a:spLocks noGrp="1"/>
          </p:cNvSpPr>
          <p:nvPr>
            <p:ph type="body" sz="quarter" idx="19" hasCustomPrompt="1"/>
          </p:nvPr>
        </p:nvSpPr>
        <p:spPr>
          <a:xfrm>
            <a:off x="287427" y="1365166"/>
            <a:ext cx="3623986" cy="381000"/>
          </a:xfrm>
          <a:ln>
            <a:noFill/>
            <a:miter lim="800000"/>
          </a:ln>
        </p:spPr>
        <p:txBody>
          <a:bodyPr>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sp>
        <p:nvSpPr>
          <p:cNvPr id="22" name="Text Placeholder 7"/>
          <p:cNvSpPr>
            <a:spLocks noGrp="1"/>
          </p:cNvSpPr>
          <p:nvPr>
            <p:ph type="body" sz="quarter" idx="21" hasCustomPrompt="1"/>
          </p:nvPr>
        </p:nvSpPr>
        <p:spPr>
          <a:xfrm>
            <a:off x="8182288" y="1365166"/>
            <a:ext cx="3631039" cy="381000"/>
          </a:xfrm>
          <a:ln>
            <a:noFill/>
            <a:miter lim="800000"/>
          </a:ln>
        </p:spPr>
        <p:txBody>
          <a:bodyPr>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sp>
        <p:nvSpPr>
          <p:cNvPr id="23" name="Content Placeholder 14"/>
          <p:cNvSpPr>
            <a:spLocks noGrp="1"/>
          </p:cNvSpPr>
          <p:nvPr>
            <p:ph sz="quarter" idx="17"/>
          </p:nvPr>
        </p:nvSpPr>
        <p:spPr>
          <a:xfrm>
            <a:off x="282830" y="1746167"/>
            <a:ext cx="3628711" cy="4353388"/>
          </a:xfrm>
          <a:ln>
            <a:noFill/>
            <a:miter lim="800000"/>
          </a:ln>
        </p:spPr>
        <p:txBody>
          <a:bodyP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14"/>
          <p:cNvSpPr>
            <a:spLocks noGrp="1"/>
          </p:cNvSpPr>
          <p:nvPr>
            <p:ph sz="quarter" idx="18"/>
          </p:nvPr>
        </p:nvSpPr>
        <p:spPr>
          <a:xfrm>
            <a:off x="4233286" y="1746167"/>
            <a:ext cx="3628711" cy="4353388"/>
          </a:xfrm>
          <a:ln>
            <a:noFill/>
            <a:miter lim="800000"/>
          </a:ln>
        </p:spPr>
        <p:txBody>
          <a:bodyP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Content Placeholder 14"/>
          <p:cNvSpPr>
            <a:spLocks noGrp="1"/>
          </p:cNvSpPr>
          <p:nvPr>
            <p:ph sz="quarter" idx="22"/>
          </p:nvPr>
        </p:nvSpPr>
        <p:spPr>
          <a:xfrm>
            <a:off x="8182288" y="1746167"/>
            <a:ext cx="3628711" cy="4353388"/>
          </a:xfrm>
          <a:ln>
            <a:noFill/>
            <a:miter lim="800000"/>
          </a:ln>
        </p:spPr>
        <p:txBody>
          <a:bodyP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Text Placeholder 7"/>
          <p:cNvSpPr>
            <a:spLocks noGrp="1"/>
          </p:cNvSpPr>
          <p:nvPr>
            <p:ph type="body" sz="quarter" idx="23" hasCustomPrompt="1"/>
          </p:nvPr>
        </p:nvSpPr>
        <p:spPr>
          <a:xfrm>
            <a:off x="4233287" y="1365166"/>
            <a:ext cx="3623986" cy="381000"/>
          </a:xfrm>
          <a:ln>
            <a:noFill/>
            <a:miter lim="800000"/>
          </a:ln>
        </p:spPr>
        <p:txBody>
          <a:bodyPr>
            <a:noAutofit/>
          </a:bodyPr>
          <a:lstStyle>
            <a:lvl1pPr marL="0" indent="0">
              <a:spcBef>
                <a:spcPts val="0"/>
              </a:spcBef>
              <a:buNone/>
              <a:defRPr sz="2200" b="1"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one-line </a:t>
            </a:r>
            <a:r>
              <a:rPr lang="en-US" dirty="0"/>
              <a:t>heading</a:t>
            </a:r>
            <a:endParaRPr dirty="0"/>
          </a:p>
        </p:txBody>
      </p:sp>
      <p:sp>
        <p:nvSpPr>
          <p:cNvPr id="28" name="Rectangle 27"/>
          <p:cNvSpPr/>
          <p:nvPr userDrawn="1"/>
        </p:nvSpPr>
        <p:spPr>
          <a:xfrm>
            <a:off x="385100" y="118949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pic>
        <p:nvPicPr>
          <p:cNvPr id="30" name="Picture 2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24"/>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25"/>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
        <p:nvSpPr>
          <p:cNvPr id="14" name="Text Placeholder 7">
            <a:extLst>
              <a:ext uri="{FF2B5EF4-FFF2-40B4-BE49-F238E27FC236}">
                <a16:creationId xmlns:a16="http://schemas.microsoft.com/office/drawing/2014/main" id="{C831EBB5-21C4-4F56-9D7F-EDB7844B96AF}"/>
              </a:ext>
            </a:extLst>
          </p:cNvPr>
          <p:cNvSpPr>
            <a:spLocks noGrp="1"/>
          </p:cNvSpPr>
          <p:nvPr>
            <p:ph type="body" sz="quarter" idx="13" hasCustomPrompt="1"/>
          </p:nvPr>
        </p:nvSpPr>
        <p:spPr>
          <a:xfrm>
            <a:off x="281746" y="704332"/>
            <a:ext cx="11529254" cy="381000"/>
          </a:xfrm>
        </p:spPr>
        <p:txBody>
          <a:bodyPr vert="horz" lIns="91440" tIns="91440" rIns="91440" bIns="91440" rtlCol="0" anchor="ctr">
            <a:noAutofit/>
          </a:bodyPr>
          <a:lstStyle>
            <a:lvl1pPr marL="0" indent="0">
              <a:buNone/>
              <a:defRPr sz="2400" baseline="0" dirty="0"/>
            </a:lvl1pPr>
          </a:lstStyle>
          <a:p>
            <a:pPr marL="182880" lvl="0" indent="-182880">
              <a:spcBef>
                <a:spcPts val="0"/>
              </a:spcBef>
            </a:pPr>
            <a:r>
              <a:rPr dirty="0"/>
              <a:t>Click to add one-line subtitle</a:t>
            </a:r>
          </a:p>
        </p:txBody>
      </p:sp>
      <p:sp>
        <p:nvSpPr>
          <p:cNvPr id="4" name="Title 3">
            <a:extLst>
              <a:ext uri="{FF2B5EF4-FFF2-40B4-BE49-F238E27FC236}">
                <a16:creationId xmlns:a16="http://schemas.microsoft.com/office/drawing/2014/main" id="{C9EF0ECA-DE60-41FE-A905-507AB710EE5B}"/>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2566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0" name="Rectangle 9"/>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4" name="Text Placeholder 4"/>
          <p:cNvSpPr>
            <a:spLocks noGrp="1"/>
          </p:cNvSpPr>
          <p:nvPr>
            <p:ph type="body" sz="quarter" idx="17"/>
          </p:nvPr>
        </p:nvSpPr>
        <p:spPr>
          <a:xfrm>
            <a:off x="286670" y="1000162"/>
            <a:ext cx="7942930" cy="5095837"/>
          </a:xfrm>
          <a:ln>
            <a:noFill/>
            <a:miter lim="800000"/>
          </a:ln>
        </p:spPr>
        <p:txBody>
          <a:bodyP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3"/>
          <p:cNvSpPr>
            <a:spLocks noGrp="1"/>
          </p:cNvSpPr>
          <p:nvPr>
            <p:ph type="body" sz="half" idx="2" hasCustomPrompt="1"/>
          </p:nvPr>
        </p:nvSpPr>
        <p:spPr bwMode="ltGray">
          <a:xfrm>
            <a:off x="8553153" y="999674"/>
            <a:ext cx="3257847" cy="5096326"/>
          </a:xfrm>
          <a:noFill/>
          <a:ln w="57150">
            <a:solidFill>
              <a:srgbClr val="32DAC8"/>
            </a:solidFill>
            <a:miter lim="800000"/>
          </a:ln>
        </p:spPr>
        <p:txBody>
          <a:bodyPr lIns="137160" tIns="91440" rIns="137160" bIns="91440">
            <a:noAutofit/>
          </a:bodyPr>
          <a:lstStyle>
            <a:lvl1pPr marL="0" indent="0">
              <a:spcBef>
                <a:spcPts val="900"/>
              </a:spcBef>
              <a:buNone/>
              <a:defRPr sz="2200">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supporting text</a:t>
            </a:r>
          </a:p>
          <a:p>
            <a:pPr lvl="0"/>
            <a:endParaRPr lang="en-US" dirty="0"/>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8"/>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19"/>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
        <p:nvSpPr>
          <p:cNvPr id="4" name="Title 3">
            <a:extLst>
              <a:ext uri="{FF2B5EF4-FFF2-40B4-BE49-F238E27FC236}">
                <a16:creationId xmlns:a16="http://schemas.microsoft.com/office/drawing/2014/main" id="{37FCC12E-6D90-403E-80FA-0F7CB28A28D9}"/>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20215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rple Frame Divider">
    <p:spTree>
      <p:nvGrpSpPr>
        <p:cNvPr id="1" name=""/>
        <p:cNvGrpSpPr/>
        <p:nvPr/>
      </p:nvGrpSpPr>
      <p:grpSpPr>
        <a:xfrm>
          <a:off x="0" y="0"/>
          <a:ext cx="0" cy="0"/>
          <a:chOff x="0" y="0"/>
          <a:chExt cx="0" cy="0"/>
        </a:xfrm>
      </p:grpSpPr>
      <p:sp>
        <p:nvSpPr>
          <p:cNvPr id="16" name="Rectangle 15"/>
          <p:cNvSpPr/>
          <p:nvPr userDrawn="1"/>
        </p:nvSpPr>
        <p:spPr>
          <a:xfrm>
            <a:off x="377894" y="2716146"/>
            <a:ext cx="8522208" cy="548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5"/>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16"/>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
        <p:nvSpPr>
          <p:cNvPr id="8" name="Title 1">
            <a:extLst>
              <a:ext uri="{FF2B5EF4-FFF2-40B4-BE49-F238E27FC236}">
                <a16:creationId xmlns:a16="http://schemas.microsoft.com/office/drawing/2014/main" id="{2CE5726B-4E9B-428F-B8BF-52038F1B0EF7}"/>
              </a:ext>
            </a:extLst>
          </p:cNvPr>
          <p:cNvSpPr>
            <a:spLocks noGrp="1"/>
          </p:cNvSpPr>
          <p:nvPr>
            <p:ph type="title" hasCustomPrompt="1"/>
          </p:nvPr>
        </p:nvSpPr>
        <p:spPr>
          <a:xfrm>
            <a:off x="288995" y="685800"/>
            <a:ext cx="8522208" cy="1957353"/>
          </a:xfrm>
        </p:spPr>
        <p:txBody>
          <a:bodyPr lIns="91440" tIns="91440" rIns="91440" bIns="91440" anchor="b" anchorCtr="0"/>
          <a:lstStyle>
            <a:lvl1pPr>
              <a:defRPr sz="3200" baseline="0"/>
            </a:lvl1pPr>
          </a:lstStyle>
          <a:p>
            <a:r>
              <a:rPr lang="en-US" dirty="0"/>
              <a:t>Click to add section header</a:t>
            </a:r>
          </a:p>
        </p:txBody>
      </p:sp>
      <p:sp>
        <p:nvSpPr>
          <p:cNvPr id="9" name="Text Placeholder 9">
            <a:extLst>
              <a:ext uri="{FF2B5EF4-FFF2-40B4-BE49-F238E27FC236}">
                <a16:creationId xmlns:a16="http://schemas.microsoft.com/office/drawing/2014/main" id="{CB607F37-173B-4A34-95FA-297523FEF616}"/>
              </a:ext>
            </a:extLst>
          </p:cNvPr>
          <p:cNvSpPr>
            <a:spLocks noGrp="1"/>
          </p:cNvSpPr>
          <p:nvPr>
            <p:ph type="body" sz="quarter" idx="14"/>
          </p:nvPr>
        </p:nvSpPr>
        <p:spPr>
          <a:xfrm>
            <a:off x="288994" y="2871000"/>
            <a:ext cx="8228011" cy="533400"/>
          </a:xfrm>
        </p:spPr>
        <p:txBody>
          <a:bodyPr lIns="91440" tIns="91440" rIns="91440" bIns="91440">
            <a:noAutofit/>
          </a:bodyPr>
          <a:lstStyle>
            <a:lvl1pPr marL="0" indent="0">
              <a:spcBef>
                <a:spcPts val="0"/>
              </a:spcBef>
              <a:buFontTx/>
              <a:buNone/>
              <a:defRPr sz="2600">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Tree>
    <p:extLst>
      <p:ext uri="{BB962C8B-B14F-4D97-AF65-F5344CB8AC3E}">
        <p14:creationId xmlns:p14="http://schemas.microsoft.com/office/powerpoint/2010/main" val="371715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0" name="Rectangle 9"/>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4" name="Text Placeholder 3"/>
          <p:cNvSpPr>
            <a:spLocks noGrp="1"/>
          </p:cNvSpPr>
          <p:nvPr>
            <p:ph type="body" sz="half" idx="2" hasCustomPrompt="1"/>
          </p:nvPr>
        </p:nvSpPr>
        <p:spPr bwMode="ltGray">
          <a:xfrm>
            <a:off x="8013028" y="999674"/>
            <a:ext cx="3797971" cy="5096326"/>
          </a:xfrm>
          <a:noFill/>
          <a:ln w="57150">
            <a:noFill/>
            <a:miter lim="800000"/>
          </a:ln>
        </p:spPr>
        <p:txBody>
          <a:bodyPr lIns="137160" tIns="91440" rIns="137160" bIns="91440">
            <a:noAutofit/>
          </a:bodyPr>
          <a:lstStyle>
            <a:lvl1pPr marL="0" indent="0">
              <a:spcBef>
                <a:spcPts val="900"/>
              </a:spcBef>
              <a:buNone/>
              <a:defRPr sz="2200">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supporting text</a:t>
            </a:r>
          </a:p>
          <a:p>
            <a:pPr lvl="0"/>
            <a:endParaRPr lang="en-US" dirty="0"/>
          </a:p>
        </p:txBody>
      </p:sp>
      <p:sp>
        <p:nvSpPr>
          <p:cNvPr id="15" name="Picture Placeholder 3"/>
          <p:cNvSpPr>
            <a:spLocks noGrp="1"/>
          </p:cNvSpPr>
          <p:nvPr>
            <p:ph type="pic" sz="quarter" idx="18" hasCustomPrompt="1"/>
          </p:nvPr>
        </p:nvSpPr>
        <p:spPr>
          <a:xfrm>
            <a:off x="381000" y="999540"/>
            <a:ext cx="7470648" cy="5096460"/>
          </a:xfrm>
          <a:ln>
            <a:noFill/>
            <a:miter lim="800000"/>
          </a:ln>
        </p:spPr>
        <p:txBody>
          <a:bodyPr/>
          <a:lstStyle>
            <a:lvl1pPr marL="0" indent="0">
              <a:buNone/>
              <a:defRPr>
                <a:latin typeface="MetricHPE" panose="020B0503030202060203" pitchFamily="34" charset="0"/>
              </a:defRPr>
            </a:lvl1pPr>
          </a:lstStyle>
          <a:p>
            <a:r>
              <a:rPr lang="en-US" dirty="0"/>
              <a:t>Click to add picture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9"/>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20"/>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
        <p:nvSpPr>
          <p:cNvPr id="4" name="Title 3">
            <a:extLst>
              <a:ext uri="{FF2B5EF4-FFF2-40B4-BE49-F238E27FC236}">
                <a16:creationId xmlns:a16="http://schemas.microsoft.com/office/drawing/2014/main" id="{C5722C60-FC76-4A73-9A5C-0D547B644D69}"/>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27696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icture with Content">
    <p:spTree>
      <p:nvGrpSpPr>
        <p:cNvPr id="1" name=""/>
        <p:cNvGrpSpPr/>
        <p:nvPr/>
      </p:nvGrpSpPr>
      <p:grpSpPr>
        <a:xfrm>
          <a:off x="0" y="0"/>
          <a:ext cx="0" cy="0"/>
          <a:chOff x="0" y="0"/>
          <a:chExt cx="0" cy="0"/>
        </a:xfrm>
      </p:grpSpPr>
      <p:sp>
        <p:nvSpPr>
          <p:cNvPr id="10" name="Rectangle 9"/>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4" name="Text Placeholder 3"/>
          <p:cNvSpPr>
            <a:spLocks noGrp="1"/>
          </p:cNvSpPr>
          <p:nvPr>
            <p:ph type="body" sz="half" idx="2" hasCustomPrompt="1"/>
          </p:nvPr>
        </p:nvSpPr>
        <p:spPr bwMode="ltGray">
          <a:xfrm>
            <a:off x="8007016" y="999674"/>
            <a:ext cx="3803983" cy="5096326"/>
          </a:xfrm>
          <a:noFill/>
          <a:ln w="57150">
            <a:noFill/>
            <a:miter lim="800000"/>
          </a:ln>
        </p:spPr>
        <p:txBody>
          <a:bodyPr lIns="137160" tIns="91440" rIns="137160" bIns="91440">
            <a:noAutofit/>
          </a:bodyPr>
          <a:lstStyle>
            <a:lvl1pPr marL="0" indent="0">
              <a:spcBef>
                <a:spcPts val="900"/>
              </a:spcBef>
              <a:buNone/>
              <a:defRPr sz="2200">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supporting text</a:t>
            </a:r>
          </a:p>
          <a:p>
            <a:pPr lvl="0"/>
            <a:endParaRPr lang="en-US" dirty="0"/>
          </a:p>
        </p:txBody>
      </p:sp>
      <p:sp>
        <p:nvSpPr>
          <p:cNvPr id="15" name="Picture Placeholder 3"/>
          <p:cNvSpPr>
            <a:spLocks noGrp="1"/>
          </p:cNvSpPr>
          <p:nvPr>
            <p:ph type="pic" sz="quarter" idx="18" hasCustomPrompt="1"/>
          </p:nvPr>
        </p:nvSpPr>
        <p:spPr>
          <a:xfrm>
            <a:off x="381000" y="999540"/>
            <a:ext cx="7470648" cy="5096460"/>
          </a:xfrm>
          <a:ln>
            <a:noFill/>
            <a:miter lim="800000"/>
          </a:ln>
        </p:spPr>
        <p:txBody>
          <a:bodyPr/>
          <a:lstStyle>
            <a:lvl1pPr marL="0" indent="0">
              <a:buNone/>
              <a:defRPr>
                <a:latin typeface="MetricHPE" panose="020B0503030202060203" pitchFamily="34" charset="0"/>
              </a:defRPr>
            </a:lvl1pPr>
          </a:lstStyle>
          <a:p>
            <a:r>
              <a:rPr lang="en-US" dirty="0"/>
              <a:t>Click to add picture</a:t>
            </a: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9"/>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20"/>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
        <p:nvSpPr>
          <p:cNvPr id="4" name="Title 3">
            <a:extLst>
              <a:ext uri="{FF2B5EF4-FFF2-40B4-BE49-F238E27FC236}">
                <a16:creationId xmlns:a16="http://schemas.microsoft.com/office/drawing/2014/main" id="{4B1C1C31-7119-4D9E-8DED-87033B4B071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77251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12" name="Rectangle 11"/>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6" name="Text Placeholder 3"/>
          <p:cNvSpPr>
            <a:spLocks noGrp="1"/>
          </p:cNvSpPr>
          <p:nvPr>
            <p:ph type="body" sz="half" idx="2" hasCustomPrompt="1"/>
          </p:nvPr>
        </p:nvSpPr>
        <p:spPr bwMode="ltGray">
          <a:xfrm>
            <a:off x="381000" y="4925740"/>
            <a:ext cx="5611118" cy="1170260"/>
          </a:xfrm>
          <a:noFill/>
          <a:ln w="57150">
            <a:noFill/>
            <a:miter lim="800000"/>
          </a:ln>
        </p:spPr>
        <p:txBody>
          <a:bodyPr lIns="137160" tIns="91440" rIns="137160" bIns="91440">
            <a:noAutofit/>
          </a:bodyPr>
          <a:lstStyle>
            <a:lvl1pPr marL="0" indent="0" algn="ctr">
              <a:spcBef>
                <a:spcPts val="900"/>
              </a:spcBef>
              <a:buNone/>
              <a:defRPr sz="1800">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17" name="Picture Placeholder 3"/>
          <p:cNvSpPr>
            <a:spLocks noGrp="1"/>
          </p:cNvSpPr>
          <p:nvPr>
            <p:ph type="pic" sz="quarter" idx="18" hasCustomPrompt="1"/>
          </p:nvPr>
        </p:nvSpPr>
        <p:spPr>
          <a:xfrm>
            <a:off x="381000" y="999540"/>
            <a:ext cx="5611288" cy="3803904"/>
          </a:xfrm>
        </p:spPr>
        <p:txBody>
          <a:bodyPr anchor="ctr"/>
          <a:lstStyle>
            <a:lvl1pPr marL="0" indent="0" algn="ctr">
              <a:buNone/>
              <a:defRPr>
                <a:latin typeface="MetricHPE" panose="020B0503030202060203" pitchFamily="34" charset="0"/>
              </a:defRPr>
            </a:lvl1pPr>
          </a:lstStyle>
          <a:p>
            <a:r>
              <a:rPr lang="en-US" dirty="0"/>
              <a:t>Click to add picture</a:t>
            </a:r>
          </a:p>
        </p:txBody>
      </p:sp>
      <p:sp>
        <p:nvSpPr>
          <p:cNvPr id="18" name="Text Placeholder 3"/>
          <p:cNvSpPr>
            <a:spLocks noGrp="1"/>
          </p:cNvSpPr>
          <p:nvPr>
            <p:ph type="body" sz="half" idx="19" hasCustomPrompt="1"/>
          </p:nvPr>
        </p:nvSpPr>
        <p:spPr bwMode="ltGray">
          <a:xfrm>
            <a:off x="6199712" y="4925740"/>
            <a:ext cx="5611118" cy="1170260"/>
          </a:xfrm>
          <a:noFill/>
          <a:ln w="57150">
            <a:noFill/>
            <a:miter lim="800000"/>
          </a:ln>
        </p:spPr>
        <p:txBody>
          <a:bodyPr lIns="137160" tIns="91440" rIns="137160" bIns="91440">
            <a:noAutofit/>
          </a:bodyPr>
          <a:lstStyle>
            <a:lvl1pPr marL="0" indent="0" algn="ctr">
              <a:spcBef>
                <a:spcPts val="900"/>
              </a:spcBef>
              <a:buNone/>
              <a:defRPr sz="1800">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19" name="Picture Placeholder 3"/>
          <p:cNvSpPr>
            <a:spLocks noGrp="1"/>
          </p:cNvSpPr>
          <p:nvPr>
            <p:ph type="pic" sz="quarter" idx="20" hasCustomPrompt="1"/>
          </p:nvPr>
        </p:nvSpPr>
        <p:spPr>
          <a:xfrm>
            <a:off x="6197180" y="999540"/>
            <a:ext cx="5619836" cy="3803904"/>
          </a:xfrm>
        </p:spPr>
        <p:txBody>
          <a:bodyPr anchor="ctr"/>
          <a:lstStyle>
            <a:lvl1pPr marL="0" indent="0" algn="ctr">
              <a:buNone/>
              <a:defRPr>
                <a:latin typeface="MetricHPE" panose="020B0503030202060203" pitchFamily="34" charset="0"/>
              </a:defRPr>
            </a:lvl1pPr>
          </a:lstStyle>
          <a:p>
            <a:r>
              <a:rPr lang="en-US" dirty="0"/>
              <a:t>Click to add picture</a:t>
            </a:r>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21"/>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22"/>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
        <p:nvSpPr>
          <p:cNvPr id="4" name="Title 3">
            <a:extLst>
              <a:ext uri="{FF2B5EF4-FFF2-40B4-BE49-F238E27FC236}">
                <a16:creationId xmlns:a16="http://schemas.microsoft.com/office/drawing/2014/main" id="{0F79D366-784C-495D-8F64-93E8B37FC9D0}"/>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37706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14" name="Rectangle 13"/>
          <p:cNvSpPr/>
          <p:nvPr userDrawn="1"/>
        </p:nvSpPr>
        <p:spPr>
          <a:xfrm>
            <a:off x="385100" y="843885"/>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8" name="Text Placeholder 3"/>
          <p:cNvSpPr>
            <a:spLocks noGrp="1"/>
          </p:cNvSpPr>
          <p:nvPr>
            <p:ph type="body" sz="half" idx="2" hasCustomPrompt="1"/>
          </p:nvPr>
        </p:nvSpPr>
        <p:spPr bwMode="ltGray">
          <a:xfrm>
            <a:off x="389696" y="4925740"/>
            <a:ext cx="3678308" cy="1152211"/>
          </a:xfrm>
          <a:noFill/>
          <a:ln w="57150">
            <a:noFill/>
            <a:miter lim="800000"/>
          </a:ln>
        </p:spPr>
        <p:txBody>
          <a:bodyPr lIns="137160" tIns="91440" rIns="137160" bIns="91440">
            <a:noAutofit/>
          </a:bodyPr>
          <a:lstStyle>
            <a:lvl1pPr marL="0" indent="0" algn="ctr">
              <a:spcBef>
                <a:spcPts val="900"/>
              </a:spcBef>
              <a:buNone/>
              <a:defRPr sz="1800">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19" name="Picture Placeholder 3"/>
          <p:cNvSpPr>
            <a:spLocks noGrp="1"/>
          </p:cNvSpPr>
          <p:nvPr>
            <p:ph type="pic" sz="quarter" idx="18" hasCustomPrompt="1"/>
          </p:nvPr>
        </p:nvSpPr>
        <p:spPr>
          <a:xfrm>
            <a:off x="381000" y="999540"/>
            <a:ext cx="3678308" cy="3803904"/>
          </a:xfrm>
        </p:spPr>
        <p:txBody>
          <a:bodyPr anchor="ctr"/>
          <a:lstStyle>
            <a:lvl1pPr marL="0" indent="0" algn="ctr">
              <a:buNone/>
              <a:defRPr>
                <a:latin typeface="MetricHPE" panose="020B0503030202060203" pitchFamily="34" charset="0"/>
              </a:defRPr>
            </a:lvl1pPr>
          </a:lstStyle>
          <a:p>
            <a:r>
              <a:rPr lang="en-US" dirty="0"/>
              <a:t>Click to add picture</a:t>
            </a:r>
          </a:p>
        </p:txBody>
      </p:sp>
      <p:sp>
        <p:nvSpPr>
          <p:cNvPr id="24" name="Text Placeholder 3"/>
          <p:cNvSpPr>
            <a:spLocks noGrp="1"/>
          </p:cNvSpPr>
          <p:nvPr>
            <p:ph type="body" sz="half" idx="19" hasCustomPrompt="1"/>
          </p:nvPr>
        </p:nvSpPr>
        <p:spPr bwMode="ltGray">
          <a:xfrm>
            <a:off x="4261194" y="4925740"/>
            <a:ext cx="3678308" cy="1152211"/>
          </a:xfrm>
          <a:noFill/>
          <a:ln w="57150">
            <a:noFill/>
            <a:miter lim="800000"/>
          </a:ln>
        </p:spPr>
        <p:txBody>
          <a:bodyPr lIns="137160" tIns="91440" rIns="137160" bIns="91440">
            <a:noAutofit/>
          </a:bodyPr>
          <a:lstStyle>
            <a:lvl1pPr marL="0" indent="0" algn="ctr">
              <a:spcBef>
                <a:spcPts val="900"/>
              </a:spcBef>
              <a:buNone/>
              <a:defRPr sz="1800">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25" name="Picture Placeholder 3"/>
          <p:cNvSpPr>
            <a:spLocks noGrp="1"/>
          </p:cNvSpPr>
          <p:nvPr>
            <p:ph type="pic" sz="quarter" idx="20" hasCustomPrompt="1"/>
          </p:nvPr>
        </p:nvSpPr>
        <p:spPr>
          <a:xfrm>
            <a:off x="4252498" y="999540"/>
            <a:ext cx="3678308" cy="3803904"/>
          </a:xfrm>
        </p:spPr>
        <p:txBody>
          <a:bodyPr anchor="ctr"/>
          <a:lstStyle>
            <a:lvl1pPr marL="0" indent="0" algn="ctr">
              <a:buNone/>
              <a:defRPr>
                <a:latin typeface="MetricHPE" panose="020B0503030202060203" pitchFamily="34" charset="0"/>
              </a:defRPr>
            </a:lvl1pPr>
          </a:lstStyle>
          <a:p>
            <a:r>
              <a:rPr lang="en-US" dirty="0"/>
              <a:t>Click to add picture</a:t>
            </a:r>
          </a:p>
        </p:txBody>
      </p:sp>
      <p:sp>
        <p:nvSpPr>
          <p:cNvPr id="26" name="Text Placeholder 3"/>
          <p:cNvSpPr>
            <a:spLocks noGrp="1"/>
          </p:cNvSpPr>
          <p:nvPr>
            <p:ph type="body" sz="half" idx="21" hasCustomPrompt="1"/>
          </p:nvPr>
        </p:nvSpPr>
        <p:spPr bwMode="ltGray">
          <a:xfrm>
            <a:off x="8141388" y="4925740"/>
            <a:ext cx="3678308" cy="1152211"/>
          </a:xfrm>
          <a:noFill/>
          <a:ln w="57150">
            <a:noFill/>
            <a:miter lim="800000"/>
          </a:ln>
        </p:spPr>
        <p:txBody>
          <a:bodyPr lIns="137160" tIns="91440" rIns="137160" bIns="91440">
            <a:noAutofit/>
          </a:bodyPr>
          <a:lstStyle>
            <a:lvl1pPr marL="0" indent="0" algn="ctr">
              <a:spcBef>
                <a:spcPts val="900"/>
              </a:spcBef>
              <a:buNone/>
              <a:defRPr sz="1800">
                <a:latin typeface="MetricHPE" panose="020B050303020206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a:t>
            </a:r>
          </a:p>
          <a:p>
            <a:pPr lvl="0"/>
            <a:endParaRPr lang="en-US" dirty="0"/>
          </a:p>
        </p:txBody>
      </p:sp>
      <p:sp>
        <p:nvSpPr>
          <p:cNvPr id="27" name="Picture Placeholder 3"/>
          <p:cNvSpPr>
            <a:spLocks noGrp="1"/>
          </p:cNvSpPr>
          <p:nvPr>
            <p:ph type="pic" sz="quarter" idx="22" hasCustomPrompt="1"/>
          </p:nvPr>
        </p:nvSpPr>
        <p:spPr>
          <a:xfrm>
            <a:off x="8132692" y="999540"/>
            <a:ext cx="3678308" cy="3803904"/>
          </a:xfrm>
        </p:spPr>
        <p:txBody>
          <a:bodyPr anchor="ctr"/>
          <a:lstStyle>
            <a:lvl1pPr marL="0" indent="0" algn="ctr">
              <a:buNone/>
              <a:defRPr>
                <a:latin typeface="MetricHPE" panose="020B0503030202060203" pitchFamily="34" charset="0"/>
              </a:defRPr>
            </a:lvl1pPr>
          </a:lstStyle>
          <a:p>
            <a:r>
              <a:rPr lang="en-US" dirty="0"/>
              <a:t>Click to add picture</a:t>
            </a:r>
          </a:p>
        </p:txBody>
      </p:sp>
      <p:pic>
        <p:nvPicPr>
          <p:cNvPr id="28" name="Picture 2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23"/>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24"/>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
        <p:nvSpPr>
          <p:cNvPr id="4" name="Title 3">
            <a:extLst>
              <a:ext uri="{FF2B5EF4-FFF2-40B4-BE49-F238E27FC236}">
                <a16:creationId xmlns:a16="http://schemas.microsoft.com/office/drawing/2014/main" id="{58DA0A33-9CC4-4DCC-85C5-5D814DA5F52A}"/>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9924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4" name="Title 1"/>
          <p:cNvSpPr>
            <a:spLocks noGrp="1"/>
          </p:cNvSpPr>
          <p:nvPr>
            <p:ph type="title" hasCustomPrompt="1"/>
          </p:nvPr>
        </p:nvSpPr>
        <p:spPr>
          <a:xfrm>
            <a:off x="284749" y="521016"/>
            <a:ext cx="6195700" cy="2828660"/>
          </a:xfrm>
        </p:spPr>
        <p:txBody>
          <a:bodyPr anchor="b"/>
          <a:lstStyle>
            <a:lvl1pPr>
              <a:lnSpc>
                <a:spcPct val="85000"/>
              </a:lnSpc>
              <a:defRPr sz="4400"/>
            </a:lvl1pPr>
          </a:lstStyle>
          <a:p>
            <a:r>
              <a:rPr lang="en-US" dirty="0"/>
              <a:t>Click to add thank you message</a:t>
            </a:r>
          </a:p>
        </p:txBody>
      </p:sp>
      <p:sp>
        <p:nvSpPr>
          <p:cNvPr id="15" name="Rectangle 14"/>
          <p:cNvSpPr/>
          <p:nvPr userDrawn="1"/>
        </p:nvSpPr>
        <p:spPr>
          <a:xfrm>
            <a:off x="381000" y="3374136"/>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0" name="Text Placeholder 7"/>
          <p:cNvSpPr>
            <a:spLocks noGrp="1"/>
          </p:cNvSpPr>
          <p:nvPr>
            <p:ph type="body" sz="quarter" idx="13" hasCustomPrompt="1"/>
          </p:nvPr>
        </p:nvSpPr>
        <p:spPr>
          <a:xfrm>
            <a:off x="293442" y="3528820"/>
            <a:ext cx="11517557" cy="381000"/>
          </a:xfrm>
        </p:spPr>
        <p:txBody>
          <a:bodyPr>
            <a:noAutofit/>
          </a:bodyPr>
          <a:lstStyle>
            <a:lvl1pPr marL="0" indent="0">
              <a:spcBef>
                <a:spcPts val="0"/>
              </a:spcBef>
              <a:buNone/>
              <a:defRPr sz="2200" baseline="0">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Speaker contact information</a:t>
            </a:r>
            <a:endParaRPr dirty="0"/>
          </a:p>
        </p:txBody>
      </p:sp>
      <p:sp>
        <p:nvSpPr>
          <p:cNvPr id="2" name="Footer Placeholder 1"/>
          <p:cNvSpPr>
            <a:spLocks noGrp="1"/>
          </p:cNvSpPr>
          <p:nvPr>
            <p:ph type="ftr" sz="quarter" idx="14"/>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3" name="Slide Number Placeholder 2"/>
          <p:cNvSpPr>
            <a:spLocks noGrp="1"/>
          </p:cNvSpPr>
          <p:nvPr>
            <p:ph type="sldNum" sz="quarter" idx="15"/>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Tree>
    <p:extLst>
      <p:ext uri="{BB962C8B-B14F-4D97-AF65-F5344CB8AC3E}">
        <p14:creationId xmlns:p14="http://schemas.microsoft.com/office/powerpoint/2010/main" val="24363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grpSp>
        <p:nvGrpSpPr>
          <p:cNvPr id="10" name="Group 9"/>
          <p:cNvGrpSpPr>
            <a:grpSpLocks noChangeAspect="1"/>
          </p:cNvGrpSpPr>
          <p:nvPr userDrawn="1"/>
        </p:nvGrpSpPr>
        <p:grpSpPr>
          <a:xfrm>
            <a:off x="393523" y="381956"/>
            <a:ext cx="2218745" cy="893759"/>
            <a:chOff x="3578225" y="1146175"/>
            <a:chExt cx="5038725" cy="2111375"/>
          </a:xfrm>
        </p:grpSpPr>
        <p:sp>
          <p:nvSpPr>
            <p:cNvPr id="11"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latin typeface="MetricHPE Black" panose="020B0A03030202060203" pitchFamily="34" charset="0"/>
              </a:endParaRPr>
            </a:p>
          </p:txBody>
        </p:sp>
        <p:sp>
          <p:nvSpPr>
            <p:cNvPr id="12" name="Freeform 6"/>
            <p:cNvSpPr>
              <a:spLocks noEditPoints="1"/>
            </p:cNvSpPr>
            <p:nvPr/>
          </p:nvSpPr>
          <p:spPr bwMode="auto">
            <a:xfrm>
              <a:off x="3578225" y="1968501"/>
              <a:ext cx="5038725" cy="1289049"/>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tx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dirty="0">
                <a:solidFill>
                  <a:prstClr val="black"/>
                </a:solidFill>
                <a:latin typeface="MetricHPE Black" panose="020B0A03030202060203" pitchFamily="34" charset="0"/>
              </a:endParaRPr>
            </a:p>
          </p:txBody>
        </p:sp>
      </p:grpSp>
      <p:sp>
        <p:nvSpPr>
          <p:cNvPr id="13" name="Title 4"/>
          <p:cNvSpPr>
            <a:spLocks noGrp="1"/>
          </p:cNvSpPr>
          <p:nvPr>
            <p:ph type="title" hasCustomPrompt="1"/>
          </p:nvPr>
        </p:nvSpPr>
        <p:spPr>
          <a:xfrm>
            <a:off x="289410" y="1869197"/>
            <a:ext cx="11423555" cy="1905000"/>
          </a:xfrm>
        </p:spPr>
        <p:txBody>
          <a:bodyPr anchor="b"/>
          <a:lstStyle>
            <a:lvl1pPr>
              <a:lnSpc>
                <a:spcPct val="80000"/>
              </a:lnSpc>
              <a:defRPr sz="4400">
                <a:solidFill>
                  <a:sysClr val="windowText" lastClr="000000"/>
                </a:solidFill>
              </a:defRPr>
            </a:lvl1pPr>
          </a:lstStyle>
          <a:p>
            <a:r>
              <a:rPr lang="en-US" dirty="0"/>
              <a:t>Click to edit</a:t>
            </a:r>
            <a:br>
              <a:rPr lang="en-US" dirty="0"/>
            </a:br>
            <a:r>
              <a:rPr lang="en-US" dirty="0"/>
              <a:t>master title style</a:t>
            </a:r>
            <a:endParaRPr dirty="0"/>
          </a:p>
        </p:txBody>
      </p:sp>
      <p:sp>
        <p:nvSpPr>
          <p:cNvPr id="14" name="Subtitle 2"/>
          <p:cNvSpPr>
            <a:spLocks noGrp="1"/>
          </p:cNvSpPr>
          <p:nvPr>
            <p:ph type="subTitle" idx="1" hasCustomPrompt="1"/>
          </p:nvPr>
        </p:nvSpPr>
        <p:spPr>
          <a:xfrm>
            <a:off x="289410" y="4133088"/>
            <a:ext cx="8229600" cy="438912"/>
          </a:xfrm>
        </p:spPr>
        <p:txBody>
          <a:bodyPr>
            <a:noAutofit/>
          </a:bodyPr>
          <a:lstStyle>
            <a:lvl1pPr marL="0" indent="0" algn="l">
              <a:spcBef>
                <a:spcPts val="0"/>
              </a:spcBef>
              <a:buNone/>
              <a:defRPr sz="3200">
                <a:solidFill>
                  <a:sysClr val="windowText" lastClr="000000"/>
                </a:solidFill>
                <a:latin typeface="MetricHPE" panose="020B050303020206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 and title</a:t>
            </a:r>
            <a:endParaRPr dirty="0"/>
          </a:p>
        </p:txBody>
      </p:sp>
      <p:sp>
        <p:nvSpPr>
          <p:cNvPr id="15" name="Text Placeholder 7"/>
          <p:cNvSpPr>
            <a:spLocks noGrp="1"/>
          </p:cNvSpPr>
          <p:nvPr>
            <p:ph type="body" sz="quarter" idx="13" hasCustomPrompt="1"/>
          </p:nvPr>
        </p:nvSpPr>
        <p:spPr>
          <a:xfrm>
            <a:off x="289410" y="4577983"/>
            <a:ext cx="5489578" cy="339214"/>
          </a:xfrm>
        </p:spPr>
        <p:txBody>
          <a:bodyPr>
            <a:noAutofit/>
          </a:bodyPr>
          <a:lstStyle>
            <a:lvl1pPr marL="0" indent="0">
              <a:spcBef>
                <a:spcPts val="0"/>
              </a:spcBef>
              <a:buNone/>
              <a:defRPr sz="2200" baseline="0">
                <a:solidFill>
                  <a:sysClr val="windowText" lastClr="000000"/>
                </a:solidFill>
                <a:latin typeface="MetricHPE" panose="020B0503030202060203" pitchFamily="34" charset="0"/>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lang="en-US" dirty="0"/>
              <a:t>Month day, year</a:t>
            </a:r>
            <a:endParaRPr dirty="0"/>
          </a:p>
        </p:txBody>
      </p:sp>
      <p:sp>
        <p:nvSpPr>
          <p:cNvPr id="16" name="Rectangle 15"/>
          <p:cNvSpPr/>
          <p:nvPr userDrawn="1"/>
        </p:nvSpPr>
        <p:spPr>
          <a:xfrm>
            <a:off x="379647" y="3890957"/>
            <a:ext cx="530283"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Tree>
    <p:extLst>
      <p:ext uri="{BB962C8B-B14F-4D97-AF65-F5344CB8AC3E}">
        <p14:creationId xmlns:p14="http://schemas.microsoft.com/office/powerpoint/2010/main" val="3459664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2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122" y="287942"/>
            <a:ext cx="11430000" cy="868680"/>
          </a:xfrm>
        </p:spPr>
        <p:txBody>
          <a:bodyPr anchor="b"/>
          <a:lstStyle>
            <a:lvl1pPr>
              <a:defRPr/>
            </a:lvl1pPr>
          </a:lstStyle>
          <a:p>
            <a:r>
              <a:rPr lang="en-US" dirty="0"/>
              <a:t>Click to Add</a:t>
            </a:r>
            <a:br>
              <a:rPr lang="en-US" dirty="0"/>
            </a:br>
            <a:r>
              <a:rPr lang="en-US" dirty="0"/>
              <a:t>Two-Line Title</a:t>
            </a:r>
          </a:p>
        </p:txBody>
      </p:sp>
      <p:sp>
        <p:nvSpPr>
          <p:cNvPr id="5" name="Rectangle 4"/>
          <p:cNvSpPr/>
          <p:nvPr userDrawn="1"/>
        </p:nvSpPr>
        <p:spPr>
          <a:xfrm>
            <a:off x="383369" y="1228187"/>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7" name="Footer Placeholder 6"/>
          <p:cNvSpPr>
            <a:spLocks noGrp="1"/>
          </p:cNvSpPr>
          <p:nvPr>
            <p:ph type="ftr" sz="quarter" idx="10"/>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8" name="Slide Number Placeholder 7"/>
          <p:cNvSpPr>
            <a:spLocks noGrp="1"/>
          </p:cNvSpPr>
          <p:nvPr>
            <p:ph type="sldNum" sz="quarter" idx="11"/>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Tree>
    <p:extLst>
      <p:ext uri="{BB962C8B-B14F-4D97-AF65-F5344CB8AC3E}">
        <p14:creationId xmlns:p14="http://schemas.microsoft.com/office/powerpoint/2010/main" val="1146448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Subtitle, 2 Lin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122" y="287942"/>
            <a:ext cx="11430000" cy="868680"/>
          </a:xfrm>
        </p:spPr>
        <p:txBody>
          <a:bodyPr anchor="b"/>
          <a:lstStyle>
            <a:lvl1pPr>
              <a:defRPr/>
            </a:lvl1pPr>
          </a:lstStyle>
          <a:p>
            <a:r>
              <a:rPr lang="en-US" dirty="0"/>
              <a:t>Click to Add</a:t>
            </a:r>
            <a:br>
              <a:rPr lang="en-US" dirty="0"/>
            </a:br>
            <a:r>
              <a:rPr lang="en-US" dirty="0"/>
              <a:t>Two-Line 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7" name="Text Placeholder 7"/>
          <p:cNvSpPr>
            <a:spLocks noGrp="1"/>
          </p:cNvSpPr>
          <p:nvPr>
            <p:ph type="body" sz="quarter" idx="13" hasCustomPrompt="1"/>
          </p:nvPr>
        </p:nvSpPr>
        <p:spPr>
          <a:xfrm>
            <a:off x="287427" y="1060591"/>
            <a:ext cx="11421304" cy="381000"/>
          </a:xfrm>
        </p:spPr>
        <p:txBody>
          <a:bodyPr vert="horz" lIns="91440" tIns="91440" rIns="91440" bIns="91440" rtlCol="0" anchor="ctr">
            <a:noAutofit/>
          </a:bodyPr>
          <a:lstStyle>
            <a:lvl1pPr marL="0" indent="0">
              <a:buNone/>
              <a:defRPr sz="2400" baseline="0" dirty="0"/>
            </a:lvl1pPr>
          </a:lstStyle>
          <a:p>
            <a:pPr marL="182880" lvl="0" indent="-182880">
              <a:spcBef>
                <a:spcPts val="0"/>
              </a:spcBef>
            </a:pPr>
            <a:r>
              <a:rPr dirty="0"/>
              <a:t>Click to add one-line subtitle</a:t>
            </a:r>
          </a:p>
        </p:txBody>
      </p:sp>
      <p:sp>
        <p:nvSpPr>
          <p:cNvPr id="8" name="Rectangle 7"/>
          <p:cNvSpPr/>
          <p:nvPr userDrawn="1"/>
        </p:nvSpPr>
        <p:spPr>
          <a:xfrm>
            <a:off x="385100" y="1618696"/>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0" name="Footer Placeholder 9"/>
          <p:cNvSpPr>
            <a:spLocks noGrp="1"/>
          </p:cNvSpPr>
          <p:nvPr>
            <p:ph type="ftr" sz="quarter" idx="14"/>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11" name="Slide Number Placeholder 10"/>
          <p:cNvSpPr>
            <a:spLocks noGrp="1"/>
          </p:cNvSpPr>
          <p:nvPr>
            <p:ph type="sldNum" sz="quarter" idx="15"/>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Tree>
    <p:extLst>
      <p:ext uri="{BB962C8B-B14F-4D97-AF65-F5344CB8AC3E}">
        <p14:creationId xmlns:p14="http://schemas.microsoft.com/office/powerpoint/2010/main" val="1871221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Only,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123" y="2676894"/>
            <a:ext cx="3685309" cy="868680"/>
          </a:xfrm>
        </p:spPr>
        <p:txBody>
          <a:bodyPr anchor="b"/>
          <a:lstStyle>
            <a:lvl1pPr>
              <a:defRPr/>
            </a:lvl1pPr>
          </a:lstStyle>
          <a:p>
            <a:r>
              <a:rPr lang="en-US" dirty="0"/>
              <a:t>Click to Add</a:t>
            </a:r>
            <a:br>
              <a:rPr lang="en-US" dirty="0"/>
            </a:br>
            <a:r>
              <a:rPr lang="en-US" dirty="0"/>
              <a:t>multi-Line 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8" name="Rectangle 7"/>
          <p:cNvSpPr/>
          <p:nvPr userDrawn="1"/>
        </p:nvSpPr>
        <p:spPr>
          <a:xfrm>
            <a:off x="385100" y="3616182"/>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9" name="Footer Placeholder 8"/>
          <p:cNvSpPr>
            <a:spLocks noGrp="1"/>
          </p:cNvSpPr>
          <p:nvPr>
            <p:ph type="ftr" sz="quarter" idx="10"/>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10" name="Slide Number Placeholder 9"/>
          <p:cNvSpPr>
            <a:spLocks noGrp="1"/>
          </p:cNvSpPr>
          <p:nvPr>
            <p:ph type="sldNum" sz="quarter" idx="11"/>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Tree>
    <p:extLst>
      <p:ext uri="{BB962C8B-B14F-4D97-AF65-F5344CB8AC3E}">
        <p14:creationId xmlns:p14="http://schemas.microsoft.com/office/powerpoint/2010/main" val="132966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122" y="2676894"/>
            <a:ext cx="3536373" cy="868680"/>
          </a:xfrm>
        </p:spPr>
        <p:txBody>
          <a:bodyPr anchor="b"/>
          <a:lstStyle>
            <a:lvl1pPr>
              <a:defRPr/>
            </a:lvl1pPr>
          </a:lstStyle>
          <a:p>
            <a:r>
              <a:rPr lang="en-US" dirty="0"/>
              <a:t>Click to Add</a:t>
            </a:r>
            <a:br>
              <a:rPr lang="en-US" dirty="0"/>
            </a:br>
            <a:r>
              <a:rPr lang="en-US" dirty="0"/>
              <a:t>multi-Line 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8" name="Rectangle 7"/>
          <p:cNvSpPr/>
          <p:nvPr userDrawn="1"/>
        </p:nvSpPr>
        <p:spPr>
          <a:xfrm>
            <a:off x="385100" y="3616182"/>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1" name="Content Placeholder 10"/>
          <p:cNvSpPr>
            <a:spLocks noGrp="1"/>
          </p:cNvSpPr>
          <p:nvPr>
            <p:ph sz="quarter" idx="13"/>
          </p:nvPr>
        </p:nvSpPr>
        <p:spPr>
          <a:xfrm>
            <a:off x="4076700" y="331788"/>
            <a:ext cx="7734300" cy="5764212"/>
          </a:xfrm>
        </p:spPr>
        <p:txBody>
          <a:bodyPr anchor="ct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4"/>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7" name="Slide Number Placeholder 6"/>
          <p:cNvSpPr>
            <a:spLocks noGrp="1"/>
          </p:cNvSpPr>
          <p:nvPr>
            <p:ph type="sldNum" sz="quarter" idx="15"/>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Tree>
    <p:extLst>
      <p:ext uri="{BB962C8B-B14F-4D97-AF65-F5344CB8AC3E}">
        <p14:creationId xmlns:p14="http://schemas.microsoft.com/office/powerpoint/2010/main" val="248949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late Turquoise Frame Divider">
    <p:spTree>
      <p:nvGrpSpPr>
        <p:cNvPr id="1" name=""/>
        <p:cNvGrpSpPr/>
        <p:nvPr/>
      </p:nvGrpSpPr>
      <p:grpSpPr>
        <a:xfrm>
          <a:off x="0" y="0"/>
          <a:ext cx="0" cy="0"/>
          <a:chOff x="0" y="0"/>
          <a:chExt cx="0" cy="0"/>
        </a:xfrm>
      </p:grpSpPr>
      <p:sp>
        <p:nvSpPr>
          <p:cNvPr id="16" name="Rectangle 15"/>
          <p:cNvSpPr/>
          <p:nvPr userDrawn="1"/>
        </p:nvSpPr>
        <p:spPr>
          <a:xfrm>
            <a:off x="377894" y="2716146"/>
            <a:ext cx="8522208" cy="54864"/>
          </a:xfrm>
          <a:prstGeom prst="rect">
            <a:avLst/>
          </a:prstGeom>
          <a:solidFill>
            <a:srgbClr val="32D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5"/>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16"/>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
        <p:nvSpPr>
          <p:cNvPr id="8" name="Title 1">
            <a:extLst>
              <a:ext uri="{FF2B5EF4-FFF2-40B4-BE49-F238E27FC236}">
                <a16:creationId xmlns:a16="http://schemas.microsoft.com/office/drawing/2014/main" id="{52C54A16-447D-4A74-9122-F46E4BC750F0}"/>
              </a:ext>
            </a:extLst>
          </p:cNvPr>
          <p:cNvSpPr>
            <a:spLocks noGrp="1"/>
          </p:cNvSpPr>
          <p:nvPr>
            <p:ph type="title" hasCustomPrompt="1"/>
          </p:nvPr>
        </p:nvSpPr>
        <p:spPr>
          <a:xfrm>
            <a:off x="288995" y="685800"/>
            <a:ext cx="8522208" cy="1957353"/>
          </a:xfrm>
        </p:spPr>
        <p:txBody>
          <a:bodyPr lIns="91440" tIns="91440" rIns="91440" bIns="91440" anchor="b" anchorCtr="0"/>
          <a:lstStyle>
            <a:lvl1pPr>
              <a:defRPr sz="3200" baseline="0"/>
            </a:lvl1pPr>
          </a:lstStyle>
          <a:p>
            <a:r>
              <a:rPr lang="en-US" dirty="0"/>
              <a:t>Click to add section header</a:t>
            </a:r>
          </a:p>
        </p:txBody>
      </p:sp>
      <p:sp>
        <p:nvSpPr>
          <p:cNvPr id="10" name="Text Placeholder 9">
            <a:extLst>
              <a:ext uri="{FF2B5EF4-FFF2-40B4-BE49-F238E27FC236}">
                <a16:creationId xmlns:a16="http://schemas.microsoft.com/office/drawing/2014/main" id="{1567728E-6D0A-492B-89E6-39E224462568}"/>
              </a:ext>
            </a:extLst>
          </p:cNvPr>
          <p:cNvSpPr>
            <a:spLocks noGrp="1"/>
          </p:cNvSpPr>
          <p:nvPr>
            <p:ph type="body" sz="quarter" idx="14"/>
          </p:nvPr>
        </p:nvSpPr>
        <p:spPr>
          <a:xfrm>
            <a:off x="288994" y="2871000"/>
            <a:ext cx="8228011" cy="533400"/>
          </a:xfrm>
        </p:spPr>
        <p:txBody>
          <a:bodyPr lIns="91440" tIns="91440" rIns="91440" bIns="91440">
            <a:noAutofit/>
          </a:bodyPr>
          <a:lstStyle>
            <a:lvl1pPr marL="0" indent="0">
              <a:spcBef>
                <a:spcPts val="0"/>
              </a:spcBef>
              <a:buFontTx/>
              <a:buNone/>
              <a:defRPr sz="2600">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Tree>
    <p:extLst>
      <p:ext uri="{BB962C8B-B14F-4D97-AF65-F5344CB8AC3E}">
        <p14:creationId xmlns:p14="http://schemas.microsoft.com/office/powerpoint/2010/main" val="516669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ubtitle and Content, Lef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8" name="Rectangle 7"/>
          <p:cNvSpPr/>
          <p:nvPr userDrawn="1"/>
        </p:nvSpPr>
        <p:spPr>
          <a:xfrm>
            <a:off x="385100" y="3616182"/>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1" name="Content Placeholder 10"/>
          <p:cNvSpPr>
            <a:spLocks noGrp="1"/>
          </p:cNvSpPr>
          <p:nvPr>
            <p:ph sz="quarter" idx="13"/>
          </p:nvPr>
        </p:nvSpPr>
        <p:spPr>
          <a:xfrm>
            <a:off x="4076700" y="331788"/>
            <a:ext cx="7734300" cy="5764212"/>
          </a:xfrm>
        </p:spPr>
        <p:txBody>
          <a:bodyPr anchor="ct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p:cNvSpPr>
            <a:spLocks noGrp="1"/>
          </p:cNvSpPr>
          <p:nvPr>
            <p:ph type="body" sz="quarter" idx="14" hasCustomPrompt="1"/>
          </p:nvPr>
        </p:nvSpPr>
        <p:spPr>
          <a:xfrm>
            <a:off x="289122" y="2691855"/>
            <a:ext cx="3566206" cy="795528"/>
          </a:xfrm>
        </p:spPr>
        <p:txBody>
          <a:bodyPr vert="horz" lIns="91440" tIns="91440" rIns="91440" bIns="91440" rtlCol="0" anchor="ctr">
            <a:noAutofit/>
          </a:bodyPr>
          <a:lstStyle>
            <a:lvl1pPr>
              <a:defRPr sz="2400" baseline="0" dirty="0"/>
            </a:lvl1pPr>
          </a:lstStyle>
          <a:p>
            <a:pPr marL="0" lvl="0" indent="0">
              <a:spcBef>
                <a:spcPts val="0"/>
              </a:spcBef>
              <a:buNone/>
            </a:pPr>
            <a:r>
              <a:rPr dirty="0"/>
              <a:t>Click to add</a:t>
            </a:r>
            <a:br>
              <a:rPr lang="en-US" dirty="0"/>
            </a:br>
            <a:r>
              <a:rPr lang="en-US" dirty="0"/>
              <a:t>two</a:t>
            </a:r>
            <a:r>
              <a:rPr dirty="0"/>
              <a:t>-line subtitle</a:t>
            </a:r>
          </a:p>
        </p:txBody>
      </p:sp>
      <p:sp>
        <p:nvSpPr>
          <p:cNvPr id="14" name="Title 1"/>
          <p:cNvSpPr>
            <a:spLocks noGrp="1"/>
          </p:cNvSpPr>
          <p:nvPr>
            <p:ph type="title" hasCustomPrompt="1"/>
          </p:nvPr>
        </p:nvSpPr>
        <p:spPr>
          <a:xfrm>
            <a:off x="289122" y="1980879"/>
            <a:ext cx="3566206" cy="868680"/>
          </a:xfrm>
        </p:spPr>
        <p:txBody>
          <a:bodyPr anchor="b"/>
          <a:lstStyle>
            <a:lvl1pPr>
              <a:defRPr/>
            </a:lvl1pPr>
          </a:lstStyle>
          <a:p>
            <a:r>
              <a:rPr lang="en-US" dirty="0"/>
              <a:t>Click to Add</a:t>
            </a:r>
            <a:br>
              <a:rPr lang="en-US" dirty="0"/>
            </a:br>
            <a:r>
              <a:rPr lang="en-US" dirty="0"/>
              <a:t>multi-Line Title</a:t>
            </a:r>
          </a:p>
        </p:txBody>
      </p:sp>
      <p:sp>
        <p:nvSpPr>
          <p:cNvPr id="2" name="Footer Placeholder 1"/>
          <p:cNvSpPr>
            <a:spLocks noGrp="1"/>
          </p:cNvSpPr>
          <p:nvPr>
            <p:ph type="ftr" sz="quarter" idx="15"/>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5" name="Slide Number Placeholder 4"/>
          <p:cNvSpPr>
            <a:spLocks noGrp="1"/>
          </p:cNvSpPr>
          <p:nvPr>
            <p:ph type="sldNum" sz="quarter" idx="16"/>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Tree>
    <p:extLst>
      <p:ext uri="{BB962C8B-B14F-4D97-AF65-F5344CB8AC3E}">
        <p14:creationId xmlns:p14="http://schemas.microsoft.com/office/powerpoint/2010/main" val="76165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Content and Caption,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89123" y="1417320"/>
            <a:ext cx="3536373" cy="868680"/>
          </a:xfrm>
        </p:spPr>
        <p:txBody>
          <a:bodyPr anchor="b"/>
          <a:lstStyle>
            <a:lvl1pPr>
              <a:defRPr/>
            </a:lvl1pPr>
          </a:lstStyle>
          <a:p>
            <a:r>
              <a:rPr lang="en-US" dirty="0"/>
              <a:t>Click to Add</a:t>
            </a:r>
            <a:br>
              <a:rPr lang="en-US" dirty="0"/>
            </a:br>
            <a:r>
              <a:rPr lang="en-US" dirty="0"/>
              <a:t>multi-Line 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8" name="Rectangle 7"/>
          <p:cNvSpPr/>
          <p:nvPr userDrawn="1"/>
        </p:nvSpPr>
        <p:spPr>
          <a:xfrm>
            <a:off x="385100" y="2356608"/>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11" name="Content Placeholder 10"/>
          <p:cNvSpPr>
            <a:spLocks noGrp="1"/>
          </p:cNvSpPr>
          <p:nvPr>
            <p:ph sz="quarter" idx="13"/>
          </p:nvPr>
        </p:nvSpPr>
        <p:spPr>
          <a:xfrm>
            <a:off x="4076700" y="331788"/>
            <a:ext cx="7734300" cy="5764212"/>
          </a:xfrm>
        </p:spPr>
        <p:txBody>
          <a:bodyPr anchor="ct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4"/>
          </p:nvPr>
        </p:nvSpPr>
        <p:spPr>
          <a:xfrm>
            <a:off x="278732" y="2534960"/>
            <a:ext cx="3546475" cy="3446462"/>
          </a:xfrm>
        </p:spPr>
        <p:txBody>
          <a:bodyP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5"/>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9" name="Slide Number Placeholder 8"/>
          <p:cNvSpPr>
            <a:spLocks noGrp="1"/>
          </p:cNvSpPr>
          <p:nvPr>
            <p:ph type="sldNum" sz="quarter" idx="16"/>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Tree>
    <p:extLst>
      <p:ext uri="{BB962C8B-B14F-4D97-AF65-F5344CB8AC3E}">
        <p14:creationId xmlns:p14="http://schemas.microsoft.com/office/powerpoint/2010/main" val="263625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Content and Picture, Left">
    <p:spTree>
      <p:nvGrpSpPr>
        <p:cNvPr id="1" name=""/>
        <p:cNvGrpSpPr/>
        <p:nvPr/>
      </p:nvGrpSpPr>
      <p:grpSpPr>
        <a:xfrm>
          <a:off x="0" y="0"/>
          <a:ext cx="0" cy="0"/>
          <a:chOff x="0" y="0"/>
          <a:chExt cx="0" cy="0"/>
        </a:xfrm>
      </p:grpSpPr>
      <p:sp>
        <p:nvSpPr>
          <p:cNvPr id="10" name="Picture Placeholder 9"/>
          <p:cNvSpPr>
            <a:spLocks noGrp="1"/>
          </p:cNvSpPr>
          <p:nvPr>
            <p:ph type="pic" sz="quarter" idx="15" hasCustomPrompt="1"/>
          </p:nvPr>
        </p:nvSpPr>
        <p:spPr>
          <a:xfrm>
            <a:off x="4076700" y="0"/>
            <a:ext cx="8115300" cy="6858000"/>
          </a:xfrm>
        </p:spPr>
        <p:txBody>
          <a:bodyPr anchor="ctr"/>
          <a:lstStyle>
            <a:lvl1pPr marL="0" indent="0" algn="ctr">
              <a:buNone/>
              <a:defRPr>
                <a:latin typeface="MetricHPE" panose="020B0503030202060203" pitchFamily="34" charset="0"/>
              </a:defRPr>
            </a:lvl1pPr>
          </a:lstStyle>
          <a:p>
            <a:r>
              <a:rPr lang="en-US" dirty="0"/>
              <a:t>Click to add edge-to-edge picture</a:t>
            </a:r>
          </a:p>
        </p:txBody>
      </p:sp>
      <p:sp>
        <p:nvSpPr>
          <p:cNvPr id="2" name="Title 1"/>
          <p:cNvSpPr>
            <a:spLocks noGrp="1"/>
          </p:cNvSpPr>
          <p:nvPr>
            <p:ph type="title" hasCustomPrompt="1"/>
          </p:nvPr>
        </p:nvSpPr>
        <p:spPr>
          <a:xfrm>
            <a:off x="289122" y="1417320"/>
            <a:ext cx="3536373" cy="868680"/>
          </a:xfrm>
        </p:spPr>
        <p:txBody>
          <a:bodyPr anchor="b"/>
          <a:lstStyle>
            <a:lvl1pPr>
              <a:defRPr/>
            </a:lvl1pPr>
          </a:lstStyle>
          <a:p>
            <a:r>
              <a:rPr lang="en-US" dirty="0"/>
              <a:t>Click to Add</a:t>
            </a:r>
            <a:br>
              <a:rPr lang="en-US" dirty="0"/>
            </a:br>
            <a:r>
              <a:rPr lang="en-US" dirty="0"/>
              <a:t>multi-Line Title</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8" name="Rectangle 7"/>
          <p:cNvSpPr/>
          <p:nvPr userDrawn="1"/>
        </p:nvSpPr>
        <p:spPr>
          <a:xfrm>
            <a:off x="385100" y="2356608"/>
            <a:ext cx="685711" cy="54864"/>
          </a:xfrm>
          <a:prstGeom prst="rect">
            <a:avLst/>
          </a:prstGeom>
          <a:solidFill>
            <a:srgbClr val="01A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endParaRPr>
          </a:p>
        </p:txBody>
      </p:sp>
      <p:sp>
        <p:nvSpPr>
          <p:cNvPr id="7" name="Text Placeholder 6"/>
          <p:cNvSpPr>
            <a:spLocks noGrp="1"/>
          </p:cNvSpPr>
          <p:nvPr>
            <p:ph type="body" sz="quarter" idx="14"/>
          </p:nvPr>
        </p:nvSpPr>
        <p:spPr>
          <a:xfrm>
            <a:off x="278731" y="2534960"/>
            <a:ext cx="3546475" cy="3446462"/>
          </a:xfrm>
        </p:spPr>
        <p:txBody>
          <a:bodyPr/>
          <a:lstStyle>
            <a:lvl1pPr>
              <a:defRPr>
                <a:latin typeface="MetricHPE" panose="020B0503030202060203" pitchFamily="34" charset="0"/>
              </a:defRPr>
            </a:lvl1pPr>
            <a:lvl2pPr>
              <a:defRPr>
                <a:latin typeface="MetricHPE" panose="020B0503030202060203" pitchFamily="34" charset="0"/>
              </a:defRPr>
            </a:lvl2pPr>
            <a:lvl3pPr>
              <a:defRPr>
                <a:latin typeface="MetricHPE" panose="020B0503030202060203" pitchFamily="34" charset="0"/>
              </a:defRPr>
            </a:lvl3pPr>
            <a:lvl4pPr>
              <a:defRPr>
                <a:latin typeface="MetricHPE" panose="020B0503030202060203" pitchFamily="34" charset="0"/>
              </a:defRPr>
            </a:lvl4pPr>
            <a:lvl5pPr>
              <a:defRPr>
                <a:latin typeface="MetricHPE" panose="020B050303020206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6"/>
          </p:nvPr>
        </p:nvSpPr>
        <p:spPr/>
        <p:txBody>
          <a:bodyPr/>
          <a:lstStyle>
            <a:lvl1pPr>
              <a:defRPr>
                <a:latin typeface="MetricHPE" panose="020B0503030202060203" pitchFamily="34" charset="0"/>
              </a:defRPr>
            </a:lvl1pPr>
          </a:lstStyle>
          <a:p>
            <a:r>
              <a:rPr lang="en-US" dirty="0">
                <a:solidFill>
                  <a:srgbClr val="787871"/>
                </a:solidFill>
              </a:rPr>
              <a:t>CONFIDENTIAL | AUTHORIZED HPE PARTNER USE ONLY</a:t>
            </a:r>
          </a:p>
        </p:txBody>
      </p:sp>
      <p:sp>
        <p:nvSpPr>
          <p:cNvPr id="9" name="Slide Number Placeholder 8"/>
          <p:cNvSpPr>
            <a:spLocks noGrp="1"/>
          </p:cNvSpPr>
          <p:nvPr>
            <p:ph type="sldNum" sz="quarter" idx="17"/>
          </p:nvPr>
        </p:nvSpPr>
        <p:spPr/>
        <p:txBody>
          <a:bodyPr/>
          <a:lstStyle>
            <a:lvl1pPr>
              <a:defRPr>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Tree>
    <p:extLst>
      <p:ext uri="{BB962C8B-B14F-4D97-AF65-F5344CB8AC3E}">
        <p14:creationId xmlns:p14="http://schemas.microsoft.com/office/powerpoint/2010/main" val="2635111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ate Orange Frame Divider">
    <p:spTree>
      <p:nvGrpSpPr>
        <p:cNvPr id="1" name=""/>
        <p:cNvGrpSpPr/>
        <p:nvPr/>
      </p:nvGrpSpPr>
      <p:grpSpPr>
        <a:xfrm>
          <a:off x="0" y="0"/>
          <a:ext cx="0" cy="0"/>
          <a:chOff x="0" y="0"/>
          <a:chExt cx="0" cy="0"/>
        </a:xfrm>
      </p:grpSpPr>
      <p:sp>
        <p:nvSpPr>
          <p:cNvPr id="16" name="Rectangle 15"/>
          <p:cNvSpPr/>
          <p:nvPr userDrawn="1"/>
        </p:nvSpPr>
        <p:spPr>
          <a:xfrm>
            <a:off x="377894" y="2716146"/>
            <a:ext cx="8522208" cy="5486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88421"/>
            <a:endParaRPr lang="en-US" sz="2150" dirty="0">
              <a:solidFill>
                <a:prstClr val="white"/>
              </a:solidFill>
              <a:latin typeface="MetricHPE" panose="020B0503030202060203" pitchFamily="34" charset="0"/>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1000" y="6246014"/>
            <a:ext cx="954000" cy="274320"/>
          </a:xfrm>
          <a:prstGeom prst="rect">
            <a:avLst/>
          </a:prstGeom>
        </p:spPr>
      </p:pic>
      <p:sp>
        <p:nvSpPr>
          <p:cNvPr id="2" name="Footer Placeholder 1"/>
          <p:cNvSpPr>
            <a:spLocks noGrp="1"/>
          </p:cNvSpPr>
          <p:nvPr>
            <p:ph type="ftr" sz="quarter" idx="15"/>
          </p:nvPr>
        </p:nvSpPr>
        <p:spPr/>
        <p:txBody>
          <a:bodyPr/>
          <a:lstStyle>
            <a:lvl1pPr>
              <a:defRPr>
                <a:latin typeface="MetricHPE" panose="020B0503030202060203" pitchFamily="34" charset="0"/>
              </a:defRPr>
            </a:lvl1pPr>
          </a:lstStyle>
          <a:p>
            <a:r>
              <a:rPr lang="en-US" dirty="0"/>
              <a:t>CONFIDENTIAL | AUTHORIZED HPE PARTNER USE ONLY</a:t>
            </a:r>
          </a:p>
        </p:txBody>
      </p:sp>
      <p:sp>
        <p:nvSpPr>
          <p:cNvPr id="3" name="Slide Number Placeholder 2"/>
          <p:cNvSpPr>
            <a:spLocks noGrp="1"/>
          </p:cNvSpPr>
          <p:nvPr>
            <p:ph type="sldNum" sz="quarter" idx="16"/>
          </p:nvPr>
        </p:nvSpPr>
        <p:spPr/>
        <p:txBody>
          <a:bodyPr/>
          <a:lstStyle>
            <a:lvl1pPr>
              <a:defRPr>
                <a:latin typeface="MetricHPE" panose="020B0503030202060203" pitchFamily="34" charset="0"/>
              </a:defRPr>
            </a:lvl1pPr>
          </a:lstStyle>
          <a:p>
            <a:pPr defTabSz="1088421">
              <a:buFontTx/>
              <a:buBlip>
                <a:blip r:embed="rId3"/>
              </a:buBlip>
            </a:pPr>
            <a:fld id="{104FC826-72BB-4AF1-BA01-A94F7396A7DC}" type="slidenum">
              <a:rPr lang="en-US" smtClean="0"/>
              <a:pPr defTabSz="1088421">
                <a:buFontTx/>
                <a:buBlip>
                  <a:blip r:embed="rId3"/>
                </a:buBlip>
              </a:pPr>
              <a:t>‹#›</a:t>
            </a:fld>
            <a:endParaRPr lang="en-US" dirty="0"/>
          </a:p>
        </p:txBody>
      </p:sp>
      <p:sp>
        <p:nvSpPr>
          <p:cNvPr id="8" name="Title 1">
            <a:extLst>
              <a:ext uri="{FF2B5EF4-FFF2-40B4-BE49-F238E27FC236}">
                <a16:creationId xmlns:a16="http://schemas.microsoft.com/office/drawing/2014/main" id="{10CC7B28-F85E-49B0-A5ED-82D39FF680D7}"/>
              </a:ext>
            </a:extLst>
          </p:cNvPr>
          <p:cNvSpPr>
            <a:spLocks noGrp="1"/>
          </p:cNvSpPr>
          <p:nvPr>
            <p:ph type="title" hasCustomPrompt="1"/>
          </p:nvPr>
        </p:nvSpPr>
        <p:spPr>
          <a:xfrm>
            <a:off x="288995" y="685800"/>
            <a:ext cx="8522208" cy="1957353"/>
          </a:xfrm>
        </p:spPr>
        <p:txBody>
          <a:bodyPr lIns="91440" tIns="91440" rIns="91440" bIns="91440" anchor="b" anchorCtr="0"/>
          <a:lstStyle>
            <a:lvl1pPr>
              <a:defRPr sz="3200" baseline="0"/>
            </a:lvl1pPr>
          </a:lstStyle>
          <a:p>
            <a:r>
              <a:rPr lang="en-US" dirty="0"/>
              <a:t>Click to add section header</a:t>
            </a:r>
          </a:p>
        </p:txBody>
      </p:sp>
      <p:sp>
        <p:nvSpPr>
          <p:cNvPr id="10" name="Text Placeholder 9">
            <a:extLst>
              <a:ext uri="{FF2B5EF4-FFF2-40B4-BE49-F238E27FC236}">
                <a16:creationId xmlns:a16="http://schemas.microsoft.com/office/drawing/2014/main" id="{A164B2CD-8FCB-4B30-B00B-A402E5693B84}"/>
              </a:ext>
            </a:extLst>
          </p:cNvPr>
          <p:cNvSpPr>
            <a:spLocks noGrp="1"/>
          </p:cNvSpPr>
          <p:nvPr>
            <p:ph type="body" sz="quarter" idx="14"/>
          </p:nvPr>
        </p:nvSpPr>
        <p:spPr>
          <a:xfrm>
            <a:off x="288994" y="2871000"/>
            <a:ext cx="8228011" cy="533400"/>
          </a:xfrm>
        </p:spPr>
        <p:txBody>
          <a:bodyPr lIns="91440" tIns="91440" rIns="91440" bIns="91440">
            <a:noAutofit/>
          </a:bodyPr>
          <a:lstStyle>
            <a:lvl1pPr marL="0" indent="0">
              <a:spcBef>
                <a:spcPts val="0"/>
              </a:spcBef>
              <a:buFontTx/>
              <a:buNone/>
              <a:defRPr sz="2600">
                <a:latin typeface="MetricHPE" panose="020B0503030202060203" pitchFamily="34" charset="0"/>
              </a:defRPr>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a:t>Click to edit Master text styles</a:t>
            </a:r>
          </a:p>
        </p:txBody>
      </p:sp>
    </p:spTree>
    <p:extLst>
      <p:ext uri="{BB962C8B-B14F-4D97-AF65-F5344CB8AC3E}">
        <p14:creationId xmlns:p14="http://schemas.microsoft.com/office/powerpoint/2010/main" val="2320195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4" Type="http://schemas.openxmlformats.org/officeDocument/2006/relationships/slideLayout" Target="../slideLayouts/slideLayout4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39" Type="http://schemas.openxmlformats.org/officeDocument/2006/relationships/theme" Target="../theme/theme3.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38" Type="http://schemas.openxmlformats.org/officeDocument/2006/relationships/slideLayout" Target="../slideLayouts/slideLayout82.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slideLayout" Target="../slideLayouts/slideLayout81.xml"/><Relationship Id="rId40" Type="http://schemas.openxmlformats.org/officeDocument/2006/relationships/image" Target="../media/image1.png"/><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8" Type="http://schemas.openxmlformats.org/officeDocument/2006/relationships/slideLayout" Target="../slideLayouts/slideLayout52.xml"/><Relationship Id="rId3"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43" y="391852"/>
            <a:ext cx="11430000" cy="401362"/>
          </a:xfrm>
          <a:prstGeom prst="rect">
            <a:avLst/>
          </a:prstGeom>
          <a:ln w="57150">
            <a:noFill/>
            <a:miter lim="800000"/>
          </a:ln>
        </p:spPr>
        <p:txBody>
          <a:bodyPr vert="horz" lIns="91440" tIns="91440" rIns="91440" bIns="91440" rtlCol="0" anchor="ctr" anchorCtr="0">
            <a:noAutofit/>
          </a:bodyPr>
          <a:lstStyle/>
          <a:p>
            <a:r>
              <a:rPr lang="en-US"/>
              <a:t>Click to edit Master title style</a:t>
            </a:r>
            <a:endParaRPr dirty="0"/>
          </a:p>
        </p:txBody>
      </p:sp>
      <p:sp>
        <p:nvSpPr>
          <p:cNvPr id="3" name="Text Placeholder 2"/>
          <p:cNvSpPr>
            <a:spLocks noGrp="1"/>
          </p:cNvSpPr>
          <p:nvPr>
            <p:ph type="body" idx="1"/>
          </p:nvPr>
        </p:nvSpPr>
        <p:spPr>
          <a:xfrm>
            <a:off x="285909" y="998682"/>
            <a:ext cx="11429834" cy="4571999"/>
          </a:xfrm>
          <a:prstGeom prst="rect">
            <a:avLst/>
          </a:prstGeom>
          <a:ln w="57150">
            <a:noFill/>
            <a:miter lim="800000"/>
          </a:ln>
        </p:spPr>
        <p:txBody>
          <a:bodyPr vert="horz" lIns="91440" tIns="9144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p:cNvSpPr>
            <a:spLocks noGrp="1"/>
          </p:cNvSpPr>
          <p:nvPr>
            <p:ph type="sldNum" sz="quarter" idx="4"/>
          </p:nvPr>
        </p:nvSpPr>
        <p:spPr>
          <a:xfrm>
            <a:off x="11202856" y="6301811"/>
            <a:ext cx="684344" cy="365125"/>
          </a:xfrm>
          <a:prstGeom prst="rect">
            <a:avLst/>
          </a:prstGeom>
        </p:spPr>
        <p:txBody>
          <a:bodyPr vert="horz" lIns="91440" tIns="45720" rIns="91440" bIns="45720" rtlCol="0" anchor="ctr"/>
          <a:lstStyle>
            <a:lvl1pPr marL="205699" indent="-205699" algn="l">
              <a:lnSpc>
                <a:spcPct val="90000"/>
              </a:lnSpc>
              <a:buSzPct val="120000"/>
              <a:buFontTx/>
              <a:buBlip>
                <a:blip r:embed="rId39"/>
              </a:buBlip>
              <a:defRPr sz="2000" kern="1200" cap="all" normalizeH="0" baseline="10000">
                <a:solidFill>
                  <a:schemeClr val="bg2"/>
                </a:solidFill>
                <a:latin typeface="MetricHPE" panose="020B0503030202060203" pitchFamily="34" charset="0"/>
              </a:defRPr>
            </a:lvl1pPr>
          </a:lstStyle>
          <a:p>
            <a:pPr defTabSz="1088421">
              <a:buFontTx/>
              <a:buBlip>
                <a:blip r:embed="rId39"/>
              </a:buBlip>
            </a:pPr>
            <a:fld id="{104FC826-72BB-4AF1-BA01-A94F7396A7DC}" type="slidenum">
              <a:rPr lang="en-US" smtClean="0"/>
              <a:pPr defTabSz="1088421">
                <a:buFontTx/>
                <a:buBlip>
                  <a:blip r:embed="rId39"/>
                </a:buBlip>
              </a:pPr>
              <a:t>‹#›</a:t>
            </a:fld>
            <a:endParaRPr lang="en-US" dirty="0"/>
          </a:p>
        </p:txBody>
      </p:sp>
      <p:sp>
        <p:nvSpPr>
          <p:cNvPr id="15" name="Footer Placeholder 4"/>
          <p:cNvSpPr>
            <a:spLocks noGrp="1"/>
          </p:cNvSpPr>
          <p:nvPr>
            <p:ph type="ftr" sz="quarter" idx="3"/>
          </p:nvPr>
        </p:nvSpPr>
        <p:spPr>
          <a:xfrm>
            <a:off x="7088056" y="6336077"/>
            <a:ext cx="4114800" cy="220717"/>
          </a:xfrm>
          <a:prstGeom prst="rect">
            <a:avLst/>
          </a:prstGeom>
        </p:spPr>
        <p:txBody>
          <a:bodyPr vert="horz" lIns="91440" tIns="45720" rIns="91440" bIns="45720" rtlCol="0" anchor="t"/>
          <a:lstStyle>
            <a:lvl1pPr algn="r">
              <a:lnSpc>
                <a:spcPct val="90000"/>
              </a:lnSpc>
              <a:defRPr sz="1200" cap="all" baseline="0">
                <a:solidFill>
                  <a:schemeClr val="bg2"/>
                </a:solidFill>
                <a:latin typeface="MetricHPE" panose="020B0503030202060203" pitchFamily="34" charset="0"/>
              </a:defRPr>
            </a:lvl1pPr>
          </a:lstStyle>
          <a:p>
            <a:r>
              <a:rPr lang="en-US" dirty="0"/>
              <a:t>CONFIDENTIAL | AUTHORIZED HPE PARTNER USE ONLY</a:t>
            </a:r>
          </a:p>
        </p:txBody>
      </p:sp>
    </p:spTree>
    <p:extLst>
      <p:ext uri="{BB962C8B-B14F-4D97-AF65-F5344CB8AC3E}">
        <p14:creationId xmlns:p14="http://schemas.microsoft.com/office/powerpoint/2010/main" val="1683658382"/>
      </p:ext>
    </p:extLst>
  </p:cSld>
  <p:clrMap bg1="lt1" tx1="dk1" bg2="lt2" tx2="dk2" accent1="accent1" accent2="accent2" accent3="accent3" accent4="accent4" accent5="accent5" accent6="accent6" hlink="hlink" folHlink="folHlink"/>
  <p:sldLayoutIdLst>
    <p:sldLayoutId id="2147483696" r:id="rId1"/>
    <p:sldLayoutId id="2147483695" r:id="rId2"/>
    <p:sldLayoutId id="2147483660" r:id="rId3"/>
    <p:sldLayoutId id="2147483651" r:id="rId4"/>
    <p:sldLayoutId id="2147483661" r:id="rId5"/>
    <p:sldLayoutId id="2147483662" r:id="rId6"/>
    <p:sldLayoutId id="2147483663" r:id="rId7"/>
    <p:sldLayoutId id="2147483685" r:id="rId8"/>
    <p:sldLayoutId id="2147483686" r:id="rId9"/>
    <p:sldLayoutId id="2147483666" r:id="rId10"/>
    <p:sldLayoutId id="2147483687" r:id="rId11"/>
    <p:sldLayoutId id="2147483650" r:id="rId12"/>
    <p:sldLayoutId id="2147483668" r:id="rId13"/>
    <p:sldLayoutId id="2147483669" r:id="rId14"/>
    <p:sldLayoutId id="2147483654" r:id="rId15"/>
    <p:sldLayoutId id="2147483679" r:id="rId16"/>
    <p:sldLayoutId id="2147483655" r:id="rId17"/>
    <p:sldLayoutId id="2147483652" r:id="rId18"/>
    <p:sldLayoutId id="2147483653" r:id="rId19"/>
    <p:sldLayoutId id="2147483670" r:id="rId20"/>
    <p:sldLayoutId id="2147483671" r:id="rId21"/>
    <p:sldLayoutId id="2147483672" r:id="rId22"/>
    <p:sldLayoutId id="2147483673" r:id="rId23"/>
    <p:sldLayoutId id="2147483656" r:id="rId24"/>
    <p:sldLayoutId id="2147483657" r:id="rId25"/>
    <p:sldLayoutId id="2147483697" r:id="rId26"/>
    <p:sldLayoutId id="2147483676" r:id="rId27"/>
    <p:sldLayoutId id="2147483677" r:id="rId28"/>
    <p:sldLayoutId id="2147483678" r:id="rId29"/>
    <p:sldLayoutId id="2147483649" r:id="rId30"/>
    <p:sldLayoutId id="2147483688" r:id="rId31"/>
    <p:sldLayoutId id="2147483689" r:id="rId32"/>
    <p:sldLayoutId id="2147483690" r:id="rId33"/>
    <p:sldLayoutId id="2147483691" r:id="rId34"/>
    <p:sldLayoutId id="2147483692" r:id="rId35"/>
    <p:sldLayoutId id="2147483693" r:id="rId36"/>
    <p:sldLayoutId id="2147483694" r:id="rId3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kern="1200" cap="all" baseline="0">
          <a:solidFill>
            <a:schemeClr val="tx1"/>
          </a:solidFill>
          <a:latin typeface="MetricHPE Black" panose="020B0A03030202060203" pitchFamily="34" charset="0"/>
          <a:ea typeface="+mj-ea"/>
          <a:cs typeface="+mj-cs"/>
        </a:defRPr>
      </a:lvl1pPr>
    </p:titleStyle>
    <p:body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tx1"/>
          </a:solidFill>
          <a:latin typeface="MetricHPE" panose="020B0503030202060203" pitchFamily="34" charset="0"/>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tx1"/>
          </a:solidFill>
          <a:latin typeface="MetricHPE" panose="020B0503030202060203" pitchFamily="34" charset="0"/>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tx1"/>
          </a:solidFill>
          <a:latin typeface="MetricHPE" panose="020B0503030202060203" pitchFamily="34" charset="0"/>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etricHPE" panose="020B0503030202060203" pitchFamily="34" charset="0"/>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etricHPE" panose="020B0503030202060203" pitchFamily="34" charset="0"/>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40" userDrawn="1">
          <p15:clr>
            <a:srgbClr val="F26B43"/>
          </p15:clr>
        </p15:guide>
        <p15:guide id="4" pos="7440" userDrawn="1">
          <p15:clr>
            <a:srgbClr val="F26B43"/>
          </p15:clr>
        </p15:guide>
        <p15:guide id="5" orient="horz" pos="432" userDrawn="1">
          <p15:clr>
            <a:srgbClr val="F26B43"/>
          </p15:clr>
        </p15:guide>
        <p15:guide id="6" orient="horz" pos="3840">
          <p15:clr>
            <a:srgbClr val="F26B43"/>
          </p15:clr>
        </p15:guide>
        <p15:guide id="7" orient="horz" pos="1440" userDrawn="1">
          <p15:clr>
            <a:srgbClr val="F26B43"/>
          </p15:clr>
        </p15:guide>
        <p15:guide id="8" orient="horz" pos="2880" userDrawn="1">
          <p15:clr>
            <a:srgbClr val="F26B43"/>
          </p15:clr>
        </p15:guide>
        <p15:guide id="9" pos="2568" userDrawn="1">
          <p15:clr>
            <a:srgbClr val="F26B43"/>
          </p15:clr>
        </p15:guide>
        <p15:guide id="10" pos="5112" userDrawn="1">
          <p15:clr>
            <a:srgbClr val="F26B43"/>
          </p15:clr>
        </p15:guide>
        <p15:guide id="11" orient="horz" pos="41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43" y="391852"/>
            <a:ext cx="11430000" cy="401362"/>
          </a:xfrm>
          <a:prstGeom prst="rect">
            <a:avLst/>
          </a:prstGeom>
          <a:ln w="57150">
            <a:noFill/>
            <a:miter lim="800000"/>
          </a:ln>
        </p:spPr>
        <p:txBody>
          <a:bodyPr vert="horz" lIns="91440" tIns="91440" rIns="91440" bIns="91440" rtlCol="0" anchor="ctr" anchorCtr="0">
            <a:noAutofit/>
          </a:bodyPr>
          <a:lstStyle/>
          <a:p>
            <a:r>
              <a:rPr lang="en-US"/>
              <a:t>Click to edit Master title style</a:t>
            </a:r>
            <a:endParaRPr dirty="0"/>
          </a:p>
        </p:txBody>
      </p:sp>
      <p:sp>
        <p:nvSpPr>
          <p:cNvPr id="3" name="Text Placeholder 2"/>
          <p:cNvSpPr>
            <a:spLocks noGrp="1"/>
          </p:cNvSpPr>
          <p:nvPr>
            <p:ph type="body" idx="1"/>
          </p:nvPr>
        </p:nvSpPr>
        <p:spPr>
          <a:xfrm>
            <a:off x="285909" y="998682"/>
            <a:ext cx="11429834" cy="4571999"/>
          </a:xfrm>
          <a:prstGeom prst="rect">
            <a:avLst/>
          </a:prstGeom>
          <a:ln w="57150">
            <a:noFill/>
            <a:miter lim="800000"/>
          </a:ln>
        </p:spPr>
        <p:txBody>
          <a:bodyPr vert="horz" lIns="91440" tIns="9144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p:cNvSpPr>
            <a:spLocks noGrp="1"/>
          </p:cNvSpPr>
          <p:nvPr>
            <p:ph type="sldNum" sz="quarter" idx="4"/>
          </p:nvPr>
        </p:nvSpPr>
        <p:spPr>
          <a:xfrm>
            <a:off x="11202856" y="6301811"/>
            <a:ext cx="684344" cy="365125"/>
          </a:xfrm>
          <a:prstGeom prst="rect">
            <a:avLst/>
          </a:prstGeom>
        </p:spPr>
        <p:txBody>
          <a:bodyPr vert="horz" lIns="91440" tIns="45720" rIns="91440" bIns="45720" rtlCol="0" anchor="ctr"/>
          <a:lstStyle>
            <a:lvl1pPr marL="205699" indent="-205699" algn="l">
              <a:lnSpc>
                <a:spcPct val="90000"/>
              </a:lnSpc>
              <a:buSzPct val="120000"/>
              <a:buFontTx/>
              <a:buBlip>
                <a:blip r:embed="rId9"/>
              </a:buBlip>
              <a:defRPr sz="2000" kern="1200" cap="all" normalizeH="0" baseline="10000">
                <a:solidFill>
                  <a:schemeClr val="bg2"/>
                </a:solidFill>
                <a:latin typeface="MetricHPE" panose="020B0503030202060203" pitchFamily="34" charset="0"/>
              </a:defRPr>
            </a:lvl1pPr>
          </a:lstStyle>
          <a:p>
            <a:pPr defTabSz="1088421">
              <a:buFontTx/>
              <a:buBlip>
                <a:blip r:embed="rId9"/>
              </a:buBlip>
            </a:pPr>
            <a:fld id="{104FC826-72BB-4AF1-BA01-A94F7396A7DC}" type="slidenum">
              <a:rPr lang="en-US" smtClean="0"/>
              <a:pPr defTabSz="1088421">
                <a:buFontTx/>
                <a:buBlip>
                  <a:blip r:embed="rId9"/>
                </a:buBlip>
              </a:pPr>
              <a:t>‹#›</a:t>
            </a:fld>
            <a:endParaRPr lang="en-US" dirty="0"/>
          </a:p>
        </p:txBody>
      </p:sp>
      <p:sp>
        <p:nvSpPr>
          <p:cNvPr id="15" name="Footer Placeholder 4"/>
          <p:cNvSpPr>
            <a:spLocks noGrp="1"/>
          </p:cNvSpPr>
          <p:nvPr>
            <p:ph type="ftr" sz="quarter" idx="3"/>
          </p:nvPr>
        </p:nvSpPr>
        <p:spPr>
          <a:xfrm>
            <a:off x="7088056" y="6336077"/>
            <a:ext cx="4114800" cy="220717"/>
          </a:xfrm>
          <a:prstGeom prst="rect">
            <a:avLst/>
          </a:prstGeom>
        </p:spPr>
        <p:txBody>
          <a:bodyPr vert="horz" lIns="91440" tIns="45720" rIns="91440" bIns="45720" rtlCol="0" anchor="t"/>
          <a:lstStyle>
            <a:lvl1pPr algn="r">
              <a:lnSpc>
                <a:spcPct val="90000"/>
              </a:lnSpc>
              <a:defRPr sz="1200" cap="all" baseline="0">
                <a:solidFill>
                  <a:schemeClr val="bg2"/>
                </a:solidFill>
                <a:latin typeface="MetricHPE" panose="020B0503030202060203" pitchFamily="34" charset="0"/>
              </a:defRPr>
            </a:lvl1pPr>
          </a:lstStyle>
          <a:p>
            <a:r>
              <a:rPr lang="en-US" dirty="0"/>
              <a:t>CONFIDENTIAL | AUTHORIZED HPE PARTNER USE ONLY</a:t>
            </a:r>
          </a:p>
        </p:txBody>
      </p:sp>
    </p:spTree>
    <p:extLst>
      <p:ext uri="{BB962C8B-B14F-4D97-AF65-F5344CB8AC3E}">
        <p14:creationId xmlns:p14="http://schemas.microsoft.com/office/powerpoint/2010/main" val="130773658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kern="1200" cap="all" baseline="0">
          <a:solidFill>
            <a:schemeClr val="tx1"/>
          </a:solidFill>
          <a:latin typeface="MetricHPE Black" panose="020B0A03030202060203" pitchFamily="34" charset="0"/>
          <a:ea typeface="+mj-ea"/>
          <a:cs typeface="+mj-cs"/>
        </a:defRPr>
      </a:lvl1pPr>
    </p:titleStyle>
    <p:body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tx1"/>
          </a:solidFill>
          <a:latin typeface="MetricHPE" panose="020B0503030202060203" pitchFamily="34" charset="0"/>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tx1"/>
          </a:solidFill>
          <a:latin typeface="MetricHPE" panose="020B0503030202060203" pitchFamily="34" charset="0"/>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tx1"/>
          </a:solidFill>
          <a:latin typeface="MetricHPE" panose="020B0503030202060203" pitchFamily="34" charset="0"/>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etricHPE" panose="020B0503030202060203" pitchFamily="34" charset="0"/>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etricHPE" panose="020B0503030202060203" pitchFamily="34" charset="0"/>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40">
          <p15:clr>
            <a:srgbClr val="F26B43"/>
          </p15:clr>
        </p15:guide>
        <p15:guide id="4" pos="7440">
          <p15:clr>
            <a:srgbClr val="F26B43"/>
          </p15:clr>
        </p15:guide>
        <p15:guide id="5" orient="horz" pos="432">
          <p15:clr>
            <a:srgbClr val="F26B43"/>
          </p15:clr>
        </p15:guide>
        <p15:guide id="6" orient="horz" pos="3840">
          <p15:clr>
            <a:srgbClr val="F26B43"/>
          </p15:clr>
        </p15:guide>
        <p15:guide id="7" orient="horz" pos="1440">
          <p15:clr>
            <a:srgbClr val="F26B43"/>
          </p15:clr>
        </p15:guide>
        <p15:guide id="8" orient="horz" pos="2880">
          <p15:clr>
            <a:srgbClr val="F26B43"/>
          </p15:clr>
        </p15:guide>
        <p15:guide id="9" pos="2568">
          <p15:clr>
            <a:srgbClr val="F26B43"/>
          </p15:clr>
        </p15:guide>
        <p15:guide id="10" pos="5112">
          <p15:clr>
            <a:srgbClr val="F26B43"/>
          </p15:clr>
        </p15:guide>
        <p15:guide id="11" orient="horz" pos="410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5743" y="391852"/>
            <a:ext cx="11430000" cy="401362"/>
          </a:xfrm>
          <a:prstGeom prst="rect">
            <a:avLst/>
          </a:prstGeom>
          <a:ln w="57150">
            <a:noFill/>
            <a:miter lim="800000"/>
          </a:ln>
        </p:spPr>
        <p:txBody>
          <a:bodyPr vert="horz" lIns="91440" tIns="91440" rIns="91440" bIns="91440" rtlCol="0" anchor="ctr" anchorCtr="0">
            <a:noAutofit/>
          </a:bodyPr>
          <a:lstStyle/>
          <a:p>
            <a:r>
              <a:rPr lang="en-US"/>
              <a:t>Click to edit Master title style</a:t>
            </a:r>
            <a:endParaRPr dirty="0"/>
          </a:p>
        </p:txBody>
      </p:sp>
      <p:sp>
        <p:nvSpPr>
          <p:cNvPr id="3" name="Text Placeholder 2"/>
          <p:cNvSpPr>
            <a:spLocks noGrp="1"/>
          </p:cNvSpPr>
          <p:nvPr>
            <p:ph type="body" idx="1"/>
          </p:nvPr>
        </p:nvSpPr>
        <p:spPr>
          <a:xfrm>
            <a:off x="285909" y="998682"/>
            <a:ext cx="11429834" cy="4571999"/>
          </a:xfrm>
          <a:prstGeom prst="rect">
            <a:avLst/>
          </a:prstGeom>
          <a:ln w="57150">
            <a:noFill/>
            <a:miter lim="800000"/>
          </a:ln>
        </p:spPr>
        <p:txBody>
          <a:bodyPr vert="horz" lIns="91440" tIns="91440" rIns="91440" bIns="9144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p:cNvSpPr>
            <a:spLocks noGrp="1"/>
          </p:cNvSpPr>
          <p:nvPr>
            <p:ph type="sldNum" sz="quarter" idx="4"/>
          </p:nvPr>
        </p:nvSpPr>
        <p:spPr>
          <a:xfrm>
            <a:off x="11202856" y="6301811"/>
            <a:ext cx="684344" cy="365125"/>
          </a:xfrm>
          <a:prstGeom prst="rect">
            <a:avLst/>
          </a:prstGeom>
        </p:spPr>
        <p:txBody>
          <a:bodyPr vert="horz" lIns="91440" tIns="45720" rIns="91440" bIns="45720" rtlCol="0" anchor="ctr"/>
          <a:lstStyle>
            <a:lvl1pPr marL="205699" indent="-205699" algn="l">
              <a:lnSpc>
                <a:spcPct val="90000"/>
              </a:lnSpc>
              <a:buSzPct val="120000"/>
              <a:buFontTx/>
              <a:buBlip>
                <a:blip r:embed="rId40"/>
              </a:buBlip>
              <a:defRPr sz="2000" kern="1200" cap="all" normalizeH="0" baseline="10000">
                <a:solidFill>
                  <a:schemeClr val="bg2"/>
                </a:solidFill>
                <a:latin typeface="MetricHPE" panose="020B0503030202060203" pitchFamily="34" charset="0"/>
              </a:defRPr>
            </a:lvl1pPr>
          </a:lstStyle>
          <a:p>
            <a:pPr defTabSz="1088421"/>
            <a:fld id="{104FC826-72BB-4AF1-BA01-A94F7396A7DC}" type="slidenum">
              <a:rPr lang="en-US" smtClean="0">
                <a:solidFill>
                  <a:srgbClr val="787871"/>
                </a:solidFill>
              </a:rPr>
              <a:pPr defTabSz="1088421"/>
              <a:t>‹#›</a:t>
            </a:fld>
            <a:endParaRPr lang="en-US" dirty="0">
              <a:solidFill>
                <a:srgbClr val="787871"/>
              </a:solidFill>
            </a:endParaRPr>
          </a:p>
        </p:txBody>
      </p:sp>
      <p:sp>
        <p:nvSpPr>
          <p:cNvPr id="15" name="Footer Placeholder 4"/>
          <p:cNvSpPr>
            <a:spLocks noGrp="1"/>
          </p:cNvSpPr>
          <p:nvPr>
            <p:ph type="ftr" sz="quarter" idx="3"/>
          </p:nvPr>
        </p:nvSpPr>
        <p:spPr>
          <a:xfrm>
            <a:off x="7088056" y="6336077"/>
            <a:ext cx="4114800" cy="220717"/>
          </a:xfrm>
          <a:prstGeom prst="rect">
            <a:avLst/>
          </a:prstGeom>
        </p:spPr>
        <p:txBody>
          <a:bodyPr vert="horz" lIns="91440" tIns="45720" rIns="91440" bIns="45720" rtlCol="0" anchor="t"/>
          <a:lstStyle>
            <a:lvl1pPr algn="r">
              <a:lnSpc>
                <a:spcPct val="90000"/>
              </a:lnSpc>
              <a:defRPr sz="1200" cap="all" baseline="0">
                <a:solidFill>
                  <a:schemeClr val="bg2"/>
                </a:solidFill>
                <a:latin typeface="MetricHPE" panose="020B0503030202060203" pitchFamily="34" charset="0"/>
              </a:defRPr>
            </a:lvl1pPr>
          </a:lstStyle>
          <a:p>
            <a:r>
              <a:rPr lang="en-US" dirty="0">
                <a:solidFill>
                  <a:srgbClr val="787871"/>
                </a:solidFill>
              </a:rPr>
              <a:t>CONFIDENTIAL | AUTHORIZED HPE PARTNER USE ONLY</a:t>
            </a:r>
          </a:p>
        </p:txBody>
      </p:sp>
    </p:spTree>
    <p:extLst>
      <p:ext uri="{BB962C8B-B14F-4D97-AF65-F5344CB8AC3E}">
        <p14:creationId xmlns:p14="http://schemas.microsoft.com/office/powerpoint/2010/main" val="324415404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36" r:id="rId30"/>
    <p:sldLayoutId id="2147483737" r:id="rId31"/>
    <p:sldLayoutId id="2147483738" r:id="rId32"/>
    <p:sldLayoutId id="2147483739" r:id="rId33"/>
    <p:sldLayoutId id="2147483740" r:id="rId34"/>
    <p:sldLayoutId id="2147483741" r:id="rId35"/>
    <p:sldLayoutId id="2147483742" r:id="rId36"/>
    <p:sldLayoutId id="2147483743" r:id="rId37"/>
    <p:sldLayoutId id="2147483744" r:id="rId3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800" b="0" kern="1200" cap="all" baseline="0">
          <a:solidFill>
            <a:schemeClr val="bg1"/>
          </a:solidFill>
          <a:latin typeface="MetricHPE Black" panose="020B0A03030202060203" pitchFamily="34" charset="0"/>
          <a:ea typeface="+mj-ea"/>
          <a:cs typeface="+mj-cs"/>
        </a:defRPr>
      </a:lvl1pPr>
    </p:titleStyle>
    <p:body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bg1"/>
          </a:solidFill>
          <a:latin typeface="MetricHPE" panose="020B0503030202060203" pitchFamily="34" charset="0"/>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bg1"/>
          </a:solidFill>
          <a:latin typeface="MetricHPE" panose="020B0503030202060203" pitchFamily="34" charset="0"/>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bg1"/>
          </a:solidFill>
          <a:latin typeface="MetricHPE" panose="020B0503030202060203" pitchFamily="34" charset="0"/>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etricHPE" panose="020B0503030202060203" pitchFamily="34" charset="0"/>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etricHPE" panose="020B0503030202060203" pitchFamily="34" charset="0"/>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240">
          <p15:clr>
            <a:srgbClr val="F26B43"/>
          </p15:clr>
        </p15:guide>
        <p15:guide id="4" pos="7440">
          <p15:clr>
            <a:srgbClr val="F26B43"/>
          </p15:clr>
        </p15:guide>
        <p15:guide id="5" orient="horz" pos="432">
          <p15:clr>
            <a:srgbClr val="F26B43"/>
          </p15:clr>
        </p15:guide>
        <p15:guide id="6" orient="horz" pos="3840">
          <p15:clr>
            <a:srgbClr val="F26B43"/>
          </p15:clr>
        </p15:guide>
        <p15:guide id="7" orient="horz" pos="1440">
          <p15:clr>
            <a:srgbClr val="F26B43"/>
          </p15:clr>
        </p15:guide>
        <p15:guide id="8" orient="horz" pos="2880">
          <p15:clr>
            <a:srgbClr val="F26B43"/>
          </p15:clr>
        </p15:guide>
        <p15:guide id="9" pos="2568">
          <p15:clr>
            <a:srgbClr val="F26B43"/>
          </p15:clr>
        </p15:guide>
        <p15:guide id="10" pos="5112">
          <p15:clr>
            <a:srgbClr val="F26B43"/>
          </p15:clr>
        </p15:guide>
        <p15:guide id="11" orient="horz" pos="410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4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3" Type="http://schemas.openxmlformats.org/officeDocument/2006/relationships/hyperlink" Target="https://psnow.ext.hpe.com/doc/a50002559enw" TargetMode="External"/><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hyperlink" Target="https://psnow.ext.hpe.com/doc/a50002559enw" TargetMode="External"/><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hyperlink" Target="https://psnow.ext.hpe.com/doc/a50002559enw" TargetMode="External"/><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4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59.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3" Type="http://schemas.openxmlformats.org/officeDocument/2006/relationships/hyperlink" Target="https://psnow.ext.hpe.com/doc/a50002553enw" TargetMode="External"/><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hyperlink" Target="https://psnow.ext.hpe.com/doc/a50002553enw" TargetMode="External"/><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59.xml"/><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hyperlink" Target="https://psnow.ext.hpe.com/doc/a50002553enw" TargetMode="External"/><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hyperlink" Target="https://psnow.ext.hpe.com/doc/a50002553enw" TargetMode="External"/><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hyperlink" Target="https://psnow.ext.hpe.com/doc/a50002553enw" TargetMode="External"/><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59.xml"/><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29.jpe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6.png"/><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15.xml"/><Relationship Id="rId4" Type="http://schemas.openxmlformats.org/officeDocument/2006/relationships/image" Target="../media/image39.png"/></Relationships>
</file>

<file path=ppt/slides/_rels/slide5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png"/><Relationship Id="rId7" Type="http://schemas.openxmlformats.org/officeDocument/2006/relationships/image" Target="../media/image42.png"/><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emf"/><Relationship Id="rId10" Type="http://schemas.openxmlformats.org/officeDocument/2006/relationships/image" Target="../media/image45.png"/><Relationship Id="rId4" Type="http://schemas.openxmlformats.org/officeDocument/2006/relationships/package" Target="../embeddings/Microsoft_Excel_Worksheet.xlsx"/><Relationship Id="rId9" Type="http://schemas.openxmlformats.org/officeDocument/2006/relationships/image" Target="../media/image44.png"/></Relationships>
</file>

<file path=ppt/slides/_rels/slide59.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1.png"/><Relationship Id="rId7" Type="http://schemas.openxmlformats.org/officeDocument/2006/relationships/image" Target="../media/image50.png"/><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image" Target="../media/image49.png"/><Relationship Id="rId5" Type="http://schemas.openxmlformats.org/officeDocument/2006/relationships/image" Target="../media/image48.png"/><Relationship Id="rId10" Type="http://schemas.openxmlformats.org/officeDocument/2006/relationships/image" Target="../media/image47.emf"/><Relationship Id="rId4" Type="http://schemas.openxmlformats.org/officeDocument/2006/relationships/image" Target="../media/image46.png"/><Relationship Id="rId9" Type="http://schemas.openxmlformats.org/officeDocument/2006/relationships/package" Target="../embeddings/Microsoft_Excel_Worksheet1.xlsx"/></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59.xml"/><Relationship Id="rId4" Type="http://schemas.openxmlformats.org/officeDocument/2006/relationships/image" Target="../media/image1.png"/></Relationships>
</file>

<file path=ppt/slides/_rels/slide60.xml.rels><?xml version="1.0" encoding="UTF-8" standalone="yes"?>
<Relationships xmlns="http://schemas.openxmlformats.org/package/2006/relationships"><Relationship Id="rId8" Type="http://schemas.openxmlformats.org/officeDocument/2006/relationships/package" Target="../embeddings/Microsoft_Excel_Worksheet2.xlsx"/><Relationship Id="rId3" Type="http://schemas.openxmlformats.org/officeDocument/2006/relationships/image" Target="../media/image1.png"/><Relationship Id="rId7" Type="http://schemas.openxmlformats.org/officeDocument/2006/relationships/image" Target="../media/image55.png"/><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46.png"/><Relationship Id="rId9" Type="http://schemas.openxmlformats.org/officeDocument/2006/relationships/image" Target="../media/image52.emf"/></Relationships>
</file>

<file path=ppt/slides/_rels/slide6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1.png"/><Relationship Id="rId7" Type="http://schemas.openxmlformats.org/officeDocument/2006/relationships/image" Target="../media/image57.png"/><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image" Target="../media/image56.emf"/><Relationship Id="rId5" Type="http://schemas.openxmlformats.org/officeDocument/2006/relationships/package" Target="../embeddings/Microsoft_Excel_Worksheet3.xlsx"/><Relationship Id="rId4" Type="http://schemas.openxmlformats.org/officeDocument/2006/relationships/image" Target="../media/image46.png"/><Relationship Id="rId9" Type="http://schemas.openxmlformats.org/officeDocument/2006/relationships/image" Target="../media/image59.png"/></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9.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0.jpg"/><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9.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16.xml"/><Relationship Id="rId4" Type="http://schemas.openxmlformats.org/officeDocument/2006/relationships/image" Target="../media/image62.png"/></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4.jpe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66.emf"/></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4.xml"/></Relationships>
</file>

<file path=ppt/slides/_rels/slide70.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9.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44.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fr-FR" dirty="0">
                <a:solidFill>
                  <a:schemeClr val="bg1"/>
                </a:solidFill>
              </a:rPr>
              <a:t>HPE ProLiant DL360 Gen10 Plus &amp;</a:t>
            </a:r>
            <a:br>
              <a:rPr lang="fr-FR" dirty="0">
                <a:solidFill>
                  <a:schemeClr val="bg1"/>
                </a:solidFill>
              </a:rPr>
            </a:br>
            <a:r>
              <a:rPr lang="fr-FR" dirty="0">
                <a:solidFill>
                  <a:schemeClr val="bg1"/>
                </a:solidFill>
              </a:rPr>
              <a:t>HPE Proliant dl380 gen10 plus</a:t>
            </a:r>
            <a:endParaRPr lang="en-US" dirty="0">
              <a:solidFill>
                <a:schemeClr val="bg1"/>
              </a:solidFill>
            </a:endParaRPr>
          </a:p>
        </p:txBody>
      </p:sp>
      <p:grpSp>
        <p:nvGrpSpPr>
          <p:cNvPr id="8" name="Group 7">
            <a:extLst>
              <a:ext uri="{FF2B5EF4-FFF2-40B4-BE49-F238E27FC236}">
                <a16:creationId xmlns:a16="http://schemas.microsoft.com/office/drawing/2014/main" id="{6E3702E5-D90D-445A-B2B1-D3F66004FC4F}"/>
              </a:ext>
            </a:extLst>
          </p:cNvPr>
          <p:cNvGrpSpPr>
            <a:grpSpLocks noChangeAspect="1"/>
          </p:cNvGrpSpPr>
          <p:nvPr/>
        </p:nvGrpSpPr>
        <p:grpSpPr>
          <a:xfrm>
            <a:off x="393523" y="381956"/>
            <a:ext cx="2218745" cy="893759"/>
            <a:chOff x="3578225" y="1146175"/>
            <a:chExt cx="5038725" cy="2111375"/>
          </a:xfrm>
        </p:grpSpPr>
        <p:sp>
          <p:nvSpPr>
            <p:cNvPr id="9" name="Freeform 5">
              <a:extLst>
                <a:ext uri="{FF2B5EF4-FFF2-40B4-BE49-F238E27FC236}">
                  <a16:creationId xmlns:a16="http://schemas.microsoft.com/office/drawing/2014/main" id="{78DD0ACD-276D-4C1B-A3B0-61EBCF541EEE}"/>
                </a:ext>
              </a:extLst>
            </p:cNvPr>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etricHPE Black" panose="020B0A03030202060203" pitchFamily="34" charset="0"/>
                <a:ea typeface="+mn-ea"/>
                <a:cs typeface="+mn-cs"/>
              </a:endParaRPr>
            </a:p>
          </p:txBody>
        </p:sp>
        <p:sp>
          <p:nvSpPr>
            <p:cNvPr id="10" name="Freeform 6">
              <a:extLst>
                <a:ext uri="{FF2B5EF4-FFF2-40B4-BE49-F238E27FC236}">
                  <a16:creationId xmlns:a16="http://schemas.microsoft.com/office/drawing/2014/main" id="{B5C06E0B-E67A-4144-8E59-D720093C7256}"/>
                </a:ext>
              </a:extLst>
            </p:cNvPr>
            <p:cNvSpPr>
              <a:spLocks noEditPoints="1"/>
            </p:cNvSpPr>
            <p:nvPr/>
          </p:nvSpPr>
          <p:spPr bwMode="auto">
            <a:xfrm>
              <a:off x="3578225" y="1968501"/>
              <a:ext cx="5038725" cy="1289049"/>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MetricHPE Black" panose="020B0A03030202060203" pitchFamily="34" charset="0"/>
                <a:ea typeface="+mn-ea"/>
                <a:cs typeface="+mn-cs"/>
              </a:endParaRPr>
            </a:p>
          </p:txBody>
        </p:sp>
      </p:grpSp>
      <p:sp>
        <p:nvSpPr>
          <p:cNvPr id="6" name="Footer Placeholder 5">
            <a:extLst>
              <a:ext uri="{FF2B5EF4-FFF2-40B4-BE49-F238E27FC236}">
                <a16:creationId xmlns:a16="http://schemas.microsoft.com/office/drawing/2014/main" id="{012AC4AF-9B19-4655-9B94-D3F8038BB138}"/>
              </a:ext>
            </a:extLst>
          </p:cNvPr>
          <p:cNvSpPr txBox="1">
            <a:spLocks/>
          </p:cNvSpPr>
          <p:nvPr/>
        </p:nvSpPr>
        <p:spPr>
          <a:xfrm>
            <a:off x="7851537" y="6451487"/>
            <a:ext cx="4114800" cy="22071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90000"/>
              </a:lnSpc>
              <a:defRPr/>
            </a:pPr>
            <a:r>
              <a:rPr lang="en-US" sz="1000" cap="all" dirty="0">
                <a:solidFill>
                  <a:schemeClr val="bg1"/>
                </a:solidFill>
                <a:latin typeface="MetricHPE" panose="020B0503030202060203" pitchFamily="34" charset="0"/>
              </a:rPr>
              <a:t>CONFIDENTIAL | AUTHORIZED HPE PARTNER USE ONLY</a:t>
            </a:r>
          </a:p>
        </p:txBody>
      </p:sp>
    </p:spTree>
    <p:extLst>
      <p:ext uri="{BB962C8B-B14F-4D97-AF65-F5344CB8AC3E}">
        <p14:creationId xmlns:p14="http://schemas.microsoft.com/office/powerpoint/2010/main" val="523625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5A32A867-F359-4F80-AC12-545E67FEC05B}"/>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5" name="Slide Number Placeholder 4">
            <a:extLst>
              <a:ext uri="{FF2B5EF4-FFF2-40B4-BE49-F238E27FC236}">
                <a16:creationId xmlns:a16="http://schemas.microsoft.com/office/drawing/2014/main" id="{48B726BB-C590-46B2-B139-96346FA9B9D5}"/>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3"/>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3"/>
                </a:buBlip>
                <a:tabLst/>
                <a:defRPr/>
              </a:pPr>
              <a:t>10</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7" name="Text Placeholder 6">
            <a:extLst>
              <a:ext uri="{FF2B5EF4-FFF2-40B4-BE49-F238E27FC236}">
                <a16:creationId xmlns:a16="http://schemas.microsoft.com/office/drawing/2014/main" id="{4E84BA0C-2816-48DD-8637-AC0AD0B9A806}"/>
              </a:ext>
            </a:extLst>
          </p:cNvPr>
          <p:cNvSpPr>
            <a:spLocks noGrp="1"/>
          </p:cNvSpPr>
          <p:nvPr>
            <p:ph type="body" sz="quarter" idx="13"/>
          </p:nvPr>
        </p:nvSpPr>
        <p:spPr/>
        <p:txBody>
          <a:bodyPr/>
          <a:lstStyle/>
          <a:p>
            <a:r>
              <a:rPr lang="fr-FR" dirty="0"/>
              <a:t>HPE ProLiant DL360 Gen10 Plus Server</a:t>
            </a:r>
            <a:endParaRPr lang="en-US" dirty="0"/>
          </a:p>
        </p:txBody>
      </p:sp>
      <p:sp>
        <p:nvSpPr>
          <p:cNvPr id="6" name="Title 5">
            <a:extLst>
              <a:ext uri="{FF2B5EF4-FFF2-40B4-BE49-F238E27FC236}">
                <a16:creationId xmlns:a16="http://schemas.microsoft.com/office/drawing/2014/main" id="{C719B432-62C2-410E-9836-1091F4BE8EF1}"/>
              </a:ext>
            </a:extLst>
          </p:cNvPr>
          <p:cNvSpPr>
            <a:spLocks noGrp="1"/>
          </p:cNvSpPr>
          <p:nvPr>
            <p:ph type="title"/>
          </p:nvPr>
        </p:nvSpPr>
        <p:spPr/>
        <p:txBody>
          <a:bodyPr/>
          <a:lstStyle/>
          <a:p>
            <a:r>
              <a:rPr lang="en-US" dirty="0"/>
              <a:t>The premium standard for multi-workload environments</a:t>
            </a:r>
          </a:p>
        </p:txBody>
      </p:sp>
      <p:sp>
        <p:nvSpPr>
          <p:cNvPr id="8" name="TextBox 7">
            <a:extLst>
              <a:ext uri="{FF2B5EF4-FFF2-40B4-BE49-F238E27FC236}">
                <a16:creationId xmlns:a16="http://schemas.microsoft.com/office/drawing/2014/main" id="{AC541033-646D-4873-AE06-C41F7501F358}"/>
              </a:ext>
            </a:extLst>
          </p:cNvPr>
          <p:cNvSpPr txBox="1"/>
          <p:nvPr/>
        </p:nvSpPr>
        <p:spPr>
          <a:xfrm>
            <a:off x="6000207" y="1289717"/>
            <a:ext cx="5585769" cy="2130327"/>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1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etricHPE"/>
                <a:ea typeface="+mn-ea"/>
                <a:cs typeface="+mn-cs"/>
              </a:rPr>
              <a:t>Primary Jobs-to-be-Done/Workloads</a:t>
            </a:r>
          </a:p>
          <a:p>
            <a:pPr marL="0" marR="0" lvl="0" indent="0" algn="l" defTabSz="914400" rtl="0" eaLnBrk="1" fontAlgn="auto" latinLnBrk="0" hangingPunct="1">
              <a:lnSpc>
                <a:spcPct val="101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In both virtualized and bare metal deployments:</a:t>
            </a:r>
            <a:endParaRPr kumimoji="0" lang="en-US" sz="1600" b="1" i="0" u="none" strike="noStrike" kern="1200" cap="none" spc="0" normalizeH="0" baseline="0" noProof="0" dirty="0">
              <a:ln>
                <a:noFill/>
              </a:ln>
              <a:solidFill>
                <a:prstClr val="black"/>
              </a:solidFill>
              <a:effectLst/>
              <a:uLnTx/>
              <a:uFillTx/>
              <a:latin typeface="MetricHPE"/>
              <a:ea typeface="+mn-ea"/>
              <a:cs typeface="+mn-cs"/>
            </a:endParaRPr>
          </a:p>
          <a:p>
            <a:pPr marL="174625" marR="0" lvl="0" indent="-174625" algn="l" defTabSz="914400" rtl="0" eaLnBrk="1" fontAlgn="auto" latinLnBrk="0" hangingPunct="1">
              <a:lnSpc>
                <a:spcPct val="101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Empower users to thrive/Applications (collaborative, </a:t>
            </a:r>
            <a:br>
              <a:rPr kumimoji="0" lang="en-US" sz="1600" b="0" i="0" u="none" strike="noStrike" kern="1200" cap="none" spc="0" normalizeH="0" baseline="0" noProof="0" dirty="0">
                <a:ln>
                  <a:noFill/>
                </a:ln>
                <a:solidFill>
                  <a:prstClr val="black"/>
                </a:solidFill>
                <a:effectLst/>
                <a:uLnTx/>
                <a:uFillTx/>
                <a:latin typeface="MetricHPE"/>
                <a:ea typeface="+mn-ea"/>
                <a:cs typeface="+mn-cs"/>
              </a:rPr>
            </a:br>
            <a:r>
              <a:rPr kumimoji="0" lang="en-US" sz="1600" b="0" i="0" u="none" strike="noStrike" kern="1200" cap="none" spc="0" normalizeH="0" baseline="0" noProof="0" dirty="0">
                <a:ln>
                  <a:noFill/>
                </a:ln>
                <a:solidFill>
                  <a:prstClr val="black"/>
                </a:solidFill>
                <a:effectLst/>
                <a:uLnTx/>
                <a:uFillTx/>
                <a:latin typeface="MetricHPE"/>
                <a:ea typeface="+mn-ea"/>
                <a:cs typeface="+mn-cs"/>
              </a:rPr>
              <a:t>content, business)</a:t>
            </a:r>
          </a:p>
          <a:p>
            <a:pPr marL="174625" marR="0" lvl="0" indent="-174625" algn="l" defTabSz="914400" rtl="0" eaLnBrk="1" fontAlgn="auto" latinLnBrk="0" hangingPunct="1">
              <a:lnSpc>
                <a:spcPct val="101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Extract knowledge from data/Data management and analytics</a:t>
            </a:r>
          </a:p>
          <a:p>
            <a:pPr marL="174625" marR="0" lvl="0" indent="-174625" algn="l" defTabSz="914400" rtl="0" eaLnBrk="1" fontAlgn="auto" latinLnBrk="0" hangingPunct="1">
              <a:lnSpc>
                <a:spcPct val="101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Architect a reliable and scalable foundation/IT and communications–e.g., Telco 5G—infrastructure.</a:t>
            </a:r>
          </a:p>
          <a:p>
            <a:pPr marL="0" marR="0" lvl="0" indent="0" algn="l" defTabSz="914400" rtl="0" eaLnBrk="1" fontAlgn="auto" latinLnBrk="0" hangingPunct="1">
              <a:lnSpc>
                <a:spcPct val="101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etricHPE"/>
                <a:ea typeface="+mn-ea"/>
                <a:cs typeface="+mn-cs"/>
              </a:rPr>
              <a:t>Launch: </a:t>
            </a:r>
            <a:r>
              <a:rPr kumimoji="0" lang="en-US" sz="1600" b="0" i="0" u="none" strike="noStrike" kern="1200" cap="none" spc="0" normalizeH="0" baseline="0" noProof="0" dirty="0">
                <a:ln>
                  <a:noFill/>
                </a:ln>
                <a:solidFill>
                  <a:prstClr val="black"/>
                </a:solidFill>
                <a:effectLst/>
                <a:uLnTx/>
                <a:uFillTx/>
                <a:latin typeface="MetricHPE"/>
                <a:ea typeface="+mn-ea"/>
                <a:cs typeface="+mn-cs"/>
              </a:rPr>
              <a:t>6-April-2021</a:t>
            </a:r>
          </a:p>
        </p:txBody>
      </p:sp>
      <p:sp>
        <p:nvSpPr>
          <p:cNvPr id="9" name="TextBox 8">
            <a:extLst>
              <a:ext uri="{FF2B5EF4-FFF2-40B4-BE49-F238E27FC236}">
                <a16:creationId xmlns:a16="http://schemas.microsoft.com/office/drawing/2014/main" id="{7534618E-1629-4175-A9EF-9387454662F3}"/>
              </a:ext>
            </a:extLst>
          </p:cNvPr>
          <p:cNvSpPr txBox="1"/>
          <p:nvPr/>
        </p:nvSpPr>
        <p:spPr>
          <a:xfrm>
            <a:off x="294197" y="1289717"/>
            <a:ext cx="5585769" cy="1053558"/>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20000"/>
              </a:lnSpc>
              <a:spcBef>
                <a:spcPts val="3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etricHPE"/>
                <a:ea typeface="+mn-ea"/>
                <a:cs typeface="+mn-cs"/>
              </a:rPr>
              <a:t>Extension to HPE’s DL360 portfolio, accelerating application and storage performance via augmented computing and I/O capabilities, built on proven security and management tenets.</a:t>
            </a:r>
          </a:p>
        </p:txBody>
      </p:sp>
      <p:pic>
        <p:nvPicPr>
          <p:cNvPr id="10" name="Picture 9">
            <a:extLst>
              <a:ext uri="{FF2B5EF4-FFF2-40B4-BE49-F238E27FC236}">
                <a16:creationId xmlns:a16="http://schemas.microsoft.com/office/drawing/2014/main" id="{BE76C691-DD4C-48BC-98B3-B8F0EB9056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211" y="2591618"/>
            <a:ext cx="5596128" cy="1563185"/>
          </a:xfrm>
          <a:prstGeom prst="rect">
            <a:avLst/>
          </a:prstGeom>
        </p:spPr>
      </p:pic>
      <p:sp>
        <p:nvSpPr>
          <p:cNvPr id="11" name="TextBox 10">
            <a:extLst>
              <a:ext uri="{FF2B5EF4-FFF2-40B4-BE49-F238E27FC236}">
                <a16:creationId xmlns:a16="http://schemas.microsoft.com/office/drawing/2014/main" id="{5CC1BB19-A89D-4D90-A74B-B8CFD0278B00}"/>
              </a:ext>
            </a:extLst>
          </p:cNvPr>
          <p:cNvSpPr txBox="1"/>
          <p:nvPr/>
        </p:nvSpPr>
        <p:spPr>
          <a:xfrm>
            <a:off x="297747" y="4347896"/>
            <a:ext cx="5585769" cy="132343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etricHPE"/>
                <a:ea typeface="+mn-ea"/>
                <a:cs typeface="+mn-cs"/>
              </a:rPr>
              <a:t>Freedom to choose:</a:t>
            </a:r>
          </a:p>
          <a:p>
            <a:pPr marL="173038" marR="0" lvl="0" indent="-173038" algn="l" defTabSz="914400" rtl="0" eaLnBrk="1" fontAlgn="auto" latinLnBrk="0" hangingPunct="1">
              <a:lnSpc>
                <a:spcPct val="100000"/>
              </a:lnSpc>
              <a:spcBef>
                <a:spcPts val="300"/>
              </a:spcBef>
              <a:spcAft>
                <a:spcPts val="0"/>
              </a:spcAft>
              <a:buClrTx/>
              <a:buSzTx/>
              <a:buFont typeface="MetricHPE"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Gen10 Plus: Performance oriented </a:t>
            </a:r>
          </a:p>
          <a:p>
            <a:pPr marL="173038" marR="0" lvl="0" indent="-173038" algn="l" defTabSz="914400" rtl="0" eaLnBrk="1" fontAlgn="auto" latinLnBrk="0" hangingPunct="1">
              <a:lnSpc>
                <a:spcPct val="100000"/>
              </a:lnSpc>
              <a:spcBef>
                <a:spcPts val="300"/>
              </a:spcBef>
              <a:spcAft>
                <a:spcPts val="0"/>
              </a:spcAft>
              <a:buClrTx/>
              <a:buSzTx/>
              <a:buFont typeface="MetricHPE"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Gen10: Budget focus</a:t>
            </a:r>
          </a:p>
          <a:p>
            <a:pPr marL="285750" marR="0" lvl="0" indent="-285750" algn="l" defTabSz="914400" rtl="0" eaLnBrk="1" fontAlgn="auto" latinLnBrk="0" hangingPunct="1">
              <a:lnSpc>
                <a:spcPct val="100000"/>
              </a:lnSpc>
              <a:spcBef>
                <a:spcPts val="300"/>
              </a:spcBef>
              <a:spcAft>
                <a:spcPts val="0"/>
              </a:spcAft>
              <a:buClrTx/>
              <a:buSzTx/>
              <a:buFont typeface="MetricHPE" panose="020B0604020202020204" pitchFamily="34" charset="0"/>
              <a:buChar char="•"/>
              <a:tabLst/>
              <a:defRPr/>
            </a:pPr>
            <a:endParaRPr kumimoji="0" lang="en-US" sz="200" b="0" i="0" u="none" strike="noStrike" kern="1200" cap="none" spc="0" normalizeH="0" baseline="0" noProof="0" dirty="0">
              <a:ln>
                <a:noFill/>
              </a:ln>
              <a:solidFill>
                <a:prstClr val="black"/>
              </a:solidFill>
              <a:effectLst/>
              <a:uLnTx/>
              <a:uFillTx/>
              <a:latin typeface="MetricHPE"/>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Running in parallel throughout lifecycle.</a:t>
            </a:r>
          </a:p>
        </p:txBody>
      </p:sp>
      <p:sp>
        <p:nvSpPr>
          <p:cNvPr id="12" name="TextBox 11">
            <a:extLst>
              <a:ext uri="{FF2B5EF4-FFF2-40B4-BE49-F238E27FC236}">
                <a16:creationId xmlns:a16="http://schemas.microsoft.com/office/drawing/2014/main" id="{3DE18FCC-9F38-4AF0-8B61-B3A4653904D5}"/>
              </a:ext>
            </a:extLst>
          </p:cNvPr>
          <p:cNvSpPr txBox="1"/>
          <p:nvPr/>
        </p:nvSpPr>
        <p:spPr>
          <a:xfrm>
            <a:off x="6001888" y="4332319"/>
            <a:ext cx="5585769" cy="184710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1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MetricHPE"/>
                <a:ea typeface="+mn-ea"/>
                <a:cs typeface="+mn-cs"/>
              </a:rPr>
              <a:t>Key Features/Benefits</a:t>
            </a:r>
          </a:p>
          <a:p>
            <a:pPr marL="173038" marR="0" lvl="0" indent="-173038" algn="l" defTabSz="914400" rtl="0" eaLnBrk="1" fontAlgn="auto" latinLnBrk="0" hangingPunct="1">
              <a:lnSpc>
                <a:spcPct val="101000"/>
              </a:lnSpc>
              <a:spcBef>
                <a:spcPts val="0"/>
              </a:spcBef>
              <a:spcAft>
                <a:spcPts val="0"/>
              </a:spcAft>
              <a:buClrTx/>
              <a:buSzTx/>
              <a:buFont typeface="MetricHPE"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Fully enables 3</a:t>
            </a:r>
            <a:r>
              <a:rPr kumimoji="0" lang="en-US" sz="1600" b="0" i="0" u="none" strike="noStrike" kern="1200" cap="none" spc="0" normalizeH="0" baseline="30000" noProof="0" dirty="0">
                <a:ln>
                  <a:noFill/>
                </a:ln>
                <a:solidFill>
                  <a:prstClr val="black"/>
                </a:solidFill>
                <a:effectLst/>
                <a:uLnTx/>
                <a:uFillTx/>
                <a:latin typeface="MetricHPE"/>
                <a:ea typeface="+mn-ea"/>
                <a:cs typeface="+mn-cs"/>
              </a:rPr>
              <a:t>rd</a:t>
            </a:r>
            <a:r>
              <a:rPr kumimoji="0" lang="en-US" sz="1600" b="0" i="0" u="none" strike="noStrike" kern="1200" cap="none" spc="0" normalizeH="0" baseline="0" noProof="0" dirty="0">
                <a:ln>
                  <a:noFill/>
                </a:ln>
                <a:solidFill>
                  <a:prstClr val="black"/>
                </a:solidFill>
                <a:effectLst/>
                <a:uLnTx/>
                <a:uFillTx/>
                <a:latin typeface="MetricHPE"/>
                <a:ea typeface="+mn-ea"/>
                <a:cs typeface="+mn-cs"/>
              </a:rPr>
              <a:t> Gen Intel Xeon SP processor capabilities/Enhanced performance and security.</a:t>
            </a:r>
          </a:p>
          <a:p>
            <a:pPr marL="173038" marR="0" lvl="0" indent="-173038" algn="l" defTabSz="914400" rtl="0" eaLnBrk="1" fontAlgn="auto" latinLnBrk="0" hangingPunct="1">
              <a:lnSpc>
                <a:spcPct val="101000"/>
              </a:lnSpc>
              <a:spcBef>
                <a:spcPts val="0"/>
              </a:spcBef>
              <a:spcAft>
                <a:spcPts val="0"/>
              </a:spcAft>
              <a:buClrTx/>
              <a:buSzTx/>
              <a:buFont typeface="MetricHPE"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Double I/O bandwidth with PCIe Gen4/Faster connectivity to surrounding infrastructure.</a:t>
            </a:r>
          </a:p>
          <a:p>
            <a:pPr marL="173038" marR="0" lvl="0" indent="-173038" algn="l" defTabSz="914400" rtl="0" eaLnBrk="1" fontAlgn="auto" latinLnBrk="0" hangingPunct="1">
              <a:lnSpc>
                <a:spcPct val="101000"/>
              </a:lnSpc>
              <a:spcBef>
                <a:spcPts val="0"/>
              </a:spcBef>
              <a:spcAft>
                <a:spcPts val="0"/>
              </a:spcAft>
              <a:buClrTx/>
              <a:buSzTx/>
              <a:buFont typeface="MetricHPE"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Significantly improved NVMe SSD support/Rapid and </a:t>
            </a:r>
            <a:br>
              <a:rPr kumimoji="0" lang="en-US" sz="1600" b="0" i="0" u="none" strike="noStrike" kern="1200" cap="none" spc="0" normalizeH="0" baseline="0" noProof="0" dirty="0">
                <a:ln>
                  <a:noFill/>
                </a:ln>
                <a:solidFill>
                  <a:prstClr val="black"/>
                </a:solidFill>
                <a:effectLst/>
                <a:uLnTx/>
                <a:uFillTx/>
                <a:latin typeface="MetricHPE"/>
                <a:ea typeface="+mn-ea"/>
                <a:cs typeface="+mn-cs"/>
              </a:rPr>
            </a:br>
            <a:r>
              <a:rPr kumimoji="0" lang="en-US" sz="1600" b="0" i="0" u="none" strike="noStrike" kern="1200" cap="none" spc="0" normalizeH="0" baseline="0" noProof="0" dirty="0">
                <a:ln>
                  <a:noFill/>
                </a:ln>
                <a:solidFill>
                  <a:prstClr val="black"/>
                </a:solidFill>
                <a:effectLst/>
                <a:uLnTx/>
                <a:uFillTx/>
                <a:latin typeface="MetricHPE"/>
                <a:ea typeface="+mn-ea"/>
                <a:cs typeface="+mn-cs"/>
              </a:rPr>
              <a:t>safeguarded data access &amp; storage.</a:t>
            </a:r>
          </a:p>
        </p:txBody>
      </p:sp>
    </p:spTree>
    <p:extLst>
      <p:ext uri="{BB962C8B-B14F-4D97-AF65-F5344CB8AC3E}">
        <p14:creationId xmlns:p14="http://schemas.microsoft.com/office/powerpoint/2010/main" val="228081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0F953EF-36D4-4333-85BD-4A030960DE37}"/>
              </a:ext>
            </a:extLst>
          </p:cNvPr>
          <p:cNvSpPr>
            <a:spLocks noGrp="1"/>
          </p:cNvSpPr>
          <p:nvPr>
            <p:ph type="ftr" sz="quarter" idx="10"/>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3BBFBEA1-F103-404F-B8E7-9F6918BF5347}"/>
              </a:ext>
            </a:extLst>
          </p:cNvPr>
          <p:cNvSpPr>
            <a:spLocks noGrp="1"/>
          </p:cNvSpPr>
          <p:nvPr>
            <p:ph type="sldNum" sz="quarter" idx="11"/>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11</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6" name="Title 5">
            <a:extLst>
              <a:ext uri="{FF2B5EF4-FFF2-40B4-BE49-F238E27FC236}">
                <a16:creationId xmlns:a16="http://schemas.microsoft.com/office/drawing/2014/main" id="{AC76BCEB-2933-46CD-A9C9-F1F629ADFCDD}"/>
              </a:ext>
            </a:extLst>
          </p:cNvPr>
          <p:cNvSpPr>
            <a:spLocks noGrp="1"/>
          </p:cNvSpPr>
          <p:nvPr>
            <p:ph type="title"/>
          </p:nvPr>
        </p:nvSpPr>
        <p:spPr/>
        <p:txBody>
          <a:bodyPr/>
          <a:lstStyle/>
          <a:p>
            <a:r>
              <a:rPr lang="fr-FR" dirty="0"/>
              <a:t>HPE ProLiant DL360 Gen10 &amp; Gen10 Plus features</a:t>
            </a:r>
            <a:endParaRPr lang="en-US" dirty="0"/>
          </a:p>
        </p:txBody>
      </p:sp>
      <p:graphicFrame>
        <p:nvGraphicFramePr>
          <p:cNvPr id="8" name="Table 7">
            <a:extLst>
              <a:ext uri="{FF2B5EF4-FFF2-40B4-BE49-F238E27FC236}">
                <a16:creationId xmlns:a16="http://schemas.microsoft.com/office/drawing/2014/main" id="{59FCC632-99DF-486E-BEC6-D5C158E67C7F}"/>
              </a:ext>
            </a:extLst>
          </p:cNvPr>
          <p:cNvGraphicFramePr>
            <a:graphicFrameLocks noGrp="1"/>
          </p:cNvGraphicFramePr>
          <p:nvPr>
            <p:extLst>
              <p:ext uri="{D42A27DB-BD31-4B8C-83A1-F6EECF244321}">
                <p14:modId xmlns:p14="http://schemas.microsoft.com/office/powerpoint/2010/main" val="262174795"/>
              </p:ext>
            </p:extLst>
          </p:nvPr>
        </p:nvGraphicFramePr>
        <p:xfrm>
          <a:off x="381093" y="1052276"/>
          <a:ext cx="11421303" cy="4794377"/>
        </p:xfrm>
        <a:graphic>
          <a:graphicData uri="http://schemas.openxmlformats.org/drawingml/2006/table">
            <a:tbl>
              <a:tblPr firstRow="1" bandRow="1"/>
              <a:tblGrid>
                <a:gridCol w="949867">
                  <a:extLst>
                    <a:ext uri="{9D8B030D-6E8A-4147-A177-3AD203B41FA5}">
                      <a16:colId xmlns:a16="http://schemas.microsoft.com/office/drawing/2014/main" val="20000"/>
                    </a:ext>
                  </a:extLst>
                </a:gridCol>
                <a:gridCol w="5344160">
                  <a:extLst>
                    <a:ext uri="{9D8B030D-6E8A-4147-A177-3AD203B41FA5}">
                      <a16:colId xmlns:a16="http://schemas.microsoft.com/office/drawing/2014/main" val="20001"/>
                    </a:ext>
                  </a:extLst>
                </a:gridCol>
                <a:gridCol w="5127276">
                  <a:extLst>
                    <a:ext uri="{9D8B030D-6E8A-4147-A177-3AD203B41FA5}">
                      <a16:colId xmlns:a16="http://schemas.microsoft.com/office/drawing/2014/main" val="20002"/>
                    </a:ext>
                  </a:extLst>
                </a:gridCol>
              </a:tblGrid>
              <a:tr h="237744">
                <a:tc>
                  <a:txBody>
                    <a:bodyPr/>
                    <a:lstStyle/>
                    <a:p>
                      <a:endParaRPr lang="en-US" sz="1400" b="1" dirty="0">
                        <a:effectLst/>
                        <a:latin typeface="+mj-lt"/>
                        <a:cs typeface="Times New Roman" panose="02020603050405020304" pitchFamily="18" charset="0"/>
                      </a:endParaRPr>
                    </a:p>
                  </a:txBody>
                  <a:tcPr marL="9244" marR="9244" marT="11709" marB="11709"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a:spcBef>
                          <a:spcPts val="0"/>
                        </a:spcBef>
                        <a:spcAft>
                          <a:spcPts val="0"/>
                        </a:spcAft>
                      </a:pPr>
                      <a:r>
                        <a:rPr lang="en-US" sz="1400" b="1" kern="1200" dirty="0">
                          <a:solidFill>
                            <a:srgbClr val="FFFFFF"/>
                          </a:solidFill>
                          <a:effectLst/>
                          <a:latin typeface="+mj-lt"/>
                          <a:ea typeface="Times New Roman" panose="02020603050405020304" pitchFamily="18" charset="0"/>
                          <a:cs typeface="Times New Roman" panose="02020603050405020304" pitchFamily="18" charset="0"/>
                        </a:rPr>
                        <a:t>HPE ProLiant DL360 Gen10</a:t>
                      </a:r>
                      <a:endParaRPr lang="en-US" sz="1400" b="1" dirty="0">
                        <a:effectLst/>
                        <a:latin typeface="+mj-lt"/>
                        <a:ea typeface="MetricHPE" panose="020F0502020204030204" pitchFamily="34" charset="0"/>
                        <a:cs typeface="Times New Roman" panose="02020603050405020304" pitchFamily="18" charset="0"/>
                      </a:endParaRPr>
                    </a:p>
                  </a:txBody>
                  <a:tcPr marL="9244" marR="9244" marT="11709" marB="11709"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a:spcBef>
                          <a:spcPts val="0"/>
                        </a:spcBef>
                        <a:spcAft>
                          <a:spcPts val="0"/>
                        </a:spcAft>
                      </a:pPr>
                      <a:r>
                        <a:rPr lang="en-US" sz="1400" b="1" kern="1200" dirty="0">
                          <a:solidFill>
                            <a:srgbClr val="FFFFFF"/>
                          </a:solidFill>
                          <a:effectLst/>
                          <a:latin typeface="+mj-lt"/>
                          <a:ea typeface="Times New Roman" panose="02020603050405020304" pitchFamily="18" charset="0"/>
                          <a:cs typeface="Times New Roman" panose="02020603050405020304" pitchFamily="18" charset="0"/>
                        </a:rPr>
                        <a:t>HPE ProLiant DL360 Gen10 Plus</a:t>
                      </a:r>
                      <a:endParaRPr lang="en-US" sz="1400" b="1" dirty="0">
                        <a:effectLst/>
                        <a:latin typeface="+mj-lt"/>
                        <a:ea typeface="MetricHPE" panose="020F0502020204030204" pitchFamily="34" charset="0"/>
                        <a:cs typeface="Times New Roman" panose="02020603050405020304" pitchFamily="18" charset="0"/>
                      </a:endParaRPr>
                    </a:p>
                  </a:txBody>
                  <a:tcPr marL="9244" marR="9244" marT="92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427605">
                <a:tc>
                  <a:txBody>
                    <a:bodyPr/>
                    <a:lstStyle/>
                    <a:p>
                      <a:pPr marL="0" marR="0">
                        <a:lnSpc>
                          <a:spcPct val="97000"/>
                        </a:lnSpc>
                        <a:spcBef>
                          <a:spcPts val="0"/>
                        </a:spcBef>
                        <a:spcAft>
                          <a:spcPts val="0"/>
                        </a:spcAft>
                      </a:pPr>
                      <a:r>
                        <a:rPr lang="en-US" sz="1300" b="1" kern="1200" dirty="0">
                          <a:solidFill>
                            <a:srgbClr val="000000"/>
                          </a:solidFill>
                          <a:effectLst/>
                          <a:latin typeface="MetricHPE" panose="020B0703030202060203" pitchFamily="34" charset="0"/>
                          <a:ea typeface="Times New Roman" panose="02020603050405020304" pitchFamily="18" charset="0"/>
                          <a:cs typeface="Times New Roman" panose="02020603050405020304" pitchFamily="18" charset="0"/>
                        </a:rPr>
                        <a:t>Compute</a:t>
                      </a:r>
                      <a:endParaRPr lang="en-US" sz="1300" dirty="0">
                        <a:effectLst/>
                        <a:latin typeface="MetricHPE" panose="020B0703030202060203" pitchFamily="34" charset="0"/>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marR="0" indent="-173038"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Up to (2) 2</a:t>
                      </a:r>
                      <a:r>
                        <a:rPr lang="en-US" sz="1300" b="0" kern="1200" baseline="30000" dirty="0">
                          <a:solidFill>
                            <a:srgbClr val="000000"/>
                          </a:solidFill>
                          <a:effectLst/>
                          <a:latin typeface="+mn-lt"/>
                          <a:ea typeface="Times New Roman" panose="02020603050405020304" pitchFamily="18" charset="0"/>
                          <a:cs typeface="Times New Roman" panose="02020603050405020304" pitchFamily="18" charset="0"/>
                        </a:rPr>
                        <a:t>nd</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 Generation Intel® Xeon</a:t>
                      </a:r>
                      <a:r>
                        <a:rPr lang="en-US" sz="1300" b="0" kern="1200" baseline="30000" dirty="0">
                          <a:solidFill>
                            <a:srgbClr val="000000"/>
                          </a:solidFill>
                          <a:effectLst/>
                          <a:latin typeface="+mn-lt"/>
                          <a:ea typeface="Times New Roman" panose="02020603050405020304" pitchFamily="18" charset="0"/>
                          <a:cs typeface="Times New Roman" panose="02020603050405020304" pitchFamily="18" charset="0"/>
                        </a:rPr>
                        <a:t>® </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Processor Scalable family, up to 28 Cores</a:t>
                      </a:r>
                    </a:p>
                    <a:p>
                      <a:pPr marL="173038" marR="0" lvl="0" indent="-173038"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Full stack (minus T processors)</a:t>
                      </a:r>
                      <a:endParaRPr lang="en-US" sz="1300" b="0" kern="1200" dirty="0">
                        <a:solidFill>
                          <a:srgbClr val="000000"/>
                        </a:solidFill>
                        <a:effectLst/>
                        <a:latin typeface="+mn-lt"/>
                        <a:ea typeface="Times New Roman" panose="02020603050405020304" pitchFamily="18" charset="0"/>
                        <a:cs typeface="Times New Roman" panose="02020603050405020304" pitchFamily="18" charset="0"/>
                      </a:endParaRPr>
                    </a:p>
                    <a:p>
                      <a:pPr marL="173038" marR="0" indent="-173038"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Up to (2)</a:t>
                      </a:r>
                      <a:r>
                        <a:rPr lang="en-US" sz="1300" b="0" kern="1200" baseline="0" dirty="0">
                          <a:solidFill>
                            <a:srgbClr val="000000"/>
                          </a:solidFill>
                          <a:effectLst/>
                          <a:latin typeface="+mn-lt"/>
                          <a:ea typeface="Times New Roman" panose="02020603050405020304" pitchFamily="18" charset="0"/>
                          <a:cs typeface="Times New Roman" panose="02020603050405020304" pitchFamily="18" charset="0"/>
                        </a:rPr>
                        <a:t> UPI links per CPU (Up to 10.4 GT/s)</a:t>
                      </a:r>
                      <a:endParaRPr lang="en-US" sz="1300" b="0" kern="1200" dirty="0">
                        <a:solidFill>
                          <a:srgbClr val="000000"/>
                        </a:solidFill>
                        <a:effectLst/>
                        <a:latin typeface="+mn-lt"/>
                        <a:ea typeface="Times New Roman" panose="02020603050405020304" pitchFamily="18" charset="0"/>
                        <a:cs typeface="Times New Roman" panose="02020603050405020304" pitchFamily="18" charset="0"/>
                      </a:endParaRPr>
                    </a:p>
                    <a:p>
                      <a:pPr marL="173038" marR="0" indent="-173038"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PCIe Gen3, up to three (3) available slots; 48 lanes</a:t>
                      </a:r>
                    </a:p>
                    <a:p>
                      <a:pPr marL="173038" marR="0" indent="-173038"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16x/x8</a:t>
                      </a:r>
                      <a:r>
                        <a:rPr lang="en-US" sz="1300" b="0" kern="1200" baseline="0" dirty="0">
                          <a:solidFill>
                            <a:srgbClr val="000000"/>
                          </a:solidFill>
                          <a:effectLst/>
                          <a:latin typeface="+mn-lt"/>
                          <a:ea typeface="Times New Roman" panose="02020603050405020304" pitchFamily="18" charset="0"/>
                          <a:cs typeface="Times New Roman" panose="02020603050405020304" pitchFamily="18" charset="0"/>
                        </a:rPr>
                        <a:t> default primary riser</a:t>
                      </a:r>
                    </a:p>
                    <a:p>
                      <a:pPr marL="173038" marR="0" indent="-173038" algn="l">
                        <a:lnSpc>
                          <a:spcPct val="97000"/>
                        </a:lnSpc>
                        <a:spcBef>
                          <a:spcPts val="0"/>
                        </a:spcBef>
                        <a:spcAft>
                          <a:spcPts val="0"/>
                        </a:spcAft>
                        <a:buFont typeface="MetricHPE" panose="020B0604020202020204" pitchFamily="34" charset="0"/>
                        <a:buChar char="•"/>
                      </a:pPr>
                      <a:r>
                        <a:rPr lang="en-US" sz="1300" b="0" kern="1200" baseline="0" dirty="0">
                          <a:solidFill>
                            <a:srgbClr val="000000"/>
                          </a:solidFill>
                          <a:effectLst/>
                          <a:latin typeface="+mn-lt"/>
                          <a:ea typeface="Times New Roman" panose="02020603050405020304" pitchFamily="18" charset="0"/>
                          <a:cs typeface="Times New Roman" panose="02020603050405020304" pitchFamily="18" charset="0"/>
                        </a:rPr>
                        <a:t>Basic balanced I/O capabilities (no South PCIe lines, no PCIe lane recovery)</a:t>
                      </a:r>
                      <a:endParaRPr lang="en-US" sz="1300" b="0" kern="1200" dirty="0">
                        <a:solidFill>
                          <a:srgbClr val="000000"/>
                        </a:solidFill>
                        <a:effectLst/>
                        <a:latin typeface="+mn-lt"/>
                        <a:ea typeface="Times New Roman" panose="02020603050405020304" pitchFamily="18"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marR="0" indent="-173038" algn="l">
                        <a:lnSpc>
                          <a:spcPct val="97000"/>
                        </a:lnSpc>
                        <a:spcBef>
                          <a:spcPts val="0"/>
                        </a:spcBef>
                        <a:spcAft>
                          <a:spcPts val="0"/>
                        </a:spcAft>
                        <a:buFont typeface="MetricHPE" panose="020B0604020202020204" pitchFamily="34" charset="0"/>
                        <a:buChar char="•"/>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Up to (2) </a:t>
                      </a:r>
                      <a:r>
                        <a:rPr lang="en-US" sz="1300" b="1" kern="1200" dirty="0">
                          <a:solidFill>
                            <a:schemeClr val="tx1"/>
                          </a:solidFill>
                          <a:effectLst/>
                          <a:latin typeface="MetricHPE Black" panose="020B0A03030202060203" pitchFamily="34" charset="0"/>
                          <a:ea typeface="Times New Roman" panose="02020603050405020304" pitchFamily="18" charset="0"/>
                          <a:cs typeface="Times New Roman" panose="02020603050405020304" pitchFamily="18" charset="0"/>
                        </a:rPr>
                        <a:t>3</a:t>
                      </a:r>
                      <a:r>
                        <a:rPr lang="en-US" sz="1300" b="1" kern="1200" baseline="30000" dirty="0">
                          <a:solidFill>
                            <a:schemeClr val="tx1"/>
                          </a:solidFill>
                          <a:effectLst/>
                          <a:latin typeface="MetricHPE Black" panose="020B0A03030202060203" pitchFamily="34" charset="0"/>
                          <a:ea typeface="Times New Roman" panose="02020603050405020304" pitchFamily="18" charset="0"/>
                          <a:cs typeface="Times New Roman" panose="02020603050405020304" pitchFamily="18" charset="0"/>
                        </a:rPr>
                        <a:t>rd</a:t>
                      </a:r>
                      <a:r>
                        <a:rPr lang="en-US" sz="1300" b="1" kern="1200" dirty="0">
                          <a:solidFill>
                            <a:schemeClr val="tx1"/>
                          </a:solidFill>
                          <a:effectLst/>
                          <a:latin typeface="MetricHPE Black" panose="020B0A03030202060203" pitchFamily="34" charset="0"/>
                          <a:ea typeface="Times New Roman" panose="02020603050405020304" pitchFamily="18" charset="0"/>
                          <a:cs typeface="Times New Roman" panose="02020603050405020304" pitchFamily="18" charset="0"/>
                        </a:rPr>
                        <a:t> Generatio</a:t>
                      </a:r>
                      <a:r>
                        <a:rPr lang="en-US" sz="1300" b="0" kern="1200" dirty="0">
                          <a:solidFill>
                            <a:schemeClr val="tx1"/>
                          </a:solidFill>
                          <a:effectLst/>
                          <a:latin typeface="MetricHPE Black" panose="020B0A03030202060203" pitchFamily="34" charset="0"/>
                          <a:ea typeface="Times New Roman" panose="02020603050405020304" pitchFamily="18" charset="0"/>
                          <a:cs typeface="Times New Roman" panose="02020603050405020304" pitchFamily="18" charset="0"/>
                        </a:rPr>
                        <a:t>n</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 Intel® Xeon</a:t>
                      </a:r>
                      <a:r>
                        <a:rPr lang="en-US" sz="1300" b="0" kern="1200" baseline="30000" dirty="0">
                          <a:solidFill>
                            <a:srgbClr val="000000"/>
                          </a:solidFill>
                          <a:effectLst/>
                          <a:latin typeface="+mn-lt"/>
                          <a:ea typeface="Times New Roman" panose="02020603050405020304" pitchFamily="18" charset="0"/>
                          <a:cs typeface="Times New Roman" panose="02020603050405020304" pitchFamily="18" charset="0"/>
                        </a:rPr>
                        <a:t>® </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Processor Scalable family, </a:t>
                      </a:r>
                      <a:br>
                        <a:rPr lang="en-US" sz="1300" b="0" kern="1200" dirty="0">
                          <a:solidFill>
                            <a:srgbClr val="000000"/>
                          </a:solidFill>
                          <a:effectLst/>
                          <a:latin typeface="+mn-lt"/>
                          <a:ea typeface="Times New Roman" panose="02020603050405020304" pitchFamily="18" charset="0"/>
                          <a:cs typeface="Times New Roman" panose="02020603050405020304" pitchFamily="18" charset="0"/>
                        </a:rPr>
                      </a:b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up to </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40</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 Cores</a:t>
                      </a:r>
                      <a:endParaRPr lang="en-US" sz="1300" kern="1200" dirty="0">
                        <a:solidFill>
                          <a:srgbClr val="000000"/>
                        </a:solidFill>
                        <a:effectLst/>
                        <a:latin typeface="+mn-lt"/>
                        <a:ea typeface="Times New Roman" panose="02020603050405020304" pitchFamily="18" charset="0"/>
                        <a:cs typeface="Times New Roman" panose="02020603050405020304" pitchFamily="18" charset="0"/>
                      </a:endParaRPr>
                    </a:p>
                    <a:p>
                      <a:pPr marL="173038" marR="0" indent="-173038" algn="l">
                        <a:lnSpc>
                          <a:spcPct val="97000"/>
                        </a:lnSpc>
                        <a:spcBef>
                          <a:spcPts val="0"/>
                        </a:spcBef>
                        <a:spcAft>
                          <a:spcPts val="0"/>
                        </a:spcAft>
                        <a:buFont typeface="MetricHPE" panose="020B0604020202020204" pitchFamily="34" charset="0"/>
                        <a:buChar char="•"/>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Full Stack (minus </a:t>
                      </a:r>
                      <a:r>
                        <a:rPr lang="en-US" sz="1300" b="1" kern="1200" dirty="0">
                          <a:solidFill>
                            <a:srgbClr val="000000"/>
                          </a:solidFill>
                          <a:effectLst/>
                          <a:latin typeface="+mn-lt"/>
                          <a:ea typeface="Times New Roman" panose="02020603050405020304" pitchFamily="18" charset="0"/>
                          <a:cs typeface="Times New Roman" panose="02020603050405020304" pitchFamily="18" charset="0"/>
                        </a:rPr>
                        <a:t>T </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&amp; Q</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 processors)</a:t>
                      </a:r>
                      <a:endParaRPr lang="en-US" sz="1300" dirty="0">
                        <a:effectLst/>
                        <a:latin typeface="+mn-lt"/>
                        <a:ea typeface="MetricHPE" panose="020F0502020204030204" pitchFamily="34" charset="0"/>
                        <a:cs typeface="Times New Roman" panose="02020603050405020304" pitchFamily="18" charset="0"/>
                      </a:endParaRPr>
                    </a:p>
                    <a:p>
                      <a:pPr marL="173038" marR="0" indent="-173038" algn="l">
                        <a:lnSpc>
                          <a:spcPct val="97000"/>
                        </a:lnSpc>
                        <a:spcBef>
                          <a:spcPts val="0"/>
                        </a:spcBef>
                        <a:spcAft>
                          <a:spcPts val="0"/>
                        </a:spcAft>
                        <a:buFont typeface="MetricHPE" panose="020B0604020202020204" pitchFamily="34" charset="0"/>
                        <a:buChar char="•"/>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UPI: up to (</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3</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 Links per CPU (Up to </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11.2</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 GT/s)</a:t>
                      </a:r>
                      <a:endParaRPr lang="en-US" sz="1300" dirty="0">
                        <a:effectLst/>
                        <a:latin typeface="+mn-lt"/>
                        <a:ea typeface="MetricHPE" panose="020F0502020204030204" pitchFamily="34" charset="0"/>
                        <a:cs typeface="Times New Roman" panose="02020603050405020304" pitchFamily="18" charset="0"/>
                      </a:endParaRPr>
                    </a:p>
                    <a:p>
                      <a:pPr marL="173038" marR="0" indent="-173038" algn="l">
                        <a:lnSpc>
                          <a:spcPct val="97000"/>
                        </a:lnSpc>
                        <a:spcBef>
                          <a:spcPts val="0"/>
                        </a:spcBef>
                        <a:spcAft>
                          <a:spcPts val="0"/>
                        </a:spcAft>
                        <a:buFont typeface="MetricHPE" panose="020B0604020202020204" pitchFamily="34" charset="0"/>
                        <a:buChar char="•"/>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PCIe Gen</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4</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 Up to three (3) available slots; </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64 lanes</a:t>
                      </a:r>
                      <a:r>
                        <a:rPr lang="en-US" sz="1300" b="1" kern="1200" dirty="0">
                          <a:solidFill>
                            <a:srgbClr val="01A982"/>
                          </a:solidFill>
                          <a:effectLst/>
                          <a:latin typeface="+mn-lt"/>
                          <a:ea typeface="Times New Roman" panose="02020603050405020304" pitchFamily="18" charset="0"/>
                          <a:cs typeface="Times New Roman" panose="02020603050405020304" pitchFamily="18" charset="0"/>
                        </a:rPr>
                        <a:t> </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(48 N + </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16 S</a:t>
                      </a:r>
                      <a:r>
                        <a:rPr lang="en-US" sz="1300" b="0" kern="1200" dirty="0">
                          <a:solidFill>
                            <a:schemeClr val="tx1"/>
                          </a:solidFill>
                          <a:effectLst/>
                          <a:latin typeface="+mn-lt"/>
                          <a:ea typeface="Times New Roman" panose="02020603050405020304" pitchFamily="18" charset="0"/>
                          <a:cs typeface="Times New Roman" panose="02020603050405020304" pitchFamily="18" charset="0"/>
                        </a:rPr>
                        <a:t>)</a:t>
                      </a:r>
                    </a:p>
                    <a:p>
                      <a:pPr marL="173038" marR="0" lvl="0" indent="-173038"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x16/</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x16</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 default primary riser; </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AROC</a:t>
                      </a:r>
                      <a:r>
                        <a:rPr lang="en-US" sz="1300" b="1" kern="1200" baseline="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 PCIe lanes re-route adapter</a:t>
                      </a:r>
                    </a:p>
                    <a:p>
                      <a:pPr marL="173038" marR="0" lvl="0" indent="-173038"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1" kern="1200" dirty="0">
                          <a:solidFill>
                            <a:schemeClr val="tx1"/>
                          </a:solidFill>
                          <a:effectLst/>
                          <a:latin typeface="MetricHPE" panose="020B0703030202060203" pitchFamily="34" charset="0"/>
                          <a:ea typeface="MetricHPE" panose="020F0502020204030204" pitchFamily="34" charset="0"/>
                          <a:cs typeface="Times New Roman" panose="02020603050405020304" pitchFamily="18" charset="0"/>
                        </a:rPr>
                        <a:t>Improved</a:t>
                      </a:r>
                      <a:r>
                        <a:rPr lang="en-US" sz="1300" b="1" kern="1200" dirty="0">
                          <a:solidFill>
                            <a:srgbClr val="01A982"/>
                          </a:solidFill>
                          <a:effectLst/>
                          <a:latin typeface="+mn-lt"/>
                          <a:ea typeface="MetricHPE" panose="020F0502020204030204" pitchFamily="34" charset="0"/>
                          <a:cs typeface="Times New Roman" panose="02020603050405020304" pitchFamily="18" charset="0"/>
                        </a:rPr>
                        <a:t> </a:t>
                      </a:r>
                      <a:r>
                        <a:rPr lang="en-US" sz="1300" b="0" kern="1200" dirty="0">
                          <a:solidFill>
                            <a:schemeClr val="tx1"/>
                          </a:solidFill>
                          <a:effectLst/>
                          <a:latin typeface="+mn-lt"/>
                          <a:ea typeface="MetricHPE" panose="020F0502020204030204" pitchFamily="34" charset="0"/>
                          <a:cs typeface="Times New Roman" panose="02020603050405020304" pitchFamily="18" charset="0"/>
                        </a:rPr>
                        <a:t>balanced I/O cap. (16 S. PCIe lanes, AROC PCIe lane rec.)</a:t>
                      </a: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a:lnSpc>
                          <a:spcPct val="97000"/>
                        </a:lnSpc>
                        <a:spcBef>
                          <a:spcPts val="0"/>
                        </a:spcBef>
                        <a:spcAft>
                          <a:spcPts val="0"/>
                        </a:spcAft>
                      </a:pPr>
                      <a:r>
                        <a:rPr lang="en-US" sz="1300" b="1" kern="1200" dirty="0">
                          <a:solidFill>
                            <a:srgbClr val="000000"/>
                          </a:solidFill>
                          <a:effectLst/>
                          <a:latin typeface="MetricHPE" panose="020B0703030202060203" pitchFamily="34" charset="0"/>
                          <a:ea typeface="Times New Roman" panose="02020603050405020304" pitchFamily="18" charset="0"/>
                          <a:cs typeface="Times New Roman" panose="02020603050405020304" pitchFamily="18" charset="0"/>
                        </a:rPr>
                        <a:t>Memory </a:t>
                      </a:r>
                      <a:endParaRPr lang="en-US" sz="1300" dirty="0">
                        <a:effectLst/>
                        <a:latin typeface="MetricHPE" panose="020B0703030202060203" pitchFamily="34" charset="0"/>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marR="0" indent="-173038" algn="l">
                        <a:lnSpc>
                          <a:spcPct val="97000"/>
                        </a:lnSpc>
                        <a:spcBef>
                          <a:spcPts val="0"/>
                        </a:spcBef>
                        <a:spcAft>
                          <a:spcPts val="0"/>
                        </a:spcAft>
                        <a:buFont typeface="MetricHPE" panose="020B0604020202020204" pitchFamily="34" charset="0"/>
                        <a:buChar char="•"/>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(24) DDR4, 6 ch. per socket, up to 2933MT/s (3.0 TB+ max)</a:t>
                      </a:r>
                      <a:endParaRPr lang="en-US" sz="130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marR="0" indent="-173038" algn="l">
                        <a:lnSpc>
                          <a:spcPct val="97000"/>
                        </a:lnSpc>
                        <a:spcBef>
                          <a:spcPts val="0"/>
                        </a:spcBef>
                        <a:spcAft>
                          <a:spcPts val="0"/>
                        </a:spcAft>
                        <a:buFont typeface="MetricHPE" panose="020B0604020202020204" pitchFamily="34" charset="0"/>
                        <a:buChar char="•"/>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32</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 DDR4, </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8</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 channels per socket, up to </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3200</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 MT/s (</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6.0</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 TB+ max)</a:t>
                      </a:r>
                    </a:p>
                    <a:p>
                      <a:pPr marL="173038" marR="0" indent="-173038" algn="l">
                        <a:lnSpc>
                          <a:spcPct val="97000"/>
                        </a:lnSpc>
                        <a:spcBef>
                          <a:spcPts val="0"/>
                        </a:spcBef>
                        <a:spcAft>
                          <a:spcPts val="0"/>
                        </a:spcAft>
                        <a:buFont typeface="MetricHPE" panose="020B0604020202020204" pitchFamily="34" charset="0"/>
                        <a:buChar char="•"/>
                      </a:pPr>
                      <a:r>
                        <a:rPr lang="en-US" sz="1300" b="1" kern="1200" dirty="0">
                          <a:solidFill>
                            <a:schemeClr val="tx1"/>
                          </a:solidFill>
                          <a:effectLst/>
                          <a:latin typeface="MetricHPE" panose="020B0703030202060203" pitchFamily="34" charset="0"/>
                          <a:ea typeface="MetricHPE" panose="020F0502020204030204" pitchFamily="34" charset="0"/>
                          <a:cs typeface="Times New Roman" panose="02020603050405020304" pitchFamily="18" charset="0"/>
                        </a:rPr>
                        <a:t>DIMM blanks required on empty slots (most configs)</a:t>
                      </a:r>
                      <a:endParaRPr lang="en-US" sz="1300" b="1" dirty="0">
                        <a:solidFill>
                          <a:schemeClr val="tx1"/>
                        </a:solidFill>
                        <a:effectLst/>
                        <a:latin typeface="MetricHPE" panose="020B0703030202060203" pitchFamily="34" charset="0"/>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15108">
                <a:tc>
                  <a:txBody>
                    <a:bodyPr/>
                    <a:lstStyle/>
                    <a:p>
                      <a:pPr marL="0" marR="0">
                        <a:lnSpc>
                          <a:spcPct val="97000"/>
                        </a:lnSpc>
                        <a:spcBef>
                          <a:spcPts val="0"/>
                        </a:spcBef>
                        <a:spcAft>
                          <a:spcPts val="0"/>
                        </a:spcAft>
                      </a:pPr>
                      <a:r>
                        <a:rPr lang="en-US" sz="1300" b="1" kern="1200" dirty="0">
                          <a:solidFill>
                            <a:srgbClr val="000000"/>
                          </a:solidFill>
                          <a:effectLst/>
                          <a:latin typeface="MetricHPE" panose="020B0703030202060203" pitchFamily="34" charset="0"/>
                          <a:ea typeface="Times New Roman" panose="02020603050405020304" pitchFamily="18" charset="0"/>
                          <a:cs typeface="Times New Roman" panose="02020603050405020304" pitchFamily="18" charset="0"/>
                        </a:rPr>
                        <a:t>Persistent </a:t>
                      </a:r>
                      <a:br>
                        <a:rPr lang="en-US" sz="1300" b="1" kern="1200" dirty="0">
                          <a:solidFill>
                            <a:srgbClr val="000000"/>
                          </a:solidFill>
                          <a:effectLst/>
                          <a:latin typeface="MetricHPE" panose="020B0703030202060203" pitchFamily="34" charset="0"/>
                          <a:ea typeface="Times New Roman" panose="02020603050405020304" pitchFamily="18" charset="0"/>
                          <a:cs typeface="Times New Roman" panose="02020603050405020304" pitchFamily="18" charset="0"/>
                        </a:rPr>
                      </a:br>
                      <a:r>
                        <a:rPr lang="en-US" sz="1300" b="1" kern="1200" dirty="0">
                          <a:solidFill>
                            <a:srgbClr val="000000"/>
                          </a:solidFill>
                          <a:effectLst/>
                          <a:latin typeface="MetricHPE" panose="020B0703030202060203" pitchFamily="34" charset="0"/>
                          <a:ea typeface="Times New Roman" panose="02020603050405020304" pitchFamily="18" charset="0"/>
                          <a:cs typeface="Times New Roman" panose="02020603050405020304" pitchFamily="18" charset="0"/>
                        </a:rPr>
                        <a:t>Memory</a:t>
                      </a:r>
                      <a:endParaRPr lang="en-US" sz="1300" dirty="0">
                        <a:effectLst/>
                        <a:latin typeface="MetricHPE" panose="020B0703030202060203" pitchFamily="34" charset="0"/>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marR="0" indent="-173038"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Up to 12 HPE Persistent Memory featuring Intel® Optane™ DC </a:t>
                      </a:r>
                      <a:br>
                        <a:rPr lang="en-US" sz="1300" b="0" kern="1200" dirty="0">
                          <a:solidFill>
                            <a:srgbClr val="000000"/>
                          </a:solidFill>
                          <a:effectLst/>
                          <a:latin typeface="+mn-lt"/>
                          <a:ea typeface="Times New Roman" panose="02020603050405020304" pitchFamily="18" charset="0"/>
                          <a:cs typeface="Times New Roman" panose="02020603050405020304" pitchFamily="18" charset="0"/>
                        </a:rPr>
                      </a:b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persistent memory (3TB max per socket depending on processor model)</a:t>
                      </a:r>
                      <a:endParaRPr lang="en-US" sz="1300" b="0" dirty="0">
                        <a:effectLst/>
                        <a:latin typeface="+mn-lt"/>
                        <a:ea typeface="MetricHPE" panose="020F0502020204030204" pitchFamily="34" charset="0"/>
                        <a:cs typeface="Times New Roman" panose="02020603050405020304" pitchFamily="18" charset="0"/>
                      </a:endParaRPr>
                    </a:p>
                    <a:p>
                      <a:pPr marL="173038" marR="0" indent="-173038"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Or up to 12 NVDIMMs HPE Scalable Persistent memory (192GB max)</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marR="0" indent="-173038" algn="l">
                        <a:lnSpc>
                          <a:spcPct val="97000"/>
                        </a:lnSpc>
                        <a:spcBef>
                          <a:spcPts val="0"/>
                        </a:spcBef>
                        <a:spcAft>
                          <a:spcPts val="0"/>
                        </a:spcAft>
                        <a:buFont typeface="MetricHPE" panose="020B0604020202020204" pitchFamily="34" charset="0"/>
                        <a:buChar char="•"/>
                      </a:pPr>
                      <a:r>
                        <a:rPr lang="en-US" sz="1300" b="0" kern="1200" dirty="0">
                          <a:solidFill>
                            <a:schemeClr val="tx1"/>
                          </a:solidFill>
                          <a:effectLst/>
                          <a:latin typeface="+mn-lt"/>
                          <a:ea typeface="Times New Roman" panose="02020603050405020304" pitchFamily="18" charset="0"/>
                          <a:cs typeface="Times New Roman" panose="02020603050405020304" pitchFamily="18" charset="0"/>
                        </a:rPr>
                        <a:t>Up to </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16</a:t>
                      </a:r>
                      <a:r>
                        <a:rPr lang="en-US" sz="1300" b="0" kern="1200" dirty="0">
                          <a:solidFill>
                            <a:schemeClr val="tx1"/>
                          </a:solidFill>
                          <a:effectLst/>
                          <a:latin typeface="+mn-lt"/>
                          <a:ea typeface="Times New Roman" panose="02020603050405020304" pitchFamily="18" charset="0"/>
                          <a:cs typeface="Times New Roman" panose="02020603050405020304" pitchFamily="18" charset="0"/>
                        </a:rPr>
                        <a:t> </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Intel® Optane™ Persistent Memory </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200 series</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 (</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4TB</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 max per socket)</a:t>
                      </a:r>
                      <a:endParaRPr lang="en-US" sz="130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1466">
                <a:tc>
                  <a:txBody>
                    <a:bodyPr/>
                    <a:lstStyle/>
                    <a:p>
                      <a:pPr marL="0" marR="0">
                        <a:lnSpc>
                          <a:spcPct val="97000"/>
                        </a:lnSpc>
                        <a:spcBef>
                          <a:spcPts val="0"/>
                        </a:spcBef>
                        <a:spcAft>
                          <a:spcPts val="0"/>
                        </a:spcAft>
                      </a:pPr>
                      <a:r>
                        <a:rPr lang="en-US" sz="1300" b="1" kern="1200" dirty="0">
                          <a:solidFill>
                            <a:srgbClr val="000000"/>
                          </a:solidFill>
                          <a:effectLst/>
                          <a:latin typeface="MetricHPE" panose="020B0703030202060203" pitchFamily="34" charset="0"/>
                          <a:ea typeface="Times New Roman" panose="02020603050405020304" pitchFamily="18" charset="0"/>
                          <a:cs typeface="Times New Roman" panose="02020603050405020304" pitchFamily="18" charset="0"/>
                        </a:rPr>
                        <a:t>Storage</a:t>
                      </a:r>
                      <a:endParaRPr lang="en-US" sz="1300" dirty="0">
                        <a:effectLst/>
                        <a:latin typeface="MetricHPE" panose="020B0703030202060203" pitchFamily="34" charset="0"/>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marR="0" indent="-173038"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MetricHPE" panose="020F0502020204030204" pitchFamily="34" charset="0"/>
                          <a:cs typeface="Times New Roman" panose="02020603050405020304" pitchFamily="18" charset="0"/>
                        </a:rPr>
                        <a:t>12 lanes embedded 6Gb AHCI/RAID SATA</a:t>
                      </a:r>
                    </a:p>
                    <a:p>
                      <a:pPr marL="173038" marR="0" indent="-173038"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MetricHPE" panose="020F0502020204030204" pitchFamily="34" charset="0"/>
                          <a:cs typeface="Times New Roman" panose="02020603050405020304" pitchFamily="18" charset="0"/>
                        </a:rPr>
                        <a:t>HPE Smart Array S100i SW RAID</a:t>
                      </a:r>
                      <a:endParaRPr lang="en-US" sz="1300" b="0" dirty="0">
                        <a:effectLst/>
                        <a:latin typeface="+mn-lt"/>
                        <a:ea typeface="MetricHPE" panose="020F0502020204030204" pitchFamily="34" charset="0"/>
                        <a:cs typeface="Times New Roman" panose="02020603050405020304" pitchFamily="18" charset="0"/>
                      </a:endParaRPr>
                    </a:p>
                    <a:p>
                      <a:pPr marL="173038" marR="0" indent="-173038"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MetricHPE" panose="020F0502020204030204" pitchFamily="34" charset="0"/>
                          <a:cs typeface="Times New Roman" panose="02020603050405020304" pitchFamily="18" charset="0"/>
                        </a:rPr>
                        <a:t>Choice of HPE Smart Array Controllers for performance or additional features</a:t>
                      </a:r>
                    </a:p>
                    <a:p>
                      <a:pPr marL="173038" marR="0" indent="-173038"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MetricHPE" panose="020F0502020204030204" pitchFamily="34" charset="0"/>
                          <a:cs typeface="Times New Roman" panose="02020603050405020304" pitchFamily="18" charset="0"/>
                        </a:rPr>
                        <a:t>Optional</a:t>
                      </a:r>
                      <a:r>
                        <a:rPr lang="en-US" sz="1300" b="0" kern="1200" baseline="0" dirty="0">
                          <a:solidFill>
                            <a:srgbClr val="000000"/>
                          </a:solidFill>
                          <a:effectLst/>
                          <a:latin typeface="+mn-lt"/>
                          <a:ea typeface="MetricHPE" panose="020F0502020204030204" pitchFamily="34" charset="0"/>
                          <a:cs typeface="Times New Roman" panose="02020603050405020304" pitchFamily="18" charset="0"/>
                        </a:rPr>
                        <a:t> M.2 capable primary riser</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marR="0" indent="-173038" algn="l">
                        <a:lnSpc>
                          <a:spcPct val="97000"/>
                        </a:lnSpc>
                        <a:spcBef>
                          <a:spcPts val="0"/>
                        </a:spcBef>
                        <a:spcAft>
                          <a:spcPts val="0"/>
                        </a:spcAft>
                        <a:buFont typeface="MetricHPE" panose="020B0604020202020204" pitchFamily="34" charset="0"/>
                        <a:buChar char="•"/>
                      </a:pPr>
                      <a:r>
                        <a:rPr lang="en-US" sz="1300" b="1" kern="1200" dirty="0">
                          <a:solidFill>
                            <a:schemeClr val="tx1"/>
                          </a:solidFill>
                          <a:effectLst/>
                          <a:latin typeface="MetricHPE" panose="020B0703030202060203" pitchFamily="34" charset="0"/>
                          <a:ea typeface="MetricHPE" panose="020F0502020204030204" pitchFamily="34" charset="0"/>
                          <a:cs typeface="Times New Roman" panose="02020603050405020304" pitchFamily="18" charset="0"/>
                        </a:rPr>
                        <a:t>14</a:t>
                      </a:r>
                      <a:r>
                        <a:rPr lang="en-US" sz="1300" b="0" kern="1200" dirty="0">
                          <a:solidFill>
                            <a:srgbClr val="000000"/>
                          </a:solidFill>
                          <a:effectLst/>
                          <a:latin typeface="+mn-lt"/>
                          <a:ea typeface="MetricHPE" panose="020F0502020204030204" pitchFamily="34" charset="0"/>
                          <a:cs typeface="Times New Roman" panose="02020603050405020304" pitchFamily="18" charset="0"/>
                        </a:rPr>
                        <a:t> lanes embedded 6Gb AHCI/RAID SATA</a:t>
                      </a:r>
                    </a:p>
                    <a:p>
                      <a:pPr marL="173038" marR="0" indent="-173038" algn="l">
                        <a:lnSpc>
                          <a:spcPct val="97000"/>
                        </a:lnSpc>
                        <a:spcBef>
                          <a:spcPts val="0"/>
                        </a:spcBef>
                        <a:spcAft>
                          <a:spcPts val="0"/>
                        </a:spcAft>
                        <a:buFont typeface="MetricHPE" panose="020B0604020202020204" pitchFamily="34" charset="0"/>
                        <a:buChar char="•"/>
                      </a:pPr>
                      <a:r>
                        <a:rPr lang="en-US" sz="1300" b="1" kern="1200" dirty="0">
                          <a:solidFill>
                            <a:schemeClr val="tx1"/>
                          </a:solidFill>
                          <a:effectLst/>
                          <a:latin typeface="MetricHPE" panose="020B0703030202060203" pitchFamily="34" charset="0"/>
                          <a:ea typeface="MetricHPE" panose="020F0502020204030204" pitchFamily="34" charset="0"/>
                          <a:cs typeface="Times New Roman" panose="02020603050405020304" pitchFamily="18" charset="0"/>
                        </a:rPr>
                        <a:t>Intel VROC</a:t>
                      </a:r>
                      <a:r>
                        <a:rPr lang="en-US" sz="1300" b="1" kern="1200" dirty="0">
                          <a:solidFill>
                            <a:srgbClr val="000000"/>
                          </a:solidFill>
                          <a:effectLst/>
                          <a:latin typeface="+mn-lt"/>
                          <a:ea typeface="MetricHPE" panose="020F0502020204030204" pitchFamily="34" charset="0"/>
                          <a:cs typeface="Times New Roman" panose="02020603050405020304" pitchFamily="18" charset="0"/>
                        </a:rPr>
                        <a:t> </a:t>
                      </a:r>
                      <a:r>
                        <a:rPr lang="en-US" sz="1300" b="0" kern="1200" dirty="0">
                          <a:solidFill>
                            <a:srgbClr val="000000"/>
                          </a:solidFill>
                          <a:effectLst/>
                          <a:latin typeface="+mn-lt"/>
                          <a:ea typeface="MetricHPE" panose="020F0502020204030204" pitchFamily="34" charset="0"/>
                          <a:cs typeface="Times New Roman" panose="02020603050405020304" pitchFamily="18" charset="0"/>
                        </a:rPr>
                        <a:t>&amp; HPE Smart </a:t>
                      </a:r>
                      <a:r>
                        <a:rPr lang="en-US" sz="1300" b="1" kern="1200" dirty="0">
                          <a:solidFill>
                            <a:srgbClr val="000000"/>
                          </a:solidFill>
                          <a:effectLst/>
                          <a:latin typeface="+mn-lt"/>
                          <a:ea typeface="MetricHPE" panose="020F0502020204030204" pitchFamily="34" charset="0"/>
                          <a:cs typeface="Times New Roman" panose="02020603050405020304" pitchFamily="18" charset="0"/>
                        </a:rPr>
                        <a:t>Storage</a:t>
                      </a:r>
                      <a:r>
                        <a:rPr lang="en-US" sz="1300" b="0" kern="1200" dirty="0">
                          <a:solidFill>
                            <a:srgbClr val="000000"/>
                          </a:solidFill>
                          <a:effectLst/>
                          <a:latin typeface="+mn-lt"/>
                          <a:ea typeface="MetricHPE" panose="020F0502020204030204" pitchFamily="34" charset="0"/>
                          <a:cs typeface="Times New Roman" panose="02020603050405020304" pitchFamily="18" charset="0"/>
                        </a:rPr>
                        <a:t> </a:t>
                      </a:r>
                      <a:r>
                        <a:rPr lang="en-US" sz="1300" b="1" kern="1200" dirty="0">
                          <a:solidFill>
                            <a:schemeClr val="tx1"/>
                          </a:solidFill>
                          <a:effectLst/>
                          <a:latin typeface="MetricHPE" panose="020B0703030202060203" pitchFamily="34" charset="0"/>
                          <a:ea typeface="MetricHPE" panose="020F0502020204030204" pitchFamily="34" charset="0"/>
                          <a:cs typeface="Times New Roman" panose="02020603050405020304" pitchFamily="18" charset="0"/>
                        </a:rPr>
                        <a:t>SR100i with NVMe support</a:t>
                      </a:r>
                    </a:p>
                    <a:p>
                      <a:pPr marL="173038" marR="0" indent="-173038"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MetricHPE" panose="020F0502020204030204" pitchFamily="34" charset="0"/>
                          <a:cs typeface="Times New Roman" panose="02020603050405020304" pitchFamily="18" charset="0"/>
                        </a:rPr>
                        <a:t>Choice of storage controllers, </a:t>
                      </a:r>
                      <a:r>
                        <a:rPr lang="en-US" sz="1300" b="1" kern="1200" dirty="0">
                          <a:solidFill>
                            <a:schemeClr val="tx1"/>
                          </a:solidFill>
                          <a:effectLst/>
                          <a:latin typeface="MetricHPE" panose="020B0703030202060203" pitchFamily="34" charset="0"/>
                          <a:ea typeface="MetricHPE" panose="020F0502020204030204" pitchFamily="34" charset="0"/>
                          <a:cs typeface="Times New Roman" panose="02020603050405020304" pitchFamily="18" charset="0"/>
                        </a:rPr>
                        <a:t>including tri-mode options</a:t>
                      </a:r>
                      <a:r>
                        <a:rPr lang="en-US" sz="1300" b="0" kern="1200" dirty="0">
                          <a:solidFill>
                            <a:srgbClr val="000000"/>
                          </a:solidFill>
                          <a:effectLst/>
                          <a:latin typeface="+mn-lt"/>
                          <a:ea typeface="MetricHPE" panose="020F0502020204030204" pitchFamily="34" charset="0"/>
                          <a:cs typeface="Times New Roman" panose="02020603050405020304" pitchFamily="18" charset="0"/>
                        </a:rPr>
                        <a:t> for performance or additional features</a:t>
                      </a:r>
                    </a:p>
                    <a:p>
                      <a:pPr marL="173038" marR="0" indent="-173038" algn="l">
                        <a:lnSpc>
                          <a:spcPct val="97000"/>
                        </a:lnSpc>
                        <a:spcBef>
                          <a:spcPts val="0"/>
                        </a:spcBef>
                        <a:spcAft>
                          <a:spcPts val="0"/>
                        </a:spcAft>
                        <a:buFont typeface="MetricHPE" panose="020B0604020202020204" pitchFamily="34" charset="0"/>
                        <a:buChar char="•"/>
                      </a:pPr>
                      <a:r>
                        <a:rPr lang="en-US" sz="1300" b="0" kern="1200" dirty="0">
                          <a:solidFill>
                            <a:schemeClr val="tx1"/>
                          </a:solidFill>
                          <a:effectLst/>
                          <a:latin typeface="+mn-lt"/>
                          <a:ea typeface="MetricHPE" panose="020F0502020204030204" pitchFamily="34" charset="0"/>
                          <a:cs typeface="Times New Roman" panose="02020603050405020304" pitchFamily="18" charset="0"/>
                        </a:rPr>
                        <a:t>Optional M.2</a:t>
                      </a:r>
                      <a:r>
                        <a:rPr lang="en-US" sz="1300" b="0" kern="1200" baseline="0" dirty="0">
                          <a:solidFill>
                            <a:schemeClr val="tx1"/>
                          </a:solidFill>
                          <a:effectLst/>
                          <a:latin typeface="+mn-lt"/>
                          <a:ea typeface="MetricHPE" panose="020F0502020204030204" pitchFamily="34" charset="0"/>
                          <a:cs typeface="Times New Roman" panose="02020603050405020304" pitchFamily="18" charset="0"/>
                        </a:rPr>
                        <a:t> primary riser, </a:t>
                      </a:r>
                      <a:r>
                        <a:rPr lang="en-US" sz="1300" b="1" kern="1200" baseline="0" dirty="0">
                          <a:solidFill>
                            <a:schemeClr val="tx1"/>
                          </a:solidFill>
                          <a:effectLst/>
                          <a:latin typeface="MetricHPE" panose="020B0703030202060203" pitchFamily="34" charset="0"/>
                          <a:ea typeface="MetricHPE" panose="020F0502020204030204" pitchFamily="34" charset="0"/>
                          <a:cs typeface="Times New Roman" panose="02020603050405020304" pitchFamily="18" charset="0"/>
                        </a:rPr>
                        <a:t>HW RAID capable</a:t>
                      </a:r>
                      <a:endParaRPr lang="en-US" sz="1300" b="1" dirty="0">
                        <a:solidFill>
                          <a:schemeClr val="tx1"/>
                        </a:solidFill>
                        <a:effectLst/>
                        <a:latin typeface="MetricHPE" panose="020B0703030202060203" pitchFamily="34" charset="0"/>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5558">
                <a:tc>
                  <a:txBody>
                    <a:bodyPr/>
                    <a:lstStyle/>
                    <a:p>
                      <a:pPr marL="0" marR="0" indent="0">
                        <a:lnSpc>
                          <a:spcPct val="97000"/>
                        </a:lnSpc>
                        <a:spcBef>
                          <a:spcPts val="0"/>
                        </a:spcBef>
                        <a:spcAft>
                          <a:spcPts val="0"/>
                        </a:spcAft>
                      </a:pPr>
                      <a:r>
                        <a:rPr lang="en-US" sz="1300" b="1" kern="1200" dirty="0">
                          <a:solidFill>
                            <a:srgbClr val="000000"/>
                          </a:solidFill>
                          <a:effectLst/>
                          <a:latin typeface="MetricHPE" panose="020B0703030202060203" pitchFamily="34" charset="0"/>
                          <a:ea typeface="Times New Roman" panose="02020603050405020304" pitchFamily="18" charset="0"/>
                          <a:cs typeface="Times New Roman" panose="02020603050405020304" pitchFamily="18" charset="0"/>
                        </a:rPr>
                        <a:t>HDD/SSD</a:t>
                      </a:r>
                      <a:endParaRPr lang="en-US" sz="1300" b="1" dirty="0">
                        <a:effectLst/>
                        <a:latin typeface="MetricHPE" panose="020B0703030202060203" pitchFamily="34" charset="0"/>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marR="0" indent="-173038"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Smart Drives and Smart Carriers</a:t>
                      </a:r>
                      <a:endParaRPr lang="en-US" sz="1300" b="0" dirty="0">
                        <a:effectLst/>
                        <a:latin typeface="+mn-lt"/>
                        <a:ea typeface="MetricHPE" panose="020F0502020204030204" pitchFamily="34" charset="0"/>
                        <a:cs typeface="Times New Roman" panose="02020603050405020304" pitchFamily="18" charset="0"/>
                      </a:endParaRPr>
                    </a:p>
                    <a:p>
                      <a:pPr marL="173038" marR="0" indent="-173038"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Max </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11</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 (10 front+1 rear) SATA/SAS SFF; up to 10NVMe SSD;</a:t>
                      </a:r>
                      <a:endParaRPr lang="en-US" sz="1300" b="0" dirty="0">
                        <a:effectLst/>
                        <a:latin typeface="+mn-lt"/>
                        <a:ea typeface="MetricHPE" panose="020F0502020204030204" pitchFamily="34" charset="0"/>
                        <a:cs typeface="Times New Roman" panose="02020603050405020304" pitchFamily="18" charset="0"/>
                      </a:endParaRPr>
                    </a:p>
                    <a:p>
                      <a:pPr marL="173038" marR="0" indent="-173038"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Max of 4 LFF (all front) </a:t>
                      </a:r>
                      <a:r>
                        <a:rPr lang="en-US" sz="1300" b="0"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1SFF rear SATA/SAS</a:t>
                      </a:r>
                      <a:r>
                        <a:rPr lang="en-US" sz="1300" b="1" kern="1200" dirty="0">
                          <a:solidFill>
                            <a:srgbClr val="01A982"/>
                          </a:solidFill>
                          <a:effectLst/>
                          <a:latin typeface="+mn-lt"/>
                          <a:ea typeface="Times New Roman" panose="02020603050405020304" pitchFamily="18" charset="0"/>
                          <a:cs typeface="Times New Roman" panose="02020603050405020304" pitchFamily="18" charset="0"/>
                        </a:rPr>
                        <a:t> </a:t>
                      </a:r>
                      <a:endParaRPr lang="en-US" sz="1300" b="1" dirty="0">
                        <a:solidFill>
                          <a:srgbClr val="01A982"/>
                        </a:solidFill>
                        <a:effectLst/>
                        <a:latin typeface="+mn-lt"/>
                        <a:ea typeface="MetricHPE" panose="020F0502020204030204" pitchFamily="34" charset="0"/>
                        <a:cs typeface="Times New Roman" panose="02020603050405020304" pitchFamily="18" charset="0"/>
                      </a:endParaRPr>
                    </a:p>
                    <a:p>
                      <a:pPr marL="173038" marR="0" indent="-173038" algn="l">
                        <a:lnSpc>
                          <a:spcPct val="97000"/>
                        </a:lnSpc>
                        <a:spcBef>
                          <a:spcPts val="0"/>
                        </a:spcBef>
                        <a:spcAft>
                          <a:spcPts val="0"/>
                        </a:spcAft>
                        <a:buFont typeface="MetricHPE" panose="020B0604020202020204" pitchFamily="34" charset="0"/>
                        <a:buChar char="•"/>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NVMe U.2 SFF </a:t>
                      </a:r>
                      <a:r>
                        <a:rPr lang="en-US" sz="1300" b="0" kern="1200" dirty="0">
                          <a:solidFill>
                            <a:schemeClr val="tx1"/>
                          </a:solidFill>
                          <a:effectLst/>
                          <a:latin typeface="+mn-lt"/>
                          <a:ea typeface="Times New Roman" panose="02020603050405020304" pitchFamily="18" charset="0"/>
                          <a:cs typeface="Times New Roman" panose="02020603050405020304" pitchFamily="18" charset="0"/>
                        </a:rPr>
                        <a:t>SSD support; </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NVMe AIC, M.2 enablement </a:t>
                      </a:r>
                      <a:r>
                        <a:rPr lang="en-US" sz="1300" b="0" kern="1200" dirty="0">
                          <a:solidFill>
                            <a:schemeClr val="tx1"/>
                          </a:solidFill>
                          <a:effectLst/>
                          <a:latin typeface="+mn-lt"/>
                          <a:ea typeface="Times New Roman" panose="02020603050405020304" pitchFamily="18" charset="0"/>
                          <a:cs typeface="Times New Roman" panose="02020603050405020304" pitchFamily="18" charset="0"/>
                        </a:rPr>
                        <a:t>&amp;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uFF</a:t>
                      </a:r>
                      <a:r>
                        <a:rPr lang="en-US" sz="1300" b="0" kern="1200" dirty="0">
                          <a:solidFill>
                            <a:schemeClr val="tx1"/>
                          </a:solidFill>
                          <a:effectLst/>
                          <a:latin typeface="+mn-lt"/>
                          <a:ea typeface="Times New Roman" panose="02020603050405020304" pitchFamily="18" charset="0"/>
                          <a:cs typeface="Times New Roman" panose="02020603050405020304" pitchFamily="18" charset="0"/>
                        </a:rPr>
                        <a:t> </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options</a:t>
                      </a:r>
                      <a:endParaRPr lang="en-US" sz="130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marR="0" indent="-173038" algn="l">
                        <a:lnSpc>
                          <a:spcPct val="97000"/>
                        </a:lnSpc>
                        <a:spcBef>
                          <a:spcPts val="0"/>
                        </a:spcBef>
                        <a:spcAft>
                          <a:spcPts val="0"/>
                        </a:spcAft>
                        <a:buFont typeface="MetricHPE" panose="020B0604020202020204" pitchFamily="34" charset="0"/>
                        <a:buChar char="•"/>
                      </a:pPr>
                      <a:r>
                        <a:rPr lang="en-US" sz="1300" b="0" kern="1200" dirty="0">
                          <a:solidFill>
                            <a:schemeClr val="tx1"/>
                          </a:solidFill>
                          <a:effectLst/>
                          <a:latin typeface="+mn-lt"/>
                          <a:ea typeface="Times New Roman" panose="02020603050405020304" pitchFamily="18" charset="0"/>
                          <a:cs typeface="Times New Roman" panose="02020603050405020304" pitchFamily="18" charset="0"/>
                        </a:rPr>
                        <a:t>HPE drives on </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Basic Carriers</a:t>
                      </a:r>
                      <a:endParaRPr lang="en-US" sz="1300" dirty="0">
                        <a:solidFill>
                          <a:schemeClr val="tx1"/>
                        </a:solidFill>
                        <a:effectLst/>
                        <a:latin typeface="MetricHPE" panose="020B0703030202060203" pitchFamily="34" charset="0"/>
                        <a:ea typeface="MetricHPE" panose="020F0502020204030204" pitchFamily="34" charset="0"/>
                        <a:cs typeface="Times New Roman" panose="02020603050405020304" pitchFamily="18" charset="0"/>
                      </a:endParaRPr>
                    </a:p>
                    <a:p>
                      <a:pPr marL="173038" marR="0" indent="-173038"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Max of 10 (all front) SFF SATA/SAS/NVMe</a:t>
                      </a:r>
                    </a:p>
                    <a:p>
                      <a:pPr marL="173038" marR="0" indent="-173038"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Max of 4 LFF (all front) SATA/SAS</a:t>
                      </a:r>
                      <a:endParaRPr lang="en-US" sz="1300" b="0" dirty="0">
                        <a:effectLst/>
                        <a:latin typeface="+mn-lt"/>
                        <a:ea typeface="MetricHPE" panose="020F0502020204030204" pitchFamily="34" charset="0"/>
                        <a:cs typeface="Times New Roman" panose="02020603050405020304" pitchFamily="18" charset="0"/>
                      </a:endParaRPr>
                    </a:p>
                    <a:p>
                      <a:pPr marL="173038" marR="0" indent="-173038" algn="l">
                        <a:lnSpc>
                          <a:spcPct val="97000"/>
                        </a:lnSpc>
                        <a:spcBef>
                          <a:spcPts val="0"/>
                        </a:spcBef>
                        <a:spcAft>
                          <a:spcPts val="0"/>
                        </a:spcAft>
                        <a:buFont typeface="MetricHPE" panose="020B0604020202020204" pitchFamily="34" charset="0"/>
                        <a:buChar char="•"/>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NVMe U.2 </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&amp; U.3 SFF</a:t>
                      </a:r>
                      <a:r>
                        <a:rPr lang="en-US" sz="1300" b="1" kern="1200" dirty="0">
                          <a:solidFill>
                            <a:srgbClr val="01A982"/>
                          </a:solidFill>
                          <a:effectLst/>
                          <a:latin typeface="+mn-lt"/>
                          <a:ea typeface="Times New Roman" panose="02020603050405020304" pitchFamily="18" charset="0"/>
                          <a:cs typeface="Times New Roman" panose="02020603050405020304" pitchFamily="18" charset="0"/>
                        </a:rPr>
                        <a:t> </a:t>
                      </a:r>
                      <a:r>
                        <a:rPr lang="en-US" sz="1300" b="0" kern="1200" dirty="0">
                          <a:solidFill>
                            <a:schemeClr val="tx1"/>
                          </a:solidFill>
                          <a:effectLst/>
                          <a:latin typeface="+mn-lt"/>
                          <a:ea typeface="Times New Roman" panose="02020603050405020304" pitchFamily="18" charset="0"/>
                          <a:cs typeface="Times New Roman" panose="02020603050405020304" pitchFamily="18" charset="0"/>
                        </a:rPr>
                        <a:t>SSD support; </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NVMe AIC, M.2 enablement options. </a:t>
                      </a:r>
                    </a:p>
                    <a:p>
                      <a:pPr marL="173038" marR="0" lvl="0" indent="-173038"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C</a:t>
                      </a:r>
                      <a:r>
                        <a:rPr lang="en-US" sz="1300" b="1" kern="1200" dirty="0">
                          <a:solidFill>
                            <a:schemeClr val="tx1"/>
                          </a:solidFill>
                          <a:effectLst/>
                          <a:latin typeface="MetricHPE" panose="020B0703030202060203" pitchFamily="34" charset="0"/>
                          <a:ea typeface="MetricHPE" panose="020F0502020204030204" pitchFamily="34" charset="0"/>
                          <a:cs typeface="Times New Roman" panose="02020603050405020304" pitchFamily="18" charset="0"/>
                        </a:rPr>
                        <a:t>hoice</a:t>
                      </a:r>
                      <a:r>
                        <a:rPr lang="en-US" sz="1300" b="1" kern="1200" baseline="0" dirty="0">
                          <a:solidFill>
                            <a:schemeClr val="tx1"/>
                          </a:solidFill>
                          <a:effectLst/>
                          <a:latin typeface="MetricHPE" panose="020B0703030202060203" pitchFamily="34" charset="0"/>
                          <a:ea typeface="MetricHPE" panose="020F0502020204030204" pitchFamily="34" charset="0"/>
                          <a:cs typeface="Times New Roman" panose="02020603050405020304" pitchFamily="18" charset="0"/>
                        </a:rPr>
                        <a:t> of backplanes (bays, protocols, bandwidth, etc.)</a:t>
                      </a: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65558">
                <a:tc>
                  <a:txBody>
                    <a:bodyPr/>
                    <a:lstStyle/>
                    <a:p>
                      <a:pPr marL="0" marR="0">
                        <a:lnSpc>
                          <a:spcPct val="97000"/>
                        </a:lnSpc>
                        <a:spcBef>
                          <a:spcPts val="0"/>
                        </a:spcBef>
                        <a:spcAft>
                          <a:spcPts val="0"/>
                        </a:spcAft>
                      </a:pPr>
                      <a:r>
                        <a:rPr lang="en-US" sz="1300" b="1" kern="1200" dirty="0">
                          <a:solidFill>
                            <a:srgbClr val="000000"/>
                          </a:solidFill>
                          <a:effectLst/>
                          <a:latin typeface="MetricHPE" panose="020B0703030202060203" pitchFamily="34" charset="0"/>
                          <a:ea typeface="Times New Roman" panose="02020603050405020304" pitchFamily="18" charset="0"/>
                          <a:cs typeface="Times New Roman" panose="02020603050405020304" pitchFamily="18" charset="0"/>
                        </a:rPr>
                        <a:t>Networking </a:t>
                      </a:r>
                      <a:endParaRPr lang="en-US" sz="1300" dirty="0">
                        <a:effectLst/>
                        <a:latin typeface="MetricHPE" panose="020B0703030202060203" pitchFamily="34" charset="0"/>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marR="0" indent="-173038" algn="l">
                        <a:lnSpc>
                          <a:spcPct val="97000"/>
                        </a:lnSpc>
                        <a:spcBef>
                          <a:spcPts val="0"/>
                        </a:spcBef>
                        <a:spcAft>
                          <a:spcPts val="0"/>
                        </a:spcAft>
                        <a:buFont typeface="MetricHPE" panose="020B0604020202020204" pitchFamily="34" charset="0"/>
                        <a:buChar char="•"/>
                      </a:pPr>
                      <a:r>
                        <a:rPr lang="en-US" sz="1300" b="0" kern="1200" dirty="0">
                          <a:solidFill>
                            <a:schemeClr val="tx1"/>
                          </a:solidFill>
                          <a:effectLst/>
                          <a:latin typeface="+mn-lt"/>
                          <a:ea typeface="Times New Roman" panose="02020603050405020304" pitchFamily="18" charset="0"/>
                          <a:cs typeface="Times New Roman" panose="02020603050405020304" pitchFamily="18" charset="0"/>
                        </a:rPr>
                        <a:t>4x1GbE embedded </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 Choice of FlexibleLOM + Standup</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3038" marR="0" indent="-173038" algn="l">
                        <a:lnSpc>
                          <a:spcPct val="97000"/>
                        </a:lnSpc>
                        <a:spcBef>
                          <a:spcPts val="0"/>
                        </a:spcBef>
                        <a:spcAft>
                          <a:spcPts val="0"/>
                        </a:spcAft>
                        <a:buFont typeface="MetricHPE" panose="020B0604020202020204" pitchFamily="34" charset="0"/>
                        <a:buChar char="•"/>
                      </a:pP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No embedded LOM. </a:t>
                      </a:r>
                      <a:r>
                        <a:rPr lang="en-US" sz="1300" b="0"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Choice of </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OCP 3.0</a:t>
                      </a:r>
                      <a:r>
                        <a:rPr lang="en-US" sz="1300" b="1" kern="1200" dirty="0">
                          <a:solidFill>
                            <a:srgbClr val="00B388"/>
                          </a:solidFill>
                          <a:effectLst/>
                          <a:latin typeface="+mn-lt"/>
                          <a:ea typeface="Times New Roman" panose="02020603050405020304" pitchFamily="18" charset="0"/>
                          <a:cs typeface="Times New Roman" panose="02020603050405020304" pitchFamily="18" charset="0"/>
                        </a:rPr>
                        <a:t> </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 Standup</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9856217"/>
                  </a:ext>
                </a:extLst>
              </a:tr>
            </a:tbl>
          </a:graphicData>
        </a:graphic>
      </p:graphicFrame>
      <p:sp>
        <p:nvSpPr>
          <p:cNvPr id="7" name="Slide Number Placeholder 4">
            <a:extLst>
              <a:ext uri="{FF2B5EF4-FFF2-40B4-BE49-F238E27FC236}">
                <a16:creationId xmlns:a16="http://schemas.microsoft.com/office/drawing/2014/main" id="{5F390C4B-37A5-4975-8278-8CBD7B8A6BD9}"/>
              </a:ext>
            </a:extLst>
          </p:cNvPr>
          <p:cNvSpPr txBox="1">
            <a:spLocks/>
          </p:cNvSpPr>
          <p:nvPr/>
        </p:nvSpPr>
        <p:spPr bwMode="gray">
          <a:xfrm>
            <a:off x="381093" y="5873568"/>
            <a:ext cx="2743200" cy="232147"/>
          </a:xfrm>
          <a:prstGeom prst="rect">
            <a:avLst/>
          </a:prstGeom>
          <a:noFill/>
        </p:spPr>
        <p:txBody>
          <a:bodyPr vert="horz" wrap="none" lIns="0" tIns="0" rIns="0" bIns="0" rtlCol="0" anchor="b" anchorCtr="0"/>
          <a:lstStyle>
            <a:defPPr>
              <a:defRPr lang="en-US"/>
            </a:defPPr>
            <a:lvl1pPr marL="0" algn="r" defTabSz="914400" rtl="0" eaLnBrk="1" latinLnBrk="0" hangingPunct="1">
              <a:defRPr sz="16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etricHPE"/>
                <a:ea typeface="+mn-ea"/>
                <a:cs typeface="+mn-cs"/>
              </a:rPr>
              <a:t>■ Differences in </a:t>
            </a:r>
            <a:r>
              <a:rPr kumimoji="0" lang="en-US" sz="1000" b="1" i="0" u="none" strike="noStrike" kern="1200" cap="none" spc="0" normalizeH="0" baseline="0" noProof="0" dirty="0">
                <a:ln>
                  <a:noFill/>
                </a:ln>
                <a:solidFill>
                  <a:prstClr val="black"/>
                </a:solidFill>
                <a:effectLst/>
                <a:uLnTx/>
                <a:uFillTx/>
                <a:latin typeface="MetricHPE"/>
                <a:ea typeface="+mn-ea"/>
                <a:cs typeface="+mn-cs"/>
              </a:rPr>
              <a:t>Bold</a:t>
            </a:r>
            <a:endParaRPr kumimoji="0" lang="en-US" sz="1000" b="1" i="0" u="sng" strike="noStrike" kern="1200" cap="none" spc="0" normalizeH="0" baseline="0" noProof="0" dirty="0">
              <a:ln>
                <a:noFill/>
              </a:ln>
              <a:solidFill>
                <a:prstClr val="black"/>
              </a:solidFill>
              <a:effectLst/>
              <a:uLnTx/>
              <a:uFillTx/>
              <a:latin typeface="MetricHPE"/>
              <a:ea typeface="+mn-ea"/>
              <a:cs typeface="+mn-cs"/>
            </a:endParaRPr>
          </a:p>
        </p:txBody>
      </p:sp>
    </p:spTree>
    <p:extLst>
      <p:ext uri="{BB962C8B-B14F-4D97-AF65-F5344CB8AC3E}">
        <p14:creationId xmlns:p14="http://schemas.microsoft.com/office/powerpoint/2010/main" val="149520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1ABEA5-B3CA-449C-8B90-5D755B6C2082}"/>
              </a:ext>
            </a:extLst>
          </p:cNvPr>
          <p:cNvSpPr>
            <a:spLocks noGrp="1"/>
          </p:cNvSpPr>
          <p:nvPr>
            <p:ph type="ftr" sz="quarter" idx="10"/>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F0FC8F55-BA98-4BCA-B708-68F6D632A940}"/>
              </a:ext>
            </a:extLst>
          </p:cNvPr>
          <p:cNvSpPr>
            <a:spLocks noGrp="1"/>
          </p:cNvSpPr>
          <p:nvPr>
            <p:ph type="sldNum" sz="quarter" idx="11"/>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12</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4" name="Title 3">
            <a:extLst>
              <a:ext uri="{FF2B5EF4-FFF2-40B4-BE49-F238E27FC236}">
                <a16:creationId xmlns:a16="http://schemas.microsoft.com/office/drawing/2014/main" id="{E8BC82BD-EEEE-4889-BC59-0A761407CB37}"/>
              </a:ext>
            </a:extLst>
          </p:cNvPr>
          <p:cNvSpPr>
            <a:spLocks noGrp="1"/>
          </p:cNvSpPr>
          <p:nvPr>
            <p:ph type="title"/>
          </p:nvPr>
        </p:nvSpPr>
        <p:spPr/>
        <p:txBody>
          <a:bodyPr/>
          <a:lstStyle/>
          <a:p>
            <a:r>
              <a:rPr lang="fr-FR" dirty="0"/>
              <a:t>HPE ProLiant DL360 Gen10 &amp; Gen10 Plus features (continued)</a:t>
            </a:r>
            <a:endParaRPr lang="en-US" dirty="0"/>
          </a:p>
        </p:txBody>
      </p:sp>
      <p:graphicFrame>
        <p:nvGraphicFramePr>
          <p:cNvPr id="5" name="Table 4">
            <a:extLst>
              <a:ext uri="{FF2B5EF4-FFF2-40B4-BE49-F238E27FC236}">
                <a16:creationId xmlns:a16="http://schemas.microsoft.com/office/drawing/2014/main" id="{DBE3022D-CF5A-4544-9C7E-0C59EC027801}"/>
              </a:ext>
            </a:extLst>
          </p:cNvPr>
          <p:cNvGraphicFramePr>
            <a:graphicFrameLocks noGrp="1"/>
          </p:cNvGraphicFramePr>
          <p:nvPr>
            <p:extLst>
              <p:ext uri="{D42A27DB-BD31-4B8C-83A1-F6EECF244321}">
                <p14:modId xmlns:p14="http://schemas.microsoft.com/office/powerpoint/2010/main" val="3632620220"/>
              </p:ext>
            </p:extLst>
          </p:nvPr>
        </p:nvGraphicFramePr>
        <p:xfrm>
          <a:off x="381093" y="1117600"/>
          <a:ext cx="11421303" cy="4730356"/>
        </p:xfrm>
        <a:graphic>
          <a:graphicData uri="http://schemas.openxmlformats.org/drawingml/2006/table">
            <a:tbl>
              <a:tblPr firstRow="1" bandRow="1"/>
              <a:tblGrid>
                <a:gridCol w="1501452">
                  <a:extLst>
                    <a:ext uri="{9D8B030D-6E8A-4147-A177-3AD203B41FA5}">
                      <a16:colId xmlns:a16="http://schemas.microsoft.com/office/drawing/2014/main" val="20000"/>
                    </a:ext>
                  </a:extLst>
                </a:gridCol>
                <a:gridCol w="5312831">
                  <a:extLst>
                    <a:ext uri="{9D8B030D-6E8A-4147-A177-3AD203B41FA5}">
                      <a16:colId xmlns:a16="http://schemas.microsoft.com/office/drawing/2014/main" val="20001"/>
                    </a:ext>
                  </a:extLst>
                </a:gridCol>
                <a:gridCol w="4607020">
                  <a:extLst>
                    <a:ext uri="{9D8B030D-6E8A-4147-A177-3AD203B41FA5}">
                      <a16:colId xmlns:a16="http://schemas.microsoft.com/office/drawing/2014/main" val="20002"/>
                    </a:ext>
                  </a:extLst>
                </a:gridCol>
              </a:tblGrid>
              <a:tr h="185978">
                <a:tc>
                  <a:txBody>
                    <a:bodyPr/>
                    <a:lstStyle/>
                    <a:p>
                      <a:endParaRPr lang="en-US" sz="1400" b="1" dirty="0">
                        <a:effectLst/>
                        <a:latin typeface="MetricHPE" panose="020B0703030202060203" pitchFamily="34" charset="0"/>
                        <a:cs typeface="Times New Roman" panose="02020603050405020304" pitchFamily="18" charset="0"/>
                      </a:endParaRPr>
                    </a:p>
                  </a:txBody>
                  <a:tcPr marL="9244" marR="9244" marT="11709" marB="11709"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a:spcBef>
                          <a:spcPts val="0"/>
                        </a:spcBef>
                        <a:spcAft>
                          <a:spcPts val="0"/>
                        </a:spcAft>
                      </a:pPr>
                      <a:r>
                        <a:rPr lang="en-US" sz="1400" b="1" kern="1200" dirty="0">
                          <a:solidFill>
                            <a:srgbClr val="FFFFFF"/>
                          </a:solidFill>
                          <a:effectLst/>
                          <a:latin typeface="MetricHPE" panose="020B0703030202060203" pitchFamily="34" charset="0"/>
                          <a:ea typeface="Times New Roman" panose="02020603050405020304" pitchFamily="18" charset="0"/>
                          <a:cs typeface="Times New Roman" panose="02020603050405020304" pitchFamily="18" charset="0"/>
                        </a:rPr>
                        <a:t>HPE ProLiant DL360 Gen10</a:t>
                      </a:r>
                      <a:endParaRPr lang="en-US" sz="1400" b="1" dirty="0">
                        <a:effectLst/>
                        <a:latin typeface="MetricHPE" panose="020B0703030202060203" pitchFamily="34" charset="0"/>
                        <a:ea typeface="MetricHPE" panose="020F0502020204030204" pitchFamily="34" charset="0"/>
                        <a:cs typeface="Times New Roman" panose="02020603050405020304" pitchFamily="18" charset="0"/>
                      </a:endParaRPr>
                    </a:p>
                  </a:txBody>
                  <a:tcPr marL="9244" marR="9244" marT="11709" marB="11709"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a:spcBef>
                          <a:spcPts val="0"/>
                        </a:spcBef>
                        <a:spcAft>
                          <a:spcPts val="0"/>
                        </a:spcAft>
                      </a:pPr>
                      <a:r>
                        <a:rPr lang="en-US" sz="1400" b="1" kern="1200" dirty="0">
                          <a:solidFill>
                            <a:srgbClr val="FFFFFF"/>
                          </a:solidFill>
                          <a:effectLst/>
                          <a:latin typeface="MetricHPE" panose="020B0703030202060203" pitchFamily="34" charset="0"/>
                          <a:ea typeface="Times New Roman" panose="02020603050405020304" pitchFamily="18" charset="0"/>
                          <a:cs typeface="Times New Roman" panose="02020603050405020304" pitchFamily="18" charset="0"/>
                        </a:rPr>
                        <a:t>HPE ProLiant DL360 Gen10 Plus</a:t>
                      </a:r>
                      <a:endParaRPr lang="en-US" sz="1400" b="1" dirty="0">
                        <a:effectLst/>
                        <a:latin typeface="MetricHPE" panose="020B0703030202060203" pitchFamily="34" charset="0"/>
                        <a:ea typeface="MetricHPE" panose="020F0502020204030204" pitchFamily="34" charset="0"/>
                        <a:cs typeface="Times New Roman" panose="02020603050405020304" pitchFamily="18" charset="0"/>
                      </a:endParaRPr>
                    </a:p>
                  </a:txBody>
                  <a:tcPr marL="9244" marR="9244" marT="92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0">
                <a:tc>
                  <a:txBody>
                    <a:bodyPr/>
                    <a:lstStyle/>
                    <a:p>
                      <a:pPr marL="0" marR="0">
                        <a:lnSpc>
                          <a:spcPct val="97000"/>
                        </a:lnSpc>
                        <a:spcBef>
                          <a:spcPts val="0"/>
                        </a:spcBef>
                        <a:spcAft>
                          <a:spcPts val="0"/>
                        </a:spcAft>
                      </a:pPr>
                      <a:r>
                        <a:rPr lang="en-US" sz="1300" b="1" kern="1200" dirty="0">
                          <a:solidFill>
                            <a:srgbClr val="000000"/>
                          </a:solidFill>
                          <a:effectLst/>
                          <a:latin typeface="+mn-lt"/>
                          <a:ea typeface="Times New Roman" panose="02020603050405020304" pitchFamily="18" charset="0"/>
                          <a:cs typeface="Times New Roman" panose="02020603050405020304" pitchFamily="18" charset="0"/>
                        </a:rPr>
                        <a:t>VGA/Serial/USB/SD Ports</a:t>
                      </a:r>
                      <a:endParaRPr lang="en-US" sz="1300" dirty="0">
                        <a:effectLst/>
                        <a:latin typeface="+mn-lt"/>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Front Display Port Opt, Rear VGA &amp; Optional Serial, 5 USB 3.0, + 2 USB 2.0 optional, </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microSD</a:t>
                      </a:r>
                      <a:r>
                        <a:rPr lang="en-US" sz="1300" b="1" kern="1200" dirty="0">
                          <a:solidFill>
                            <a:srgbClr val="01A982"/>
                          </a:solidFill>
                          <a:effectLst/>
                          <a:latin typeface="+mn-lt"/>
                          <a:ea typeface="Times New Roman" panose="02020603050405020304" pitchFamily="18" charset="0"/>
                          <a:cs typeface="Times New Roman" panose="02020603050405020304" pitchFamily="18" charset="0"/>
                        </a:rPr>
                        <a:t> </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&amp; optl.</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 RAID1 protecte</a:t>
                      </a:r>
                      <a:r>
                        <a:rPr lang="en-US" sz="1300" b="0" kern="1200" dirty="0">
                          <a:solidFill>
                            <a:schemeClr val="tx1"/>
                          </a:solidFill>
                          <a:effectLst/>
                          <a:latin typeface="+mn-lt"/>
                          <a:ea typeface="Times New Roman" panose="02020603050405020304" pitchFamily="18" charset="0"/>
                          <a:cs typeface="Times New Roman" panose="02020603050405020304" pitchFamily="18" charset="0"/>
                        </a:rPr>
                        <a:t>d dual micro-SD</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 </a:t>
                      </a:r>
                    </a:p>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Front Management port and dedicated rear iLO port</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Front Display Port Opt, Rear VGA &amp; Optional Serial, 5 USB 3.0, + 2 USB 2.0 optional. Opt. for RAID1 protected dual micro-SD. </a:t>
                      </a:r>
                    </a:p>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Front Management port and dedicated rear iLO port</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0">
                <a:tc>
                  <a:txBody>
                    <a:bodyPr/>
                    <a:lstStyle/>
                    <a:p>
                      <a:pPr marL="0" marR="0" lvl="0" indent="0" algn="l" defTabSz="914400" rtl="0" eaLnBrk="1" fontAlgn="auto" latinLnBrk="0" hangingPunct="1">
                        <a:lnSpc>
                          <a:spcPct val="97000"/>
                        </a:lnSpc>
                        <a:spcBef>
                          <a:spcPts val="0"/>
                        </a:spcBef>
                        <a:spcAft>
                          <a:spcPts val="0"/>
                        </a:spcAft>
                        <a:buClrTx/>
                        <a:buSzTx/>
                        <a:buFontTx/>
                        <a:buNone/>
                        <a:tabLst/>
                        <a:defRPr/>
                      </a:pPr>
                      <a:r>
                        <a:rPr lang="en-US" sz="1300" b="1" kern="1200" dirty="0">
                          <a:solidFill>
                            <a:srgbClr val="000000"/>
                          </a:solidFill>
                          <a:effectLst/>
                          <a:latin typeface="+mn-lt"/>
                          <a:ea typeface="Times New Roman" panose="02020603050405020304" pitchFamily="18" charset="0"/>
                          <a:cs typeface="Times New Roman" panose="02020603050405020304" pitchFamily="18" charset="0"/>
                        </a:rPr>
                        <a:t>GPU Support</a:t>
                      </a:r>
                      <a:endParaRPr lang="en-US" sz="1300" dirty="0">
                        <a:effectLst/>
                        <a:latin typeface="+mn-lt"/>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Up to (2) Single wide up to 9.5”</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Up to (2) Single wide up to 9.5”</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3993896"/>
                  </a:ext>
                </a:extLst>
              </a:tr>
              <a:tr h="69546">
                <a:tc>
                  <a:txBody>
                    <a:bodyPr/>
                    <a:lstStyle/>
                    <a:p>
                      <a:pPr marL="0" marR="0">
                        <a:lnSpc>
                          <a:spcPct val="97000"/>
                        </a:lnSpc>
                        <a:spcBef>
                          <a:spcPts val="0"/>
                        </a:spcBef>
                        <a:spcAft>
                          <a:spcPts val="0"/>
                        </a:spcAft>
                      </a:pPr>
                      <a:r>
                        <a:rPr lang="en-US" sz="1300" b="1" dirty="0">
                          <a:effectLst/>
                          <a:latin typeface="+mn-lt"/>
                          <a:ea typeface="MetricHPE" panose="020F0502020204030204" pitchFamily="34" charset="0"/>
                          <a:cs typeface="Times New Roman" panose="02020603050405020304" pitchFamily="18" charset="0"/>
                        </a:rPr>
                        <a:t>BIOS</a:t>
                      </a:r>
                      <a:endParaRPr lang="en-US" sz="1300" dirty="0">
                        <a:effectLst/>
                        <a:latin typeface="+mn-lt"/>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dirty="0">
                          <a:effectLst/>
                          <a:latin typeface="+mn-lt"/>
                          <a:ea typeface="MetricHPE" panose="020F0502020204030204" pitchFamily="34" charset="0"/>
                          <a:cs typeface="Times New Roman" panose="02020603050405020304" pitchFamily="18" charset="0"/>
                        </a:rPr>
                        <a:t>Legacy &amp; UEFI modes</a:t>
                      </a: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dirty="0">
                          <a:effectLst/>
                          <a:latin typeface="+mn-lt"/>
                          <a:ea typeface="MetricHPE" panose="020F0502020204030204" pitchFamily="34" charset="0"/>
                          <a:cs typeface="Times New Roman" panose="02020603050405020304" pitchFamily="18" charset="0"/>
                        </a:rPr>
                        <a:t>Legacy &amp; UEFI modes</a:t>
                      </a: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7196758"/>
                  </a:ext>
                </a:extLst>
              </a:tr>
              <a:tr h="69546">
                <a:tc>
                  <a:txBody>
                    <a:bodyPr/>
                    <a:lstStyle/>
                    <a:p>
                      <a:pPr marL="0" marR="0">
                        <a:lnSpc>
                          <a:spcPct val="97000"/>
                        </a:lnSpc>
                        <a:spcBef>
                          <a:spcPts val="0"/>
                        </a:spcBef>
                        <a:spcAft>
                          <a:spcPts val="0"/>
                        </a:spcAft>
                      </a:pPr>
                      <a:r>
                        <a:rPr lang="en-US" sz="1300" b="1" kern="1200" dirty="0">
                          <a:solidFill>
                            <a:srgbClr val="000000"/>
                          </a:solidFill>
                          <a:effectLst/>
                          <a:latin typeface="+mn-lt"/>
                          <a:ea typeface="Times New Roman" panose="02020603050405020304" pitchFamily="18" charset="0"/>
                          <a:cs typeface="Times New Roman" panose="02020603050405020304" pitchFamily="18" charset="0"/>
                        </a:rPr>
                        <a:t>Management—</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Embedded</a:t>
                      </a:r>
                      <a:endParaRPr lang="en-US" sz="1300" dirty="0">
                        <a:effectLst/>
                        <a:latin typeface="+mn-lt"/>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HPE iLO 5, SUM, RESTful Interface Tool</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HPE iLO 5, SUM, RESTful Interface Tool</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61926">
                <a:tc>
                  <a:txBody>
                    <a:bodyPr/>
                    <a:lstStyle/>
                    <a:p>
                      <a:pPr marL="0" marR="0">
                        <a:lnSpc>
                          <a:spcPct val="97000"/>
                        </a:lnSpc>
                        <a:spcBef>
                          <a:spcPts val="0"/>
                        </a:spcBef>
                        <a:spcAft>
                          <a:spcPts val="0"/>
                        </a:spcAft>
                      </a:pPr>
                      <a:r>
                        <a:rPr lang="en-US" sz="1300" b="1" kern="1200" dirty="0">
                          <a:solidFill>
                            <a:srgbClr val="000000"/>
                          </a:solidFill>
                          <a:effectLst/>
                          <a:latin typeface="+mn-lt"/>
                          <a:ea typeface="Times New Roman" panose="02020603050405020304" pitchFamily="18" charset="0"/>
                          <a:cs typeface="Times New Roman" panose="02020603050405020304" pitchFamily="18" charset="0"/>
                        </a:rPr>
                        <a:t>Power &amp; Cooling</a:t>
                      </a:r>
                      <a:endParaRPr lang="en-US" sz="1300" dirty="0">
                        <a:effectLst/>
                        <a:latin typeface="+mn-lt"/>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Up to 96% eff. To 1600W</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Up to 96% efficiency to 1600W; </a:t>
                      </a:r>
                      <a:r>
                        <a:rPr lang="en-US" sz="1300" b="1" kern="1200" dirty="0">
                          <a:solidFill>
                            <a:srgbClr val="000000"/>
                          </a:solidFill>
                          <a:effectLst/>
                          <a:latin typeface="MetricHPE" panose="020B0503030202060203" pitchFamily="34" charset="0"/>
                          <a:ea typeface="Times New Roman" panose="02020603050405020304" pitchFamily="18" charset="0"/>
                          <a:cs typeface="Times New Roman" panose="02020603050405020304" pitchFamily="18" charset="0"/>
                        </a:rPr>
                        <a:t>1000W Low-Line 96% efficient</a:t>
                      </a:r>
                      <a:endParaRPr lang="en-US" sz="1300" b="1" dirty="0">
                        <a:effectLst/>
                        <a:latin typeface="MetricHPE" panose="020B0503030202060203" pitchFamily="34" charset="0"/>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75642">
                <a:tc>
                  <a:txBody>
                    <a:bodyPr/>
                    <a:lstStyle/>
                    <a:p>
                      <a:pPr marL="54610" marR="0">
                        <a:lnSpc>
                          <a:spcPct val="97000"/>
                        </a:lnSpc>
                        <a:spcBef>
                          <a:spcPts val="0"/>
                        </a:spcBef>
                        <a:spcAft>
                          <a:spcPts val="0"/>
                        </a:spcAft>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Industry Compliance</a:t>
                      </a:r>
                      <a:endParaRPr lang="en-US" sz="1300" dirty="0">
                        <a:effectLst/>
                        <a:latin typeface="+mn-lt"/>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ASHRAE A3 &amp; A4, lower idle power, Energy Star</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ASHRAE A3 &amp; A4, lower idle power, Energy Star</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58627">
                <a:tc>
                  <a:txBody>
                    <a:bodyPr/>
                    <a:lstStyle/>
                    <a:p>
                      <a:pPr marL="0" marR="0">
                        <a:lnSpc>
                          <a:spcPct val="97000"/>
                        </a:lnSpc>
                        <a:spcBef>
                          <a:spcPts val="0"/>
                        </a:spcBef>
                        <a:spcAft>
                          <a:spcPts val="0"/>
                        </a:spcAft>
                      </a:pPr>
                      <a:r>
                        <a:rPr lang="en-US" sz="1300" b="1" dirty="0">
                          <a:effectLst/>
                          <a:latin typeface="+mn-lt"/>
                          <a:ea typeface="MetricHPE" panose="020F0502020204030204" pitchFamily="34" charset="0"/>
                          <a:cs typeface="Times New Roman" panose="02020603050405020304" pitchFamily="18" charset="0"/>
                        </a:rPr>
                        <a:t>Chassis</a:t>
                      </a: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Twelve variations (4 LFF/8 SFF/10 SFF, emb. LOM/NC &amp; TAA compliance)</a:t>
                      </a:r>
                    </a:p>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endParaRPr lang="en-US" sz="1300" b="0" kern="1200" dirty="0">
                        <a:solidFill>
                          <a:srgbClr val="000000"/>
                        </a:solidFill>
                        <a:effectLst/>
                        <a:latin typeface="+mn-lt"/>
                        <a:ea typeface="Times New Roman" panose="02020603050405020304" pitchFamily="18" charset="0"/>
                        <a:cs typeface="Times New Roman" panose="02020603050405020304" pitchFamily="18" charset="0"/>
                      </a:endParaRPr>
                    </a:p>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Depth: 27.83” (SFF), 29.5” (LFF)</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1" dirty="0">
                          <a:solidFill>
                            <a:schemeClr val="tx1"/>
                          </a:solidFill>
                          <a:effectLst/>
                          <a:latin typeface="MetricHPE" panose="020B0703030202060203" pitchFamily="34" charset="0"/>
                          <a:ea typeface="MetricHPE" panose="020F0502020204030204" pitchFamily="34" charset="0"/>
                          <a:cs typeface="Times New Roman" panose="02020603050405020304" pitchFamily="18" charset="0"/>
                        </a:rPr>
                        <a:t>Two</a:t>
                      </a:r>
                      <a:r>
                        <a:rPr lang="en-US" sz="1300" b="0" dirty="0">
                          <a:solidFill>
                            <a:schemeClr val="tx1"/>
                          </a:solidFill>
                          <a:effectLst/>
                          <a:latin typeface="+mn-lt"/>
                          <a:ea typeface="MetricHPE" panose="020F0502020204030204" pitchFamily="34" charset="0"/>
                          <a:cs typeface="Times New Roman" panose="02020603050405020304" pitchFamily="18" charset="0"/>
                        </a:rPr>
                        <a:t> Network Choice (NC) variations: 4 LFF &amp; 8 SFF</a:t>
                      </a:r>
                    </a:p>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1" dirty="0">
                          <a:solidFill>
                            <a:schemeClr val="tx1"/>
                          </a:solidFill>
                          <a:effectLst/>
                          <a:latin typeface="MetricHPE" panose="020B0703030202060203" pitchFamily="34" charset="0"/>
                          <a:ea typeface="MetricHPE" panose="020F0502020204030204" pitchFamily="34" charset="0"/>
                          <a:cs typeface="Times New Roman" panose="02020603050405020304" pitchFamily="18" charset="0"/>
                        </a:rPr>
                        <a:t>TAA via feature code</a:t>
                      </a:r>
                    </a:p>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0" kern="1200" dirty="0">
                          <a:solidFill>
                            <a:schemeClr val="tx1"/>
                          </a:solidFill>
                          <a:effectLst/>
                          <a:latin typeface="+mn-lt"/>
                          <a:ea typeface="Times New Roman" panose="02020603050405020304" pitchFamily="18" charset="0"/>
                          <a:cs typeface="Times New Roman" panose="02020603050405020304" pitchFamily="18" charset="0"/>
                        </a:rPr>
                        <a:t>Depth: </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29.2”</a:t>
                      </a:r>
                      <a:r>
                        <a:rPr lang="en-US" sz="1300" b="1" kern="1200" dirty="0">
                          <a:solidFill>
                            <a:srgbClr val="00B388"/>
                          </a:solidFill>
                          <a:effectLst/>
                          <a:latin typeface="+mn-lt"/>
                          <a:ea typeface="Times New Roman" panose="02020603050405020304" pitchFamily="18" charset="0"/>
                          <a:cs typeface="Times New Roman" panose="02020603050405020304" pitchFamily="18" charset="0"/>
                        </a:rPr>
                        <a:t> </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(SFF), </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30.4”</a:t>
                      </a:r>
                      <a:r>
                        <a:rPr lang="en-US" sz="1300" b="1" kern="1200" dirty="0">
                          <a:solidFill>
                            <a:srgbClr val="000000"/>
                          </a:solidFill>
                          <a:effectLst/>
                          <a:latin typeface="+mn-lt"/>
                          <a:ea typeface="Times New Roman" panose="02020603050405020304" pitchFamily="18" charset="0"/>
                          <a:cs typeface="Times New Roman" panose="02020603050405020304" pitchFamily="18" charset="0"/>
                        </a:rPr>
                        <a:t> </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(LFF)</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873822"/>
                  </a:ext>
                </a:extLst>
              </a:tr>
              <a:tr h="58627">
                <a:tc>
                  <a:txBody>
                    <a:bodyPr/>
                    <a:lstStyle/>
                    <a:p>
                      <a:pPr marL="0" marR="0" indent="0">
                        <a:lnSpc>
                          <a:spcPct val="97000"/>
                        </a:lnSpc>
                        <a:spcBef>
                          <a:spcPts val="0"/>
                        </a:spcBef>
                        <a:spcAft>
                          <a:spcPts val="0"/>
                        </a:spcAft>
                      </a:pPr>
                      <a:r>
                        <a:rPr lang="en-US" sz="1300" b="1" dirty="0">
                          <a:effectLst/>
                          <a:latin typeface="+mn-lt"/>
                          <a:ea typeface="MetricHPE" panose="020F0502020204030204" pitchFamily="34" charset="0"/>
                          <a:cs typeface="Times New Roman" panose="02020603050405020304" pitchFamily="18" charset="0"/>
                        </a:rPr>
                        <a:t>Security</a:t>
                      </a: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dirty="0">
                          <a:solidFill>
                            <a:schemeClr val="tx1"/>
                          </a:solidFill>
                          <a:effectLst/>
                          <a:latin typeface="+mn-lt"/>
                          <a:ea typeface="MetricHPE" panose="020F0502020204030204" pitchFamily="34" charset="0"/>
                          <a:cs typeface="Times New Roman" panose="02020603050405020304" pitchFamily="18" charset="0"/>
                        </a:rPr>
                        <a:t>Silicon Root of Trust from HPE</a:t>
                      </a:r>
                    </a:p>
                    <a:p>
                      <a:pPr marL="112713" marR="0" indent="-112713" algn="l">
                        <a:lnSpc>
                          <a:spcPct val="97000"/>
                        </a:lnSpc>
                        <a:spcBef>
                          <a:spcPts val="0"/>
                        </a:spcBef>
                        <a:spcAft>
                          <a:spcPts val="0"/>
                        </a:spcAft>
                        <a:buFont typeface="MetricHPE" panose="020B0604020202020204" pitchFamily="34" charset="0"/>
                        <a:buChar char="•"/>
                      </a:pPr>
                      <a:r>
                        <a:rPr lang="en-US" sz="1300" dirty="0">
                          <a:solidFill>
                            <a:schemeClr val="tx1"/>
                          </a:solidFill>
                          <a:effectLst/>
                          <a:latin typeface="+mn-lt"/>
                          <a:ea typeface="MetricHPE" panose="020F0502020204030204" pitchFamily="34" charset="0"/>
                          <a:cs typeface="Times New Roman" panose="02020603050405020304" pitchFamily="18" charset="0"/>
                        </a:rPr>
                        <a:t>Optional Chassis Intrusion Detection Kit</a:t>
                      </a:r>
                    </a:p>
                    <a:p>
                      <a:pPr marL="112713" marR="0" indent="-112713" algn="l">
                        <a:lnSpc>
                          <a:spcPct val="97000"/>
                        </a:lnSpc>
                        <a:spcBef>
                          <a:spcPts val="0"/>
                        </a:spcBef>
                        <a:spcAft>
                          <a:spcPts val="0"/>
                        </a:spcAft>
                        <a:buFont typeface="MetricHPE" panose="020B0604020202020204" pitchFamily="34" charset="0"/>
                        <a:buChar char="•"/>
                      </a:pPr>
                      <a:r>
                        <a:rPr lang="en-US" sz="1300" dirty="0">
                          <a:solidFill>
                            <a:schemeClr val="tx1"/>
                          </a:solidFill>
                          <a:effectLst/>
                          <a:latin typeface="+mn-lt"/>
                          <a:ea typeface="MetricHPE" panose="020F0502020204030204" pitchFamily="34" charset="0"/>
                          <a:cs typeface="Times New Roman" panose="02020603050405020304" pitchFamily="18" charset="0"/>
                        </a:rPr>
                        <a:t>Optional TPM Module</a:t>
                      </a:r>
                    </a:p>
                    <a:p>
                      <a:pPr marL="112713" marR="0" indent="-112713" algn="l">
                        <a:lnSpc>
                          <a:spcPct val="97000"/>
                        </a:lnSpc>
                        <a:spcBef>
                          <a:spcPts val="0"/>
                        </a:spcBef>
                        <a:spcAft>
                          <a:spcPts val="0"/>
                        </a:spcAft>
                        <a:buFont typeface="MetricHPE" panose="020B0604020202020204" pitchFamily="34" charset="0"/>
                        <a:buChar char="•"/>
                      </a:pPr>
                      <a:r>
                        <a:rPr lang="en-US" sz="1300" dirty="0">
                          <a:solidFill>
                            <a:schemeClr val="tx1"/>
                          </a:solidFill>
                          <a:effectLst/>
                          <a:latin typeface="+mn-lt"/>
                          <a:ea typeface="MetricHPE" panose="020F0502020204030204" pitchFamily="34" charset="0"/>
                          <a:cs typeface="Times New Roman" panose="02020603050405020304" pitchFamily="18" charset="0"/>
                        </a:rPr>
                        <a:t>Optional Bezel Lock Kit</a:t>
                      </a: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dirty="0">
                          <a:solidFill>
                            <a:schemeClr val="tx1"/>
                          </a:solidFill>
                          <a:effectLst/>
                          <a:latin typeface="+mn-lt"/>
                          <a:ea typeface="MetricHPE" panose="020F0502020204030204" pitchFamily="34" charset="0"/>
                          <a:cs typeface="Times New Roman" panose="02020603050405020304" pitchFamily="18" charset="0"/>
                        </a:rPr>
                        <a:t>Silicon Root of Trust from HPE</a:t>
                      </a:r>
                    </a:p>
                    <a:p>
                      <a:pPr marL="112713" marR="0" indent="-112713" algn="l">
                        <a:lnSpc>
                          <a:spcPct val="97000"/>
                        </a:lnSpc>
                        <a:spcBef>
                          <a:spcPts val="0"/>
                        </a:spcBef>
                        <a:spcAft>
                          <a:spcPts val="0"/>
                        </a:spcAft>
                        <a:buFont typeface="MetricHPE" panose="020B0604020202020204" pitchFamily="34" charset="0"/>
                        <a:buChar char="•"/>
                      </a:pPr>
                      <a:r>
                        <a:rPr lang="en-US" sz="1300" dirty="0">
                          <a:solidFill>
                            <a:schemeClr val="tx1"/>
                          </a:solidFill>
                          <a:effectLst/>
                          <a:latin typeface="+mn-lt"/>
                          <a:ea typeface="MetricHPE" panose="020F0502020204030204" pitchFamily="34" charset="0"/>
                          <a:cs typeface="Times New Roman" panose="02020603050405020304" pitchFamily="18" charset="0"/>
                        </a:rPr>
                        <a:t>Optional Chassis Intrusion Detection Kit</a:t>
                      </a:r>
                    </a:p>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dirty="0">
                          <a:solidFill>
                            <a:schemeClr val="tx1"/>
                          </a:solidFill>
                          <a:effectLst/>
                          <a:latin typeface="+mn-lt"/>
                          <a:ea typeface="MetricHPE" panose="020F0502020204030204" pitchFamily="34" charset="0"/>
                          <a:cs typeface="Times New Roman" panose="02020603050405020304" pitchFamily="18" charset="0"/>
                        </a:rPr>
                        <a:t>TPM Module </a:t>
                      </a:r>
                      <a:r>
                        <a:rPr lang="en-US" sz="1300" b="1" dirty="0">
                          <a:solidFill>
                            <a:schemeClr val="tx1"/>
                          </a:solidFill>
                          <a:effectLst/>
                          <a:latin typeface="MetricHPE" panose="020B0703030202060203" pitchFamily="34" charset="0"/>
                          <a:ea typeface="MetricHPE" panose="020F0502020204030204" pitchFamily="34" charset="0"/>
                          <a:cs typeface="Times New Roman" panose="02020603050405020304" pitchFamily="18" charset="0"/>
                        </a:rPr>
                        <a:t>by default</a:t>
                      </a:r>
                    </a:p>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dirty="0">
                          <a:solidFill>
                            <a:schemeClr val="tx1"/>
                          </a:solidFill>
                          <a:effectLst/>
                          <a:latin typeface="+mn-lt"/>
                          <a:ea typeface="MetricHPE" panose="020F0502020204030204" pitchFamily="34" charset="0"/>
                          <a:cs typeface="Times New Roman" panose="02020603050405020304" pitchFamily="18" charset="0"/>
                        </a:rPr>
                        <a:t>Optional Bezel Lock Kit</a:t>
                      </a:r>
                    </a:p>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400" b="1" dirty="0">
                          <a:solidFill>
                            <a:schemeClr val="tx1"/>
                          </a:solidFill>
                          <a:effectLst/>
                          <a:latin typeface="MetricHPE" panose="020B0703030202060203" pitchFamily="34" charset="0"/>
                          <a:ea typeface="MetricHPE" panose="020F0502020204030204" pitchFamily="34" charset="0"/>
                          <a:cs typeface="Times New Roman" panose="02020603050405020304" pitchFamily="18" charset="0"/>
                        </a:rPr>
                        <a:t>Trusted</a:t>
                      </a:r>
                      <a:r>
                        <a:rPr lang="en-US" sz="1400" b="1" baseline="0" dirty="0">
                          <a:solidFill>
                            <a:schemeClr val="tx1"/>
                          </a:solidFill>
                          <a:effectLst/>
                          <a:latin typeface="MetricHPE" panose="020B0703030202060203" pitchFamily="34" charset="0"/>
                          <a:ea typeface="MetricHPE" panose="020F0502020204030204" pitchFamily="34" charset="0"/>
                          <a:cs typeface="Times New Roman" panose="02020603050405020304" pitchFamily="18" charset="0"/>
                        </a:rPr>
                        <a:t> Supply Chain (DL360T) Trigger SKU</a:t>
                      </a:r>
                      <a:endParaRPr lang="en-US" sz="1400" b="1" dirty="0">
                        <a:solidFill>
                          <a:schemeClr val="tx1"/>
                        </a:solidFill>
                        <a:effectLst/>
                        <a:latin typeface="MetricHPE" panose="020B0703030202060203" pitchFamily="34" charset="0"/>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1071693"/>
                  </a:ext>
                </a:extLst>
              </a:tr>
              <a:tr h="58627">
                <a:tc>
                  <a:txBody>
                    <a:bodyPr/>
                    <a:lstStyle/>
                    <a:p>
                      <a:pPr marL="0" marR="0">
                        <a:lnSpc>
                          <a:spcPct val="97000"/>
                        </a:lnSpc>
                        <a:spcBef>
                          <a:spcPts val="0"/>
                        </a:spcBef>
                        <a:spcAft>
                          <a:spcPts val="0"/>
                        </a:spcAft>
                      </a:pPr>
                      <a:r>
                        <a:rPr lang="en-US" sz="1300" b="1" kern="1200" dirty="0">
                          <a:solidFill>
                            <a:srgbClr val="000000"/>
                          </a:solidFill>
                          <a:effectLst/>
                          <a:latin typeface="+mn-lt"/>
                          <a:ea typeface="Times New Roman" panose="02020603050405020304" pitchFamily="18" charset="0"/>
                          <a:cs typeface="Times New Roman" panose="02020603050405020304" pitchFamily="18" charset="0"/>
                        </a:rPr>
                        <a:t>Serviceability</a:t>
                      </a:r>
                      <a:endParaRPr lang="en-US" sz="1300" dirty="0">
                        <a:effectLst/>
                        <a:latin typeface="+mn-lt"/>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Easy Install and </a:t>
                      </a: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Ball Bearing</a:t>
                      </a:r>
                      <a:r>
                        <a:rPr lang="en-US" sz="1300" b="1" kern="1200" dirty="0">
                          <a:solidFill>
                            <a:srgbClr val="01A982"/>
                          </a:solidFill>
                          <a:effectLst/>
                          <a:latin typeface="+mn-lt"/>
                          <a:ea typeface="Times New Roman" panose="02020603050405020304" pitchFamily="18" charset="0"/>
                          <a:cs typeface="Times New Roman" panose="02020603050405020304" pitchFamily="18" charset="0"/>
                        </a:rPr>
                        <a:t> </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rail kits</a:t>
                      </a:r>
                    </a:p>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0" kern="1200" dirty="0">
                          <a:solidFill>
                            <a:srgbClr val="000000"/>
                          </a:solidFill>
                          <a:effectLst/>
                          <a:latin typeface="+mn-lt"/>
                          <a:ea typeface="MetricHPE" panose="020F0502020204030204" pitchFamily="34" charset="0"/>
                          <a:cs typeface="Times New Roman" panose="02020603050405020304" pitchFamily="18" charset="0"/>
                        </a:rPr>
                        <a:t>Optional Cable Management Arm</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dirty="0">
                          <a:solidFill>
                            <a:schemeClr val="tx1"/>
                          </a:solidFill>
                          <a:effectLst/>
                          <a:latin typeface="+mn-lt"/>
                          <a:ea typeface="MetricHPE" panose="020F0502020204030204" pitchFamily="34" charset="0"/>
                          <a:cs typeface="Times New Roman" panose="02020603050405020304" pitchFamily="18" charset="0"/>
                        </a:rPr>
                        <a:t>Easy install rail kit</a:t>
                      </a:r>
                    </a:p>
                    <a:p>
                      <a:pPr marL="112713" marR="0" indent="-112713" algn="l">
                        <a:lnSpc>
                          <a:spcPct val="97000"/>
                        </a:lnSpc>
                        <a:spcBef>
                          <a:spcPts val="0"/>
                        </a:spcBef>
                        <a:spcAft>
                          <a:spcPts val="0"/>
                        </a:spcAft>
                        <a:buFont typeface="MetricHPE" panose="020B0604020202020204" pitchFamily="34" charset="0"/>
                        <a:buChar char="•"/>
                      </a:pPr>
                      <a:r>
                        <a:rPr lang="en-US" sz="1300" dirty="0">
                          <a:solidFill>
                            <a:schemeClr val="tx1"/>
                          </a:solidFill>
                          <a:effectLst/>
                          <a:latin typeface="+mn-lt"/>
                          <a:ea typeface="MetricHPE" panose="020F0502020204030204" pitchFamily="34" charset="0"/>
                          <a:cs typeface="Times New Roman" panose="02020603050405020304" pitchFamily="18" charset="0"/>
                        </a:rPr>
                        <a:t>Optional Cable Management Arm</a:t>
                      </a: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0498892"/>
                  </a:ext>
                </a:extLst>
              </a:tr>
              <a:tr h="142333">
                <a:tc>
                  <a:txBody>
                    <a:bodyPr/>
                    <a:lstStyle/>
                    <a:p>
                      <a:pPr marL="0" marR="0">
                        <a:lnSpc>
                          <a:spcPct val="97000"/>
                        </a:lnSpc>
                        <a:spcBef>
                          <a:spcPts val="0"/>
                        </a:spcBef>
                        <a:spcAft>
                          <a:spcPts val="0"/>
                        </a:spcAft>
                      </a:pPr>
                      <a:r>
                        <a:rPr lang="en-US" sz="1300" b="1" kern="1200" dirty="0">
                          <a:solidFill>
                            <a:srgbClr val="000000"/>
                          </a:solidFill>
                          <a:effectLst/>
                          <a:latin typeface="+mn-lt"/>
                          <a:ea typeface="Times New Roman" panose="02020603050405020304" pitchFamily="18" charset="0"/>
                          <a:cs typeface="Times New Roman" panose="02020603050405020304" pitchFamily="18" charset="0"/>
                        </a:rPr>
                        <a:t>Warranty</a:t>
                      </a:r>
                      <a:endParaRPr lang="en-US" sz="1300" dirty="0">
                        <a:effectLst/>
                        <a:latin typeface="+mn-lt"/>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3/3/3</a:t>
                      </a:r>
                      <a:endParaRPr lang="en-US" sz="1300" dirty="0">
                        <a:solidFill>
                          <a:srgbClr val="00B388"/>
                        </a:solidFill>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3/3/3</a:t>
                      </a:r>
                      <a:endParaRPr lang="en-US" sz="1300" dirty="0">
                        <a:solidFill>
                          <a:srgbClr val="00B388"/>
                        </a:solidFill>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4613685"/>
                  </a:ext>
                </a:extLst>
              </a:tr>
              <a:tr h="58627">
                <a:tc>
                  <a:txBody>
                    <a:bodyPr/>
                    <a:lstStyle/>
                    <a:p>
                      <a:pPr marL="0" marR="0">
                        <a:lnSpc>
                          <a:spcPct val="97000"/>
                        </a:lnSpc>
                        <a:spcBef>
                          <a:spcPts val="0"/>
                        </a:spcBef>
                        <a:spcAft>
                          <a:spcPts val="0"/>
                        </a:spcAft>
                      </a:pPr>
                      <a:r>
                        <a:rPr lang="en-US" sz="1300" b="1" kern="1200" dirty="0">
                          <a:solidFill>
                            <a:srgbClr val="000000"/>
                          </a:solidFill>
                          <a:effectLst/>
                          <a:latin typeface="+mn-lt"/>
                          <a:ea typeface="Times New Roman" panose="02020603050405020304" pitchFamily="18" charset="0"/>
                          <a:cs typeface="Times New Roman" panose="02020603050405020304" pitchFamily="18" charset="0"/>
                        </a:rPr>
                        <a:t>Operational Services</a:t>
                      </a:r>
                      <a:endParaRPr lang="en-US" sz="1300" dirty="0">
                        <a:effectLst/>
                        <a:latin typeface="+mn-lt"/>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HPE Foundation Care</a:t>
                      </a:r>
                    </a:p>
                    <a:p>
                      <a:pPr marL="112713" marR="0" indent="-112713" algn="l">
                        <a:lnSpc>
                          <a:spcPct val="97000"/>
                        </a:lnSpc>
                        <a:spcBef>
                          <a:spcPts val="0"/>
                        </a:spcBef>
                        <a:spcAft>
                          <a:spcPts val="0"/>
                        </a:spcAft>
                        <a:buFont typeface="MetricHPE" panose="020B0604020202020204" pitchFamily="34" charset="0"/>
                        <a:buChar char="•"/>
                      </a:pPr>
                      <a:r>
                        <a:rPr lang="en-US" sz="1300" kern="1200" dirty="0">
                          <a:solidFill>
                            <a:srgbClr val="000000"/>
                          </a:solidFill>
                          <a:effectLst/>
                          <a:latin typeface="+mn-lt"/>
                          <a:ea typeface="MetricHPE" panose="020F0502020204030204" pitchFamily="34" charset="0"/>
                          <a:cs typeface="Times New Roman" panose="02020603050405020304" pitchFamily="18" charset="0"/>
                        </a:rPr>
                        <a:t>HPE Proactive Care</a:t>
                      </a:r>
                      <a:endParaRPr lang="en-US" sz="1300" dirty="0">
                        <a:solidFill>
                          <a:srgbClr val="00B388"/>
                        </a:solidFill>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1" kern="1200" dirty="0">
                          <a:solidFill>
                            <a:schemeClr val="tx1"/>
                          </a:solidFill>
                          <a:effectLst/>
                          <a:latin typeface="MetricHPE" panose="020B0703030202060203" pitchFamily="34" charset="0"/>
                          <a:ea typeface="Times New Roman" panose="02020603050405020304" pitchFamily="18" charset="0"/>
                          <a:cs typeface="Times New Roman" panose="02020603050405020304" pitchFamily="18" charset="0"/>
                        </a:rPr>
                        <a:t>HPE Pointnext Tech Care</a:t>
                      </a:r>
                      <a:endParaRPr lang="en-US" sz="1300" b="1" dirty="0">
                        <a:solidFill>
                          <a:schemeClr val="tx1"/>
                        </a:solidFill>
                        <a:effectLst/>
                        <a:latin typeface="MetricHPE" panose="020B0703030202060203" pitchFamily="34" charset="0"/>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0832384"/>
                  </a:ext>
                </a:extLst>
              </a:tr>
            </a:tbl>
          </a:graphicData>
        </a:graphic>
      </p:graphicFrame>
      <p:sp>
        <p:nvSpPr>
          <p:cNvPr id="6" name="Slide Number Placeholder 4">
            <a:extLst>
              <a:ext uri="{FF2B5EF4-FFF2-40B4-BE49-F238E27FC236}">
                <a16:creationId xmlns:a16="http://schemas.microsoft.com/office/drawing/2014/main" id="{E5BD5787-2251-40AE-A788-9B0DD328BEDD}"/>
              </a:ext>
            </a:extLst>
          </p:cNvPr>
          <p:cNvSpPr txBox="1">
            <a:spLocks/>
          </p:cNvSpPr>
          <p:nvPr/>
        </p:nvSpPr>
        <p:spPr bwMode="gray">
          <a:xfrm>
            <a:off x="381093" y="5873568"/>
            <a:ext cx="2743200" cy="232147"/>
          </a:xfrm>
          <a:prstGeom prst="rect">
            <a:avLst/>
          </a:prstGeom>
          <a:noFill/>
        </p:spPr>
        <p:txBody>
          <a:bodyPr vert="horz" wrap="none" lIns="0" tIns="0" rIns="0" bIns="0" rtlCol="0" anchor="b" anchorCtr="0"/>
          <a:lstStyle>
            <a:defPPr>
              <a:defRPr lang="en-US"/>
            </a:defPPr>
            <a:lvl1pPr marL="0" algn="r" defTabSz="914400" rtl="0" eaLnBrk="1" latinLnBrk="0" hangingPunct="1">
              <a:defRPr sz="16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lang="en-US" sz="1000" dirty="0">
                <a:solidFill>
                  <a:prstClr val="black"/>
                </a:solidFill>
              </a:rPr>
              <a:t>■ Differences in </a:t>
            </a:r>
            <a:r>
              <a:rPr lang="en-US" sz="1000" b="1" dirty="0">
                <a:solidFill>
                  <a:prstClr val="black"/>
                </a:solidFill>
              </a:rPr>
              <a:t>Bold</a:t>
            </a:r>
            <a:endParaRPr lang="en-US" sz="1000" b="1" u="sng" dirty="0">
              <a:solidFill>
                <a:prstClr val="black"/>
              </a:solidFill>
            </a:endParaRPr>
          </a:p>
        </p:txBody>
      </p:sp>
    </p:spTree>
    <p:extLst>
      <p:ext uri="{BB962C8B-B14F-4D97-AF65-F5344CB8AC3E}">
        <p14:creationId xmlns:p14="http://schemas.microsoft.com/office/powerpoint/2010/main" val="209173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D2A4B5-9FF6-4D96-99A6-2D28E012C8BD}"/>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C57AAB1C-477F-4BBB-A96C-5CDB124366EA}"/>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13</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6" name="Text Placeholder 5">
            <a:extLst>
              <a:ext uri="{FF2B5EF4-FFF2-40B4-BE49-F238E27FC236}">
                <a16:creationId xmlns:a16="http://schemas.microsoft.com/office/drawing/2014/main" id="{9868C3FC-BD9B-4010-85BB-FDCB538B6BFE}"/>
              </a:ext>
            </a:extLst>
          </p:cNvPr>
          <p:cNvSpPr>
            <a:spLocks noGrp="1"/>
          </p:cNvSpPr>
          <p:nvPr>
            <p:ph type="body" sz="quarter" idx="13"/>
          </p:nvPr>
        </p:nvSpPr>
        <p:spPr/>
        <p:txBody>
          <a:bodyPr/>
          <a:lstStyle/>
          <a:p>
            <a:r>
              <a:rPr lang="en-US" dirty="0"/>
              <a:t>8 SFF Front of system detail</a:t>
            </a:r>
          </a:p>
        </p:txBody>
      </p:sp>
      <p:sp>
        <p:nvSpPr>
          <p:cNvPr id="5" name="Title 4">
            <a:extLst>
              <a:ext uri="{FF2B5EF4-FFF2-40B4-BE49-F238E27FC236}">
                <a16:creationId xmlns:a16="http://schemas.microsoft.com/office/drawing/2014/main" id="{20465B86-700F-4080-9FC8-7309702062F9}"/>
              </a:ext>
            </a:extLst>
          </p:cNvPr>
          <p:cNvSpPr>
            <a:spLocks noGrp="1"/>
          </p:cNvSpPr>
          <p:nvPr>
            <p:ph type="title"/>
          </p:nvPr>
        </p:nvSpPr>
        <p:spPr/>
        <p:txBody>
          <a:bodyPr/>
          <a:lstStyle/>
          <a:p>
            <a:r>
              <a:rPr lang="fr-FR" dirty="0"/>
              <a:t>HPE ProLiant DL360 Gen10 plus Server</a:t>
            </a:r>
            <a:endParaRPr lang="en-US" dirty="0"/>
          </a:p>
        </p:txBody>
      </p:sp>
      <p:sp>
        <p:nvSpPr>
          <p:cNvPr id="12" name="Rectangle 11">
            <a:extLst>
              <a:ext uri="{FF2B5EF4-FFF2-40B4-BE49-F238E27FC236}">
                <a16:creationId xmlns:a16="http://schemas.microsoft.com/office/drawing/2014/main" id="{1C926DA9-640D-4C22-A51A-D8792D8BB8FB}"/>
              </a:ext>
            </a:extLst>
          </p:cNvPr>
          <p:cNvSpPr/>
          <p:nvPr/>
        </p:nvSpPr>
        <p:spPr>
          <a:xfrm>
            <a:off x="406252" y="3560128"/>
            <a:ext cx="3947556" cy="2339102"/>
          </a:xfrm>
          <a:prstGeom prst="rect">
            <a:avLst/>
          </a:prstGeom>
          <a:noFill/>
          <a:ln w="28575">
            <a:noFill/>
          </a:ln>
        </p:spPr>
        <p:txBody>
          <a:bodyPr wrap="none">
            <a:spAutoFit/>
          </a:bodyPr>
          <a:lstStyle/>
          <a:p>
            <a:pPr marL="169863" marR="0" lvl="0" indent="-16986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MetricHPE"/>
                <a:ea typeface="Times New Roman" panose="02020603050405020304" pitchFamily="18" charset="0"/>
                <a:cs typeface="Times New Roman" panose="02020603050405020304" pitchFamily="18" charset="0"/>
              </a:rPr>
              <a:t>Drive support label</a:t>
            </a:r>
          </a:p>
          <a:p>
            <a:pPr marL="169863" marR="0" lvl="0" indent="-16986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MetricHPE"/>
                <a:ea typeface="Times New Roman" panose="02020603050405020304" pitchFamily="18" charset="0"/>
                <a:cs typeface="Times New Roman" panose="02020603050405020304" pitchFamily="18" charset="0"/>
              </a:rPr>
              <a:t>Quick removal access panel</a:t>
            </a:r>
          </a:p>
          <a:p>
            <a:pPr marL="169863" marR="0" lvl="0" indent="-16986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MetricHPE"/>
                <a:ea typeface="+mn-ea"/>
                <a:cs typeface="+mn-cs"/>
              </a:rPr>
              <a:t>Serial number label pull tab</a:t>
            </a:r>
          </a:p>
          <a:p>
            <a:pPr marL="169863" marR="0" lvl="0" indent="-16986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MetricHPE"/>
                <a:ea typeface="+mn-ea"/>
                <a:cs typeface="+mn-cs"/>
              </a:rPr>
              <a:t>Universal Media Bay (optional):</a:t>
            </a:r>
          </a:p>
          <a:p>
            <a:pPr marL="347663" marR="0" lvl="1" indent="-1778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etricHPE"/>
                <a:ea typeface="+mn-ea"/>
                <a:cs typeface="+mn-cs"/>
              </a:rPr>
              <a:t>Shown: Optical drive bay + Display port &amp; USB 2.0 port kit</a:t>
            </a:r>
          </a:p>
          <a:p>
            <a:pPr marL="347663" marR="0" lvl="1" indent="-1778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etricHPE"/>
                <a:ea typeface="+mn-ea"/>
                <a:cs typeface="+mn-cs"/>
              </a:rPr>
              <a:t>Option: +2 SFF 12G x1 SAS/SATA cage</a:t>
            </a:r>
          </a:p>
          <a:p>
            <a:pPr marL="347663" marR="0" lvl="1" indent="-177800"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200" b="0" i="0" u="none" strike="noStrike" kern="1200" cap="none" spc="0" normalizeH="0" baseline="0" noProof="0" dirty="0">
                <a:ln>
                  <a:noFill/>
                </a:ln>
                <a:solidFill>
                  <a:prstClr val="black"/>
                </a:solidFill>
                <a:effectLst/>
                <a:uLnTx/>
                <a:uFillTx/>
                <a:latin typeface="MetricHPE"/>
                <a:ea typeface="+mn-ea"/>
                <a:cs typeface="+mn-cs"/>
              </a:rPr>
              <a:t>Option: +2 SFF 24G x4 Tri-Mode U.3 cage</a:t>
            </a:r>
          </a:p>
          <a:p>
            <a:pPr marL="347663" marR="0" lvl="1" indent="-177800"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etricHPE"/>
                <a:ea typeface="+mn-ea"/>
                <a:cs typeface="+mn-cs"/>
              </a:rPr>
              <a:t>Option: +2 SFF 16G x4 NVMe U.2 cage</a:t>
            </a:r>
          </a:p>
          <a:p>
            <a:pPr marL="169863" marR="0" lvl="0" indent="-16986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MetricHPE"/>
                <a:ea typeface="+mn-ea"/>
                <a:cs typeface="+mn-cs"/>
              </a:rPr>
              <a:t>Display port</a:t>
            </a:r>
          </a:p>
          <a:p>
            <a:pPr marL="169863" marR="0" lvl="0" indent="-16986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MetricHPE"/>
                <a:ea typeface="+mn-ea"/>
                <a:cs typeface="+mn-cs"/>
              </a:rPr>
              <a:t>Optical drive (optional—shown)</a:t>
            </a:r>
          </a:p>
          <a:p>
            <a:pPr marL="169863" marR="0" lvl="0" indent="-16986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MetricHPE"/>
                <a:ea typeface="+mn-ea"/>
                <a:cs typeface="+mn-cs"/>
              </a:rPr>
              <a:t>USB 2.0 port</a:t>
            </a:r>
          </a:p>
        </p:txBody>
      </p:sp>
      <p:sp>
        <p:nvSpPr>
          <p:cNvPr id="13" name="Rectangle 12">
            <a:extLst>
              <a:ext uri="{FF2B5EF4-FFF2-40B4-BE49-F238E27FC236}">
                <a16:creationId xmlns:a16="http://schemas.microsoft.com/office/drawing/2014/main" id="{C712EB88-B2BE-4866-9C4C-8F0312F98CE2}"/>
              </a:ext>
            </a:extLst>
          </p:cNvPr>
          <p:cNvSpPr/>
          <p:nvPr/>
        </p:nvSpPr>
        <p:spPr>
          <a:xfrm>
            <a:off x="5092469" y="3563671"/>
            <a:ext cx="4669598" cy="2339102"/>
          </a:xfrm>
          <a:prstGeom prst="rect">
            <a:avLst/>
          </a:prstGeom>
          <a:noFill/>
          <a:ln w="28575">
            <a:noFill/>
          </a:ln>
        </p:spPr>
        <p:txBody>
          <a:bodyPr wrap="square">
            <a:spAutoFit/>
          </a:bodyPr>
          <a:lstStyle/>
          <a:p>
            <a:pPr marL="279400" marR="0" lvl="0" indent="-279400" algn="l" defTabSz="914400" rtl="0" eaLnBrk="1" fontAlgn="auto" latinLnBrk="0" hangingPunct="1">
              <a:lnSpc>
                <a:spcPct val="100000"/>
              </a:lnSpc>
              <a:spcBef>
                <a:spcPts val="0"/>
              </a:spcBef>
              <a:spcAft>
                <a:spcPts val="0"/>
              </a:spcAft>
              <a:buClrTx/>
              <a:buSzTx/>
              <a:buFont typeface="+mj-lt"/>
              <a:buAutoNum type="arabicPeriod" startAt="8"/>
              <a:tabLst/>
              <a:defRPr/>
            </a:pPr>
            <a:r>
              <a:rPr kumimoji="0" lang="en-US" sz="1400" b="0" i="0" u="none" strike="noStrike" kern="1200" cap="none" spc="0" normalizeH="0" baseline="0" noProof="0" dirty="0">
                <a:ln>
                  <a:noFill/>
                </a:ln>
                <a:solidFill>
                  <a:prstClr val="black"/>
                </a:solidFill>
                <a:effectLst/>
                <a:uLnTx/>
                <a:uFillTx/>
                <a:latin typeface="MetricHPE"/>
                <a:ea typeface="Times New Roman" panose="02020603050405020304" pitchFamily="18" charset="0"/>
                <a:cs typeface="Times New Roman" panose="02020603050405020304" pitchFamily="18" charset="0"/>
              </a:rPr>
              <a:t>Power On/Standby button and system power LED</a:t>
            </a:r>
          </a:p>
          <a:p>
            <a:pPr marL="279400" marR="0" lvl="0" indent="-279400" algn="l" defTabSz="914400" rtl="0" eaLnBrk="1" fontAlgn="auto" latinLnBrk="0" hangingPunct="1">
              <a:lnSpc>
                <a:spcPct val="100000"/>
              </a:lnSpc>
              <a:spcBef>
                <a:spcPts val="0"/>
              </a:spcBef>
              <a:spcAft>
                <a:spcPts val="0"/>
              </a:spcAft>
              <a:buClrTx/>
              <a:buSzTx/>
              <a:buFont typeface="+mj-lt"/>
              <a:buAutoNum type="arabicPeriod" startAt="8"/>
              <a:tabLst/>
              <a:defRPr/>
            </a:pPr>
            <a:r>
              <a:rPr kumimoji="0" lang="en-US" sz="1400" b="0" i="0" u="none" strike="noStrike" kern="1200" cap="none" spc="0" normalizeH="0" baseline="0" noProof="0" dirty="0">
                <a:ln>
                  <a:noFill/>
                </a:ln>
                <a:solidFill>
                  <a:prstClr val="black"/>
                </a:solidFill>
                <a:effectLst/>
                <a:uLnTx/>
                <a:uFillTx/>
                <a:latin typeface="MetricHPE"/>
                <a:ea typeface="Times New Roman" panose="02020603050405020304" pitchFamily="18" charset="0"/>
                <a:cs typeface="Times New Roman" panose="02020603050405020304" pitchFamily="18" charset="0"/>
              </a:rPr>
              <a:t>Health LED</a:t>
            </a:r>
          </a:p>
          <a:p>
            <a:pPr marL="279400" marR="0" lvl="0" indent="-279400" algn="l" defTabSz="914400" rtl="0" eaLnBrk="1" fontAlgn="auto" latinLnBrk="0" hangingPunct="1">
              <a:lnSpc>
                <a:spcPct val="100000"/>
              </a:lnSpc>
              <a:spcBef>
                <a:spcPts val="0"/>
              </a:spcBef>
              <a:spcAft>
                <a:spcPts val="0"/>
              </a:spcAft>
              <a:buClrTx/>
              <a:buSzTx/>
              <a:buFont typeface="+mj-lt"/>
              <a:buAutoNum type="arabicPeriod" startAt="8"/>
              <a:tabLst/>
              <a:defRPr/>
            </a:pPr>
            <a:r>
              <a:rPr kumimoji="0" lang="en-US" sz="1400" b="0" i="0" u="none" strike="noStrike" kern="1200" cap="none" spc="0" normalizeH="0" baseline="0" noProof="0" dirty="0">
                <a:ln>
                  <a:noFill/>
                </a:ln>
                <a:solidFill>
                  <a:prstClr val="black"/>
                </a:solidFill>
                <a:effectLst/>
                <a:uLnTx/>
                <a:uFillTx/>
                <a:latin typeface="MetricHPE"/>
                <a:ea typeface="+mn-ea"/>
                <a:cs typeface="+mn-cs"/>
              </a:rPr>
              <a:t>NIC status LED</a:t>
            </a:r>
          </a:p>
          <a:p>
            <a:pPr marL="279400" marR="0" lvl="0" indent="-279400" algn="l" defTabSz="914400" rtl="0" eaLnBrk="1" fontAlgn="auto" latinLnBrk="0" hangingPunct="1">
              <a:lnSpc>
                <a:spcPct val="100000"/>
              </a:lnSpc>
              <a:spcBef>
                <a:spcPts val="0"/>
              </a:spcBef>
              <a:spcAft>
                <a:spcPts val="0"/>
              </a:spcAft>
              <a:buClrTx/>
              <a:buSzTx/>
              <a:buFont typeface="+mj-lt"/>
              <a:buAutoNum type="arabicPeriod" startAt="8"/>
              <a:tabLst/>
              <a:defRPr/>
            </a:pPr>
            <a:r>
              <a:rPr kumimoji="0" lang="en-US" sz="1400" b="0" i="0" u="none" strike="noStrike" kern="1200" cap="none" spc="0" normalizeH="0" baseline="0" noProof="0" dirty="0">
                <a:ln>
                  <a:noFill/>
                </a:ln>
                <a:solidFill>
                  <a:prstClr val="black"/>
                </a:solidFill>
                <a:effectLst/>
                <a:uLnTx/>
                <a:uFillTx/>
                <a:latin typeface="MetricHPE"/>
                <a:ea typeface="+mn-ea"/>
                <a:cs typeface="+mn-cs"/>
              </a:rPr>
              <a:t>UID button/LED</a:t>
            </a:r>
          </a:p>
          <a:p>
            <a:pPr marL="279400" marR="0" lvl="0" indent="-279400" algn="l" defTabSz="914400" rtl="0" eaLnBrk="1" fontAlgn="auto" latinLnBrk="0" hangingPunct="1">
              <a:lnSpc>
                <a:spcPct val="100000"/>
              </a:lnSpc>
              <a:spcBef>
                <a:spcPts val="0"/>
              </a:spcBef>
              <a:spcAft>
                <a:spcPts val="0"/>
              </a:spcAft>
              <a:buClrTx/>
              <a:buSzTx/>
              <a:buFont typeface="+mj-lt"/>
              <a:buAutoNum type="arabicPeriod" startAt="8"/>
              <a:tabLst/>
              <a:defRPr/>
            </a:pPr>
            <a:r>
              <a:rPr kumimoji="0" lang="en-US" sz="1400" b="0" i="0" u="none" strike="noStrike" kern="1200" cap="none" spc="0" normalizeH="0" baseline="0" noProof="0" dirty="0">
                <a:ln>
                  <a:noFill/>
                </a:ln>
                <a:solidFill>
                  <a:prstClr val="black"/>
                </a:solidFill>
                <a:effectLst/>
                <a:uLnTx/>
                <a:uFillTx/>
                <a:latin typeface="MetricHPE"/>
                <a:ea typeface="+mn-ea"/>
                <a:cs typeface="+mn-cs"/>
              </a:rPr>
              <a:t>USB 3.0 port</a:t>
            </a:r>
          </a:p>
          <a:p>
            <a:pPr marL="279400" marR="0" lvl="0" indent="-279400" algn="l" defTabSz="914400" rtl="0" eaLnBrk="1" fontAlgn="auto" latinLnBrk="0" hangingPunct="1">
              <a:lnSpc>
                <a:spcPct val="100000"/>
              </a:lnSpc>
              <a:spcBef>
                <a:spcPts val="0"/>
              </a:spcBef>
              <a:spcAft>
                <a:spcPts val="0"/>
              </a:spcAft>
              <a:buClrTx/>
              <a:buSzTx/>
              <a:buFont typeface="+mj-lt"/>
              <a:buAutoNum type="arabicPeriod" startAt="8"/>
              <a:tabLst/>
              <a:defRPr/>
            </a:pPr>
            <a:r>
              <a:rPr kumimoji="0" lang="en-US" sz="1400" b="0" i="0" u="none" strike="noStrike" kern="1200" cap="none" spc="0" normalizeH="0" baseline="0" noProof="0" dirty="0">
                <a:ln>
                  <a:noFill/>
                </a:ln>
                <a:solidFill>
                  <a:prstClr val="black"/>
                </a:solidFill>
                <a:effectLst/>
                <a:uLnTx/>
                <a:uFillTx/>
                <a:latin typeface="MetricHPE"/>
                <a:ea typeface="+mn-ea"/>
                <a:cs typeface="+mn-cs"/>
              </a:rPr>
              <a:t>iLO Service Port</a:t>
            </a:r>
            <a:r>
              <a:rPr kumimoji="0" lang="en-US" sz="1400" b="0" i="0" u="none" strike="noStrike" kern="1200" cap="none" spc="0" normalizeH="0" baseline="30000" noProof="0" dirty="0">
                <a:ln>
                  <a:noFill/>
                </a:ln>
                <a:solidFill>
                  <a:prstClr val="black"/>
                </a:solidFill>
                <a:effectLst/>
                <a:uLnTx/>
                <a:uFillTx/>
                <a:latin typeface="MetricHPE"/>
                <a:ea typeface="+mn-ea"/>
                <a:cs typeface="+mn-cs"/>
              </a:rPr>
              <a:t>1</a:t>
            </a:r>
          </a:p>
          <a:p>
            <a:pPr marL="279400" marR="0" lvl="0" indent="-279400" algn="l" defTabSz="914400" rtl="0" eaLnBrk="1" fontAlgn="auto" latinLnBrk="0" hangingPunct="1">
              <a:lnSpc>
                <a:spcPct val="100000"/>
              </a:lnSpc>
              <a:spcBef>
                <a:spcPts val="0"/>
              </a:spcBef>
              <a:spcAft>
                <a:spcPts val="0"/>
              </a:spcAft>
              <a:buClrTx/>
              <a:buSzTx/>
              <a:buFont typeface="+mj-lt"/>
              <a:buAutoNum type="arabicPeriod" startAt="8"/>
              <a:tabLst/>
              <a:defRPr/>
            </a:pPr>
            <a:r>
              <a:rPr kumimoji="0" lang="en-US" sz="1400" b="0" i="0" u="none" strike="noStrike" kern="1200" cap="none" spc="0" normalizeH="0" baseline="0" noProof="0" dirty="0">
                <a:ln>
                  <a:noFill/>
                </a:ln>
                <a:solidFill>
                  <a:prstClr val="black"/>
                </a:solidFill>
                <a:effectLst/>
                <a:uLnTx/>
                <a:uFillTx/>
                <a:latin typeface="MetricHPE"/>
                <a:ea typeface="+mn-ea"/>
                <a:cs typeface="+mn-cs"/>
              </a:rPr>
              <a:t>Drive bays; backplane choices:</a:t>
            </a:r>
          </a:p>
          <a:p>
            <a:pPr marL="465138" marR="0" lvl="1" indent="-185738"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etricHPE"/>
                <a:ea typeface="+mn-ea"/>
                <a:cs typeface="+mn-cs"/>
              </a:rPr>
              <a:t>Option: 8 SFF 12G x1 SAS/SATA</a:t>
            </a:r>
          </a:p>
          <a:p>
            <a:pPr marL="465138" marR="0" lvl="1" indent="-185738"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200" b="0" i="0" u="none" strike="noStrike" kern="1200" cap="none" spc="0" normalizeH="0" baseline="0" noProof="0" dirty="0">
                <a:ln>
                  <a:noFill/>
                </a:ln>
                <a:solidFill>
                  <a:prstClr val="black"/>
                </a:solidFill>
                <a:effectLst/>
                <a:uLnTx/>
                <a:uFillTx/>
                <a:latin typeface="MetricHPE"/>
                <a:ea typeface="+mn-ea"/>
                <a:cs typeface="+mn-cs"/>
              </a:rPr>
              <a:t>Option: 8 SFF 24G x1 Tri-Mode U.3</a:t>
            </a:r>
          </a:p>
          <a:p>
            <a:pPr marL="465138" marR="0" lvl="1" indent="-185738" algn="l" defTabSz="914400" rtl="0" eaLnBrk="1" fontAlgn="auto" latinLnBrk="0" hangingPunct="1">
              <a:lnSpc>
                <a:spcPct val="100000"/>
              </a:lnSpc>
              <a:spcBef>
                <a:spcPts val="0"/>
              </a:spcBef>
              <a:spcAft>
                <a:spcPts val="0"/>
              </a:spcAft>
              <a:buClrTx/>
              <a:buSzTx/>
              <a:buFont typeface="+mj-lt"/>
              <a:buAutoNum type="alphaLcPeriod"/>
              <a:tabLst/>
              <a:defRPr/>
            </a:pPr>
            <a:r>
              <a:rPr kumimoji="0" lang="fr-FR" sz="1200" b="0" i="0" u="none" strike="noStrike" kern="1200" cap="none" spc="0" normalizeH="0" baseline="0" noProof="0" dirty="0">
                <a:ln>
                  <a:noFill/>
                </a:ln>
                <a:solidFill>
                  <a:prstClr val="black"/>
                </a:solidFill>
                <a:effectLst/>
                <a:uLnTx/>
                <a:uFillTx/>
                <a:latin typeface="MetricHPE"/>
                <a:ea typeface="+mn-ea"/>
                <a:cs typeface="+mn-cs"/>
              </a:rPr>
              <a:t>Option: 8 SFF 24G x4 Tri-Mode U.3</a:t>
            </a:r>
          </a:p>
          <a:p>
            <a:pPr marL="465138" marR="0" lvl="1" indent="-185738" algn="l" defTabSz="914400" rtl="0" eaLnBrk="1" fontAlgn="auto" latinLnBrk="0" hangingPunct="1">
              <a:lnSpc>
                <a:spcPct val="100000"/>
              </a:lnSpc>
              <a:spcBef>
                <a:spcPts val="0"/>
              </a:spcBef>
              <a:spcAft>
                <a:spcPts val="0"/>
              </a:spcAft>
              <a:buClrTx/>
              <a:buSzTx/>
              <a:buFont typeface="+mj-lt"/>
              <a:buAutoNum type="alphaLcPeriod"/>
              <a:tabLst/>
              <a:defRPr/>
            </a:pPr>
            <a:r>
              <a:rPr kumimoji="0" lang="en-US" sz="1200" b="0" i="0" u="none" strike="noStrike" kern="1200" cap="none" spc="0" normalizeH="0" baseline="0" noProof="0" dirty="0">
                <a:ln>
                  <a:noFill/>
                </a:ln>
                <a:solidFill>
                  <a:prstClr val="black"/>
                </a:solidFill>
                <a:effectLst/>
                <a:uLnTx/>
                <a:uFillTx/>
                <a:latin typeface="MetricHPE"/>
                <a:ea typeface="+mn-ea"/>
                <a:cs typeface="+mn-cs"/>
              </a:rPr>
              <a:t>Option: 8 SFF 16G x4 NVMe U.2</a:t>
            </a:r>
          </a:p>
        </p:txBody>
      </p:sp>
      <p:sp>
        <p:nvSpPr>
          <p:cNvPr id="9" name="Slide Number Placeholder 4">
            <a:extLst>
              <a:ext uri="{FF2B5EF4-FFF2-40B4-BE49-F238E27FC236}">
                <a16:creationId xmlns:a16="http://schemas.microsoft.com/office/drawing/2014/main" id="{CCE8895A-88FE-412F-A76F-C700C9BDECA9}"/>
              </a:ext>
            </a:extLst>
          </p:cNvPr>
          <p:cNvSpPr txBox="1">
            <a:spLocks/>
          </p:cNvSpPr>
          <p:nvPr/>
        </p:nvSpPr>
        <p:spPr bwMode="gray">
          <a:xfrm>
            <a:off x="389398" y="5927215"/>
            <a:ext cx="9130363" cy="191875"/>
          </a:xfrm>
          <a:prstGeom prst="rect">
            <a:avLst/>
          </a:prstGeom>
          <a:noFill/>
        </p:spPr>
        <p:txBody>
          <a:bodyPr vert="horz" wrap="none" lIns="0" tIns="0" rIns="0" bIns="0" rtlCol="0" anchor="t" anchorCtr="0"/>
          <a:lstStyle>
            <a:defPPr>
              <a:defRPr lang="en-US"/>
            </a:defPPr>
            <a:lvl1pPr marL="0" algn="r" defTabSz="914400" rtl="0" eaLnBrk="1" latinLnBrk="0" hangingPunct="1">
              <a:defRPr sz="16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prstClr val="black"/>
                </a:solidFill>
                <a:effectLst/>
                <a:uLnTx/>
                <a:uFillTx/>
                <a:latin typeface="MetricHPE"/>
                <a:ea typeface="+mn-ea"/>
                <a:cs typeface="+mn-cs"/>
              </a:rPr>
              <a:t>1 </a:t>
            </a:r>
            <a:r>
              <a:rPr kumimoji="0" lang="en-US" sz="1000" b="0" i="0" u="none" strike="noStrike" kern="1200" cap="none" spc="0" normalizeH="0" baseline="0" noProof="0" dirty="0">
                <a:ln>
                  <a:noFill/>
                </a:ln>
                <a:solidFill>
                  <a:prstClr val="black"/>
                </a:solidFill>
                <a:effectLst/>
                <a:uLnTx/>
                <a:uFillTx/>
                <a:latin typeface="MetricHPE"/>
                <a:ea typeface="+mn-ea"/>
                <a:cs typeface="+mn-cs"/>
              </a:rPr>
              <a:t>Optional System Insight Display (SID) module will include #8–12 above (will not include #13—iLO Service Port).</a:t>
            </a:r>
            <a:endParaRPr kumimoji="0" lang="en-US" sz="1000" b="0" i="0" u="sng" strike="noStrike" kern="1200" cap="none" spc="0" normalizeH="0" baseline="0" noProof="0" dirty="0">
              <a:ln>
                <a:noFill/>
              </a:ln>
              <a:solidFill>
                <a:prstClr val="black"/>
              </a:solidFill>
              <a:effectLst/>
              <a:uLnTx/>
              <a:uFillTx/>
              <a:latin typeface="MetricHPE"/>
              <a:ea typeface="+mn-ea"/>
              <a:cs typeface="+mn-cs"/>
            </a:endParaRPr>
          </a:p>
        </p:txBody>
      </p:sp>
      <p:pic>
        <p:nvPicPr>
          <p:cNvPr id="11" name="Picture 10">
            <a:extLst>
              <a:ext uri="{FF2B5EF4-FFF2-40B4-BE49-F238E27FC236}">
                <a16:creationId xmlns:a16="http://schemas.microsoft.com/office/drawing/2014/main" id="{734DA108-8C6A-44FA-AB6C-8344C0D0FCE1}"/>
              </a:ext>
            </a:extLst>
          </p:cNvPr>
          <p:cNvPicPr>
            <a:picLocks/>
          </p:cNvPicPr>
          <p:nvPr/>
        </p:nvPicPr>
        <p:blipFill>
          <a:blip r:embed="rId3"/>
          <a:stretch>
            <a:fillRect/>
          </a:stretch>
        </p:blipFill>
        <p:spPr>
          <a:xfrm>
            <a:off x="301396" y="1281357"/>
            <a:ext cx="7415784" cy="2368296"/>
          </a:xfrm>
          <a:prstGeom prst="rect">
            <a:avLst/>
          </a:prstGeom>
        </p:spPr>
      </p:pic>
    </p:spTree>
    <p:extLst>
      <p:ext uri="{BB962C8B-B14F-4D97-AF65-F5344CB8AC3E}">
        <p14:creationId xmlns:p14="http://schemas.microsoft.com/office/powerpoint/2010/main" val="3271227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688B9EF-2234-42A8-87BD-0AC5D46B6411}"/>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CAECCCA2-0318-4AA8-8479-10859F350AF1}"/>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14</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4" name="Text Placeholder 3">
            <a:extLst>
              <a:ext uri="{FF2B5EF4-FFF2-40B4-BE49-F238E27FC236}">
                <a16:creationId xmlns:a16="http://schemas.microsoft.com/office/drawing/2014/main" id="{C66A6A4B-0EEA-4F6E-AEE2-38616EFD7C7E}"/>
              </a:ext>
            </a:extLst>
          </p:cNvPr>
          <p:cNvSpPr>
            <a:spLocks noGrp="1"/>
          </p:cNvSpPr>
          <p:nvPr>
            <p:ph type="body" sz="quarter" idx="13"/>
          </p:nvPr>
        </p:nvSpPr>
        <p:spPr/>
        <p:txBody>
          <a:bodyPr/>
          <a:lstStyle/>
          <a:p>
            <a:r>
              <a:rPr lang="en-US" dirty="0"/>
              <a:t>4 LFF Front of system detail</a:t>
            </a:r>
          </a:p>
        </p:txBody>
      </p:sp>
      <p:sp>
        <p:nvSpPr>
          <p:cNvPr id="5" name="Title 4">
            <a:extLst>
              <a:ext uri="{FF2B5EF4-FFF2-40B4-BE49-F238E27FC236}">
                <a16:creationId xmlns:a16="http://schemas.microsoft.com/office/drawing/2014/main" id="{B78803CA-0AC0-430A-8850-798D620378A2}"/>
              </a:ext>
            </a:extLst>
          </p:cNvPr>
          <p:cNvSpPr>
            <a:spLocks noGrp="1"/>
          </p:cNvSpPr>
          <p:nvPr>
            <p:ph type="title"/>
          </p:nvPr>
        </p:nvSpPr>
        <p:spPr/>
        <p:txBody>
          <a:bodyPr/>
          <a:lstStyle/>
          <a:p>
            <a:r>
              <a:rPr lang="fr-FR" dirty="0"/>
              <a:t>HPE ProLiant DL360 Gen10 plus Server (continued)</a:t>
            </a:r>
            <a:endParaRPr lang="en-US" dirty="0"/>
          </a:p>
        </p:txBody>
      </p:sp>
      <p:sp>
        <p:nvSpPr>
          <p:cNvPr id="8" name="Rectangle 7">
            <a:extLst>
              <a:ext uri="{FF2B5EF4-FFF2-40B4-BE49-F238E27FC236}">
                <a16:creationId xmlns:a16="http://schemas.microsoft.com/office/drawing/2014/main" id="{817E8FB8-2A7D-4ED4-8E91-DC71BBF64409}"/>
              </a:ext>
            </a:extLst>
          </p:cNvPr>
          <p:cNvSpPr/>
          <p:nvPr/>
        </p:nvSpPr>
        <p:spPr>
          <a:xfrm>
            <a:off x="389317" y="3745643"/>
            <a:ext cx="4151136" cy="1384995"/>
          </a:xfrm>
          <a:prstGeom prst="rect">
            <a:avLst/>
          </a:prstGeom>
          <a:noFill/>
          <a:ln>
            <a:noFill/>
          </a:ln>
        </p:spPr>
        <p:txBody>
          <a:bodyPr wrap="none">
            <a:spAutoFit/>
          </a:bodyPr>
          <a:lstStyle/>
          <a:p>
            <a:pPr marL="169863" marR="0" lvl="0" indent="-16986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MetricHPE"/>
                <a:ea typeface="Times New Roman" panose="02020603050405020304" pitchFamily="18" charset="0"/>
                <a:cs typeface="Times New Roman" panose="02020603050405020304" pitchFamily="18" charset="0"/>
              </a:rPr>
              <a:t>Drive support label</a:t>
            </a:r>
          </a:p>
          <a:p>
            <a:pPr marL="169863" marR="0" lvl="0" indent="-16986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MetricHPE"/>
                <a:ea typeface="Times New Roman" panose="02020603050405020304" pitchFamily="18" charset="0"/>
                <a:cs typeface="Times New Roman" panose="02020603050405020304" pitchFamily="18" charset="0"/>
              </a:rPr>
              <a:t>Quick removal access panel</a:t>
            </a:r>
          </a:p>
          <a:p>
            <a:pPr marL="169863" lvl="0" indent="-169863">
              <a:buFont typeface="+mj-lt"/>
              <a:buAutoNum type="arabicPeriod"/>
              <a:defRPr/>
            </a:pPr>
            <a:r>
              <a:rPr lang="en-US" sz="1400" dirty="0">
                <a:solidFill>
                  <a:prstClr val="black"/>
                </a:solidFill>
              </a:rPr>
              <a:t>Optical drive (optional—shown)</a:t>
            </a:r>
          </a:p>
          <a:p>
            <a:pPr marL="169863" lvl="0" indent="-169863">
              <a:buFont typeface="+mj-lt"/>
              <a:buAutoNum type="arabicPeriod"/>
              <a:defRPr/>
            </a:pPr>
            <a:r>
              <a:rPr lang="en-US" sz="1400" dirty="0">
                <a:solidFill>
                  <a:prstClr val="black"/>
                </a:solidFill>
              </a:rPr>
              <a:t>Serial </a:t>
            </a:r>
            <a:r>
              <a:rPr kumimoji="0" lang="en-US" sz="1400" b="0" i="0" u="none" strike="noStrike" kern="1200" cap="none" spc="0" normalizeH="0" baseline="0" noProof="0" dirty="0">
                <a:ln>
                  <a:noFill/>
                </a:ln>
                <a:solidFill>
                  <a:prstClr val="black"/>
                </a:solidFill>
                <a:effectLst/>
                <a:uLnTx/>
                <a:uFillTx/>
                <a:latin typeface="MetricHPE"/>
                <a:ea typeface="+mn-ea"/>
                <a:cs typeface="+mn-cs"/>
              </a:rPr>
              <a:t>number label pull tab</a:t>
            </a:r>
          </a:p>
          <a:p>
            <a:pPr marL="169863" marR="0" lvl="0" indent="-16986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MetricHPE"/>
                <a:ea typeface="+mn-ea"/>
                <a:cs typeface="+mn-cs"/>
              </a:rPr>
              <a:t>Option: Display port &amp; USB 2.0 port Kit (blank shown)</a:t>
            </a:r>
          </a:p>
          <a:p>
            <a:pPr marL="169863" marR="0" lvl="0" indent="-169863"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0" i="0" u="none" strike="noStrike" kern="1200" cap="none" spc="0" normalizeH="0" baseline="0" noProof="0" dirty="0">
                <a:ln>
                  <a:noFill/>
                </a:ln>
                <a:solidFill>
                  <a:prstClr val="black"/>
                </a:solidFill>
                <a:effectLst/>
                <a:uLnTx/>
                <a:uFillTx/>
                <a:latin typeface="MetricHPE"/>
                <a:ea typeface="+mn-ea"/>
                <a:cs typeface="+mn-cs"/>
              </a:rPr>
              <a:t>Option: System insight Display (SID)—shown</a:t>
            </a:r>
            <a:r>
              <a:rPr kumimoji="0" lang="en-US" sz="1400" b="0" i="0" u="none" strike="noStrike" kern="1200" cap="none" spc="0" normalizeH="0" baseline="30000" noProof="0" dirty="0">
                <a:ln>
                  <a:noFill/>
                </a:ln>
                <a:solidFill>
                  <a:prstClr val="black"/>
                </a:solidFill>
                <a:effectLst/>
                <a:uLnTx/>
                <a:uFillTx/>
                <a:latin typeface="MetricHPE"/>
                <a:ea typeface="+mn-ea"/>
                <a:cs typeface="+mn-cs"/>
              </a:rPr>
              <a:t>1</a:t>
            </a:r>
          </a:p>
        </p:txBody>
      </p:sp>
      <p:sp>
        <p:nvSpPr>
          <p:cNvPr id="9" name="Rectangle 8">
            <a:extLst>
              <a:ext uri="{FF2B5EF4-FFF2-40B4-BE49-F238E27FC236}">
                <a16:creationId xmlns:a16="http://schemas.microsoft.com/office/drawing/2014/main" id="{1F36E88E-B55B-45C2-91C6-BD8A9EF79453}"/>
              </a:ext>
            </a:extLst>
          </p:cNvPr>
          <p:cNvSpPr/>
          <p:nvPr/>
        </p:nvSpPr>
        <p:spPr>
          <a:xfrm>
            <a:off x="5092469" y="3745644"/>
            <a:ext cx="4669598" cy="1384995"/>
          </a:xfrm>
          <a:prstGeom prst="rect">
            <a:avLst/>
          </a:prstGeom>
          <a:noFill/>
          <a:ln>
            <a:noFill/>
          </a:ln>
        </p:spPr>
        <p:txBody>
          <a:bodyPr wrap="square">
            <a:spAutoFit/>
          </a:bodyPr>
          <a:lstStyle/>
          <a:p>
            <a:pPr marL="288925" marR="0" lvl="0" indent="-288925" algn="l"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sz="1400" b="0" i="0" u="none" strike="noStrike" kern="1200" cap="none" spc="0" normalizeH="0" baseline="0" noProof="0" dirty="0">
                <a:ln>
                  <a:noFill/>
                </a:ln>
                <a:solidFill>
                  <a:prstClr val="black"/>
                </a:solidFill>
                <a:effectLst/>
                <a:uLnTx/>
                <a:uFillTx/>
                <a:latin typeface="MetricHPE"/>
                <a:ea typeface="Times New Roman" panose="02020603050405020304" pitchFamily="18" charset="0"/>
                <a:cs typeface="Times New Roman" panose="02020603050405020304" pitchFamily="18" charset="0"/>
              </a:rPr>
              <a:t>USB 3.0 Port</a:t>
            </a:r>
          </a:p>
          <a:p>
            <a:pPr marL="288925" marR="0" lvl="0" indent="-288925" algn="l"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sz="1400" b="0" i="0" u="none" strike="noStrike" kern="1200" cap="none" spc="0" normalizeH="0" baseline="0" noProof="0" dirty="0">
                <a:ln>
                  <a:noFill/>
                </a:ln>
                <a:solidFill>
                  <a:prstClr val="black"/>
                </a:solidFill>
                <a:effectLst/>
                <a:uLnTx/>
                <a:uFillTx/>
                <a:latin typeface="MetricHPE"/>
                <a:ea typeface="+mn-ea"/>
                <a:cs typeface="+mn-cs"/>
              </a:rPr>
              <a:t>UID button/LED</a:t>
            </a:r>
          </a:p>
          <a:p>
            <a:pPr marL="288925" marR="0" lvl="0" indent="-288925" algn="l"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sz="1400" b="0" i="0" u="none" strike="noStrike" kern="1200" cap="none" spc="0" normalizeH="0" baseline="0" noProof="0" dirty="0">
                <a:ln>
                  <a:noFill/>
                </a:ln>
                <a:solidFill>
                  <a:prstClr val="black"/>
                </a:solidFill>
                <a:effectLst/>
                <a:uLnTx/>
                <a:uFillTx/>
                <a:latin typeface="MetricHPE"/>
                <a:ea typeface="+mn-ea"/>
                <a:cs typeface="+mn-cs"/>
              </a:rPr>
              <a:t>NIC status LED</a:t>
            </a:r>
          </a:p>
          <a:p>
            <a:pPr marL="288925" marR="0" lvl="0" indent="-288925" algn="l"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sz="1400" b="0" i="0" u="none" strike="noStrike" kern="1200" cap="none" spc="0" normalizeH="0" baseline="0" noProof="0" dirty="0">
                <a:ln>
                  <a:noFill/>
                </a:ln>
                <a:solidFill>
                  <a:prstClr val="black"/>
                </a:solidFill>
                <a:effectLst/>
                <a:uLnTx/>
                <a:uFillTx/>
                <a:latin typeface="MetricHPE"/>
                <a:ea typeface="+mn-ea"/>
                <a:cs typeface="+mn-cs"/>
              </a:rPr>
              <a:t>Health LED</a:t>
            </a:r>
          </a:p>
          <a:p>
            <a:pPr marL="288925" marR="0" lvl="0" indent="-288925" algn="l"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sz="1400" b="0" i="0" u="none" strike="noStrike" kern="1200" cap="none" spc="0" normalizeH="0" baseline="0" noProof="0" dirty="0">
                <a:ln>
                  <a:noFill/>
                </a:ln>
                <a:solidFill>
                  <a:prstClr val="black"/>
                </a:solidFill>
                <a:effectLst/>
                <a:uLnTx/>
                <a:uFillTx/>
                <a:latin typeface="MetricHPE"/>
                <a:ea typeface="+mn-ea"/>
                <a:cs typeface="+mn-cs"/>
              </a:rPr>
              <a:t>Power On/Standby button and system power LED</a:t>
            </a:r>
          </a:p>
          <a:p>
            <a:pPr marL="288925" marR="0" lvl="0" indent="-288925" algn="l" defTabSz="914400" rtl="0" eaLnBrk="1" fontAlgn="auto" latinLnBrk="0" hangingPunct="1">
              <a:lnSpc>
                <a:spcPct val="100000"/>
              </a:lnSpc>
              <a:spcBef>
                <a:spcPts val="0"/>
              </a:spcBef>
              <a:spcAft>
                <a:spcPts val="0"/>
              </a:spcAft>
              <a:buClrTx/>
              <a:buSzTx/>
              <a:buFont typeface="+mj-lt"/>
              <a:buAutoNum type="arabicPeriod" startAt="7"/>
              <a:tabLst/>
              <a:defRPr/>
            </a:pPr>
            <a:r>
              <a:rPr kumimoji="0" lang="en-US" sz="1400" b="0" i="0" u="none" strike="noStrike" kern="1200" cap="none" spc="0" normalizeH="0" baseline="0" noProof="0" dirty="0">
                <a:ln>
                  <a:noFill/>
                </a:ln>
                <a:solidFill>
                  <a:prstClr val="black"/>
                </a:solidFill>
                <a:effectLst/>
                <a:uLnTx/>
                <a:uFillTx/>
                <a:latin typeface="MetricHPE"/>
                <a:ea typeface="+mn-ea"/>
                <a:cs typeface="+mn-cs"/>
              </a:rPr>
              <a:t>SAS/SATA drive bays</a:t>
            </a:r>
          </a:p>
        </p:txBody>
      </p:sp>
      <p:sp>
        <p:nvSpPr>
          <p:cNvPr id="10" name="Slide Number Placeholder 4">
            <a:extLst>
              <a:ext uri="{FF2B5EF4-FFF2-40B4-BE49-F238E27FC236}">
                <a16:creationId xmlns:a16="http://schemas.microsoft.com/office/drawing/2014/main" id="{E4B835B8-BE35-42BE-9CA9-0EEBD93AC379}"/>
              </a:ext>
            </a:extLst>
          </p:cNvPr>
          <p:cNvSpPr txBox="1">
            <a:spLocks/>
          </p:cNvSpPr>
          <p:nvPr/>
        </p:nvSpPr>
        <p:spPr bwMode="gray">
          <a:xfrm>
            <a:off x="389318" y="5933209"/>
            <a:ext cx="2558670" cy="144154"/>
          </a:xfrm>
          <a:prstGeom prst="rect">
            <a:avLst/>
          </a:prstGeom>
          <a:noFill/>
        </p:spPr>
        <p:txBody>
          <a:bodyPr vert="horz" wrap="none" lIns="0" tIns="0" rIns="0" bIns="0" rtlCol="0" anchor="t" anchorCtr="0"/>
          <a:lstStyle>
            <a:defPPr>
              <a:defRPr lang="en-US"/>
            </a:defPPr>
            <a:lvl1pPr marL="0" algn="r" defTabSz="914400" rtl="0" eaLnBrk="1" latinLnBrk="0" hangingPunct="1">
              <a:defRPr sz="16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30000" noProof="0" dirty="0">
                <a:ln>
                  <a:noFill/>
                </a:ln>
                <a:solidFill>
                  <a:prstClr val="black"/>
                </a:solidFill>
                <a:effectLst/>
                <a:uLnTx/>
                <a:uFillTx/>
                <a:latin typeface="MetricHPE"/>
                <a:ea typeface="+mn-ea"/>
                <a:cs typeface="+mn-cs"/>
              </a:rPr>
              <a:t>1 </a:t>
            </a:r>
            <a:r>
              <a:rPr kumimoji="0" lang="en-US" sz="1000" b="0" i="0" u="none" strike="noStrike" kern="1200" cap="none" spc="0" normalizeH="0" baseline="0" noProof="0" dirty="0">
                <a:ln>
                  <a:noFill/>
                </a:ln>
                <a:solidFill>
                  <a:prstClr val="black"/>
                </a:solidFill>
                <a:effectLst/>
                <a:uLnTx/>
                <a:uFillTx/>
                <a:latin typeface="MetricHPE"/>
                <a:ea typeface="+mn-ea"/>
                <a:cs typeface="+mn-cs"/>
              </a:rPr>
              <a:t>This option will lose #7—iLO Service Port</a:t>
            </a:r>
            <a:endParaRPr kumimoji="0" lang="en-US" sz="1000" b="0" i="0" u="sng" strike="noStrike" kern="1200" cap="none" spc="0" normalizeH="0" baseline="0" noProof="0" dirty="0">
              <a:ln>
                <a:noFill/>
              </a:ln>
              <a:solidFill>
                <a:prstClr val="black"/>
              </a:solidFill>
              <a:effectLst/>
              <a:uLnTx/>
              <a:uFillTx/>
              <a:latin typeface="MetricHPE"/>
              <a:ea typeface="+mn-ea"/>
              <a:cs typeface="+mn-cs"/>
            </a:endParaRPr>
          </a:p>
        </p:txBody>
      </p:sp>
      <p:pic>
        <p:nvPicPr>
          <p:cNvPr id="11" name="Picture 10">
            <a:extLst>
              <a:ext uri="{FF2B5EF4-FFF2-40B4-BE49-F238E27FC236}">
                <a16:creationId xmlns:a16="http://schemas.microsoft.com/office/drawing/2014/main" id="{45F883B7-7422-4904-B306-79766CC9AC6D}"/>
              </a:ext>
            </a:extLst>
          </p:cNvPr>
          <p:cNvPicPr>
            <a:picLocks/>
          </p:cNvPicPr>
          <p:nvPr/>
        </p:nvPicPr>
        <p:blipFill>
          <a:blip r:embed="rId3"/>
          <a:stretch>
            <a:fillRect/>
          </a:stretch>
        </p:blipFill>
        <p:spPr>
          <a:xfrm>
            <a:off x="290711" y="1493026"/>
            <a:ext cx="7699248" cy="2203704"/>
          </a:xfrm>
          <a:prstGeom prst="rect">
            <a:avLst/>
          </a:prstGeom>
        </p:spPr>
      </p:pic>
    </p:spTree>
    <p:extLst>
      <p:ext uri="{BB962C8B-B14F-4D97-AF65-F5344CB8AC3E}">
        <p14:creationId xmlns:p14="http://schemas.microsoft.com/office/powerpoint/2010/main" val="502994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8A8E0B2-9480-41F0-914E-FCF846226C80}"/>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1DBDF596-C847-4CDC-8C13-95ADE4C229A1}"/>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15</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4" name="Text Placeholder 3">
            <a:extLst>
              <a:ext uri="{FF2B5EF4-FFF2-40B4-BE49-F238E27FC236}">
                <a16:creationId xmlns:a16="http://schemas.microsoft.com/office/drawing/2014/main" id="{91489812-0AD4-4E63-9CFC-D0F5AD834ECE}"/>
              </a:ext>
            </a:extLst>
          </p:cNvPr>
          <p:cNvSpPr>
            <a:spLocks noGrp="1"/>
          </p:cNvSpPr>
          <p:nvPr>
            <p:ph type="body" sz="quarter" idx="13"/>
          </p:nvPr>
        </p:nvSpPr>
        <p:spPr/>
        <p:txBody>
          <a:bodyPr/>
          <a:lstStyle/>
          <a:p>
            <a:r>
              <a:rPr lang="en-US" dirty="0"/>
              <a:t>Interior of system detail</a:t>
            </a:r>
          </a:p>
        </p:txBody>
      </p:sp>
      <p:sp>
        <p:nvSpPr>
          <p:cNvPr id="5" name="Title 4">
            <a:extLst>
              <a:ext uri="{FF2B5EF4-FFF2-40B4-BE49-F238E27FC236}">
                <a16:creationId xmlns:a16="http://schemas.microsoft.com/office/drawing/2014/main" id="{BDCF38F6-2B60-49BE-AB3E-19B60C4C5C4E}"/>
              </a:ext>
            </a:extLst>
          </p:cNvPr>
          <p:cNvSpPr>
            <a:spLocks noGrp="1"/>
          </p:cNvSpPr>
          <p:nvPr>
            <p:ph type="title"/>
          </p:nvPr>
        </p:nvSpPr>
        <p:spPr/>
        <p:txBody>
          <a:bodyPr/>
          <a:lstStyle/>
          <a:p>
            <a:r>
              <a:rPr lang="fr-FR" dirty="0"/>
              <a:t>HPE ProLiant DL360 Gen10 plus Server (continued)</a:t>
            </a:r>
            <a:endParaRPr lang="en-US" dirty="0"/>
          </a:p>
        </p:txBody>
      </p:sp>
      <p:graphicFrame>
        <p:nvGraphicFramePr>
          <p:cNvPr id="7" name="Table 6">
            <a:extLst>
              <a:ext uri="{FF2B5EF4-FFF2-40B4-BE49-F238E27FC236}">
                <a16:creationId xmlns:a16="http://schemas.microsoft.com/office/drawing/2014/main" id="{EFD35040-68DE-4FCD-B2B8-AAD71536A88F}"/>
              </a:ext>
            </a:extLst>
          </p:cNvPr>
          <p:cNvGraphicFramePr>
            <a:graphicFrameLocks noGrp="1" noChangeAspect="1"/>
          </p:cNvGraphicFramePr>
          <p:nvPr>
            <p:extLst>
              <p:ext uri="{D42A27DB-BD31-4B8C-83A1-F6EECF244321}">
                <p14:modId xmlns:p14="http://schemas.microsoft.com/office/powerpoint/2010/main" val="1159473794"/>
              </p:ext>
            </p:extLst>
          </p:nvPr>
        </p:nvGraphicFramePr>
        <p:xfrm>
          <a:off x="7276699" y="1576031"/>
          <a:ext cx="4534301" cy="4224097"/>
        </p:xfrm>
        <a:graphic>
          <a:graphicData uri="http://schemas.openxmlformats.org/drawingml/2006/table">
            <a:tbl>
              <a:tblPr>
                <a:tableStyleId>{912C8C85-51F0-491E-9774-3900AFEF0FD7}</a:tableStyleId>
              </a:tblPr>
              <a:tblGrid>
                <a:gridCol w="247507">
                  <a:extLst>
                    <a:ext uri="{9D8B030D-6E8A-4147-A177-3AD203B41FA5}">
                      <a16:colId xmlns:a16="http://schemas.microsoft.com/office/drawing/2014/main" val="20000"/>
                    </a:ext>
                  </a:extLst>
                </a:gridCol>
                <a:gridCol w="4286794">
                  <a:extLst>
                    <a:ext uri="{9D8B030D-6E8A-4147-A177-3AD203B41FA5}">
                      <a16:colId xmlns:a16="http://schemas.microsoft.com/office/drawing/2014/main" val="20001"/>
                    </a:ext>
                  </a:extLst>
                </a:gridCol>
              </a:tblGrid>
              <a:tr h="231217">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1.</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Hot plug fans (single rotor standard)</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6176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4625" marR="0" indent="-174625">
                        <a:spcBef>
                          <a:spcPts val="0"/>
                        </a:spcBef>
                        <a:spcAft>
                          <a:spcPts val="0"/>
                        </a:spcAft>
                        <a:buFont typeface="+mj-lt"/>
                        <a:buAutoNum type="alphaLcPeriod"/>
                      </a:pPr>
                      <a:r>
                        <a:rPr lang="en-US" sz="1200" dirty="0">
                          <a:solidFill>
                            <a:srgbClr val="000000"/>
                          </a:solidFill>
                          <a:effectLst/>
                          <a:latin typeface="+mj-lt"/>
                          <a:ea typeface="Times New Roman" panose="02020603050405020304" pitchFamily="18" charset="0"/>
                          <a:cs typeface="MetricHPE" panose="020B0604020202020204" pitchFamily="34" charset="0"/>
                        </a:rPr>
                        <a:t>1 CPU</a:t>
                      </a:r>
                      <a:r>
                        <a:rPr lang="en-US" sz="1200" kern="1200" dirty="0">
                          <a:solidFill>
                            <a:srgbClr val="000000"/>
                          </a:solidFill>
                          <a:effectLst/>
                          <a:latin typeface="+mj-lt"/>
                          <a:ea typeface="Times New Roman" panose="02020603050405020304" pitchFamily="18" charset="0"/>
                          <a:cs typeface="Times New Roman" panose="02020603050405020304" pitchFamily="18" charset="0"/>
                        </a:rPr>
                        <a:t>—</a:t>
                      </a:r>
                      <a:r>
                        <a:rPr lang="en-US" sz="1200" dirty="0">
                          <a:solidFill>
                            <a:srgbClr val="000000"/>
                          </a:solidFill>
                          <a:effectLst/>
                          <a:latin typeface="+mj-lt"/>
                          <a:ea typeface="Times New Roman" panose="02020603050405020304" pitchFamily="18" charset="0"/>
                          <a:cs typeface="MetricHPE" panose="020B0604020202020204" pitchFamily="34" charset="0"/>
                        </a:rPr>
                        <a:t>5 fans</a:t>
                      </a:r>
                      <a:endParaRPr lang="en-US" sz="12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527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4625" marR="0" indent="-174625">
                        <a:spcBef>
                          <a:spcPts val="0"/>
                        </a:spcBef>
                        <a:spcAft>
                          <a:spcPts val="0"/>
                        </a:spcAft>
                        <a:buFont typeface="+mj-lt"/>
                        <a:buAutoNum type="alphaLcPeriod" startAt="2"/>
                      </a:pPr>
                      <a:r>
                        <a:rPr lang="en-US" sz="1200" dirty="0">
                          <a:solidFill>
                            <a:srgbClr val="000000"/>
                          </a:solidFill>
                          <a:effectLst/>
                          <a:latin typeface="+mj-lt"/>
                          <a:ea typeface="Times New Roman" panose="02020603050405020304" pitchFamily="18" charset="0"/>
                          <a:cs typeface="MetricHPE" panose="020B0604020202020204" pitchFamily="34" charset="0"/>
                        </a:rPr>
                        <a:t>2 CPUs</a:t>
                      </a:r>
                      <a:r>
                        <a:rPr lang="en-US" sz="1200" kern="1200" dirty="0">
                          <a:solidFill>
                            <a:srgbClr val="000000"/>
                          </a:solidFill>
                          <a:effectLst/>
                          <a:latin typeface="+mj-lt"/>
                          <a:ea typeface="Times New Roman" panose="02020603050405020304" pitchFamily="18" charset="0"/>
                          <a:cs typeface="Times New Roman" panose="02020603050405020304" pitchFamily="18" charset="0"/>
                        </a:rPr>
                        <a:t>—</a:t>
                      </a:r>
                      <a:r>
                        <a:rPr lang="en-US" sz="1200" dirty="0">
                          <a:solidFill>
                            <a:srgbClr val="000000"/>
                          </a:solidFill>
                          <a:effectLst/>
                          <a:latin typeface="+mj-lt"/>
                          <a:ea typeface="Times New Roman" panose="02020603050405020304" pitchFamily="18" charset="0"/>
                          <a:cs typeface="MetricHPE" panose="020B0604020202020204" pitchFamily="34" charset="0"/>
                        </a:rPr>
                        <a:t>7 fans</a:t>
                      </a:r>
                      <a:endParaRPr lang="en-US" sz="12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5251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4625" marR="0" indent="-174625">
                        <a:spcBef>
                          <a:spcPts val="0"/>
                        </a:spcBef>
                        <a:spcAft>
                          <a:spcPts val="0"/>
                        </a:spcAft>
                        <a:buFont typeface="+mj-lt"/>
                        <a:buAutoNum type="alphaLcPeriod" startAt="3"/>
                      </a:pPr>
                      <a:r>
                        <a:rPr lang="en-US" sz="1200" dirty="0">
                          <a:solidFill>
                            <a:srgbClr val="000000"/>
                          </a:solidFill>
                          <a:effectLst/>
                          <a:latin typeface="+mj-lt"/>
                          <a:ea typeface="Times New Roman" panose="02020603050405020304" pitchFamily="18" charset="0"/>
                          <a:cs typeface="MetricHPE" panose="020B0604020202020204" pitchFamily="34" charset="0"/>
                        </a:rPr>
                        <a:t>Option: High Performance fans</a:t>
                      </a:r>
                      <a:endParaRPr lang="en-US" sz="12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5251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2.</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latin typeface="+mj-lt"/>
                          <a:ea typeface="Times New Roman" panose="02020603050405020304" pitchFamily="18" charset="0"/>
                          <a:cs typeface="Times New Roman" panose="02020603050405020304" pitchFamily="18" charset="0"/>
                        </a:rPr>
                        <a:t>Option: HPE Smart Hybrid Capacitor or HPE Smart</a:t>
                      </a:r>
                      <a:br>
                        <a:rPr lang="en-US" sz="1400" dirty="0">
                          <a:solidFill>
                            <a:srgbClr val="000000"/>
                          </a:solidFill>
                          <a:effectLst/>
                          <a:latin typeface="+mj-lt"/>
                          <a:ea typeface="Times New Roman" panose="02020603050405020304" pitchFamily="18" charset="0"/>
                          <a:cs typeface="Times New Roman" panose="02020603050405020304" pitchFamily="18" charset="0"/>
                        </a:rPr>
                      </a:br>
                      <a:r>
                        <a:rPr lang="en-US" sz="1400" dirty="0">
                          <a:solidFill>
                            <a:srgbClr val="000000"/>
                          </a:solidFill>
                          <a:effectLst/>
                          <a:latin typeface="+mj-lt"/>
                          <a:ea typeface="Times New Roman" panose="02020603050405020304" pitchFamily="18" charset="0"/>
                          <a:cs typeface="Times New Roman" panose="02020603050405020304" pitchFamily="18" charset="0"/>
                        </a:rPr>
                        <a:t>Storage Battery</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5251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3.</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4 x8 NVMe ports (1A</a:t>
                      </a:r>
                      <a:r>
                        <a:rPr lang="en-US" sz="1400" kern="1200" dirty="0">
                          <a:solidFill>
                            <a:srgbClr val="000000"/>
                          </a:solidFill>
                          <a:effectLst/>
                          <a:latin typeface="+mj-lt"/>
                          <a:ea typeface="Times New Roman" panose="02020603050405020304" pitchFamily="18" charset="0"/>
                          <a:cs typeface="Times New Roman" panose="02020603050405020304" pitchFamily="18" charset="0"/>
                        </a:rPr>
                        <a:t>—</a:t>
                      </a:r>
                      <a:r>
                        <a:rPr lang="en-US" sz="1400" dirty="0">
                          <a:solidFill>
                            <a:srgbClr val="000000"/>
                          </a:solidFill>
                          <a:effectLst/>
                          <a:latin typeface="+mj-lt"/>
                          <a:ea typeface="Times New Roman" panose="02020603050405020304" pitchFamily="18" charset="0"/>
                          <a:cs typeface="Times New Roman" panose="02020603050405020304" pitchFamily="18" charset="0"/>
                        </a:rPr>
                        <a:t>2B)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5251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4.</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Up to 2 processors (shown with high performance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5251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heat sinks)</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15251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5.</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Optional Chassis Intrusion Detection connector</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0">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6.</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Hard Drive backplane power connector</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5251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7.</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Dual internal USB 3.0 connector</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5251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8.</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Storage Controller (Type—a shown)</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0">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9.</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Up to 2 Power Supplies for redundant power</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5251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10.</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Secondary (CPU2) PCIe 4.0 riser</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5251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74625" marR="0" indent="-174625">
                        <a:spcBef>
                          <a:spcPts val="0"/>
                        </a:spcBef>
                        <a:spcAft>
                          <a:spcPts val="0"/>
                        </a:spcAft>
                        <a:buFont typeface="+mj-lt"/>
                        <a:buAutoNum type="alphaLcPeriod"/>
                      </a:pPr>
                      <a:r>
                        <a:rPr lang="en-US" sz="1200" dirty="0">
                          <a:solidFill>
                            <a:srgbClr val="000000"/>
                          </a:solidFill>
                          <a:effectLst/>
                          <a:latin typeface="+mj-lt"/>
                          <a:ea typeface="Times New Roman" panose="02020603050405020304" pitchFamily="18" charset="0"/>
                          <a:cs typeface="Times New Roman" panose="02020603050405020304" pitchFamily="18" charset="0"/>
                        </a:rPr>
                        <a:t>Option: Low Profile x16</a:t>
                      </a:r>
                    </a:p>
                    <a:p>
                      <a:pPr marL="174625" marR="0" indent="-174625">
                        <a:spcBef>
                          <a:spcPts val="0"/>
                        </a:spcBef>
                        <a:spcAft>
                          <a:spcPts val="0"/>
                        </a:spcAft>
                        <a:buFont typeface="+mj-lt"/>
                        <a:buAutoNum type="alphaLcPeriod"/>
                      </a:pPr>
                      <a:r>
                        <a:rPr lang="en-US" sz="1200" dirty="0">
                          <a:solidFill>
                            <a:srgbClr val="000000"/>
                          </a:solidFill>
                          <a:effectLst/>
                          <a:latin typeface="+mj-lt"/>
                          <a:ea typeface="Times New Roman" panose="02020603050405020304" pitchFamily="18" charset="0"/>
                          <a:cs typeface="Times New Roman" panose="02020603050405020304" pitchFamily="18" charset="0"/>
                        </a:rPr>
                        <a:t>Option: Full Height x16</a:t>
                      </a:r>
                      <a:r>
                        <a:rPr lang="en-US" sz="1200" baseline="30000" dirty="0">
                          <a:solidFill>
                            <a:srgbClr val="000000"/>
                          </a:solidFill>
                          <a:effectLst/>
                          <a:latin typeface="+mj-lt"/>
                          <a:ea typeface="Times New Roman" panose="02020603050405020304" pitchFamily="18" charset="0"/>
                          <a:cs typeface="Times New Roman" panose="02020603050405020304" pitchFamily="18" charset="0"/>
                        </a:rPr>
                        <a:t>1</a:t>
                      </a:r>
                      <a:endParaRPr lang="en-US" sz="1200" dirty="0">
                        <a:solidFill>
                          <a:srgbClr val="000000"/>
                        </a:solidFill>
                        <a:effectLst/>
                        <a:latin typeface="+mj-lt"/>
                        <a:ea typeface="Times New Roman" panose="02020603050405020304" pitchFamily="18" charset="0"/>
                        <a:cs typeface="Times New Roman" panose="02020603050405020304" pitchFamily="18" charset="0"/>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15251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11.</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System Battery</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5251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12.</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latin typeface="+mj-lt"/>
                          <a:ea typeface="Times New Roman" panose="02020603050405020304" pitchFamily="18" charset="0"/>
                          <a:cs typeface="Times New Roman" panose="02020603050405020304" pitchFamily="18" charset="0"/>
                        </a:rPr>
                        <a:t>x16 OCP connector (supports various NICs up to </a:t>
                      </a:r>
                      <a:r>
                        <a:rPr lang="en-US" sz="1400" kern="1200" dirty="0">
                          <a:solidFill>
                            <a:srgbClr val="000000"/>
                          </a:solidFill>
                          <a:effectLst/>
                          <a:latin typeface="+mn-lt"/>
                          <a:ea typeface="Times New Roman" panose="02020603050405020304" pitchFamily="18" charset="0"/>
                          <a:cs typeface="Times New Roman" panose="02020603050405020304" pitchFamily="18" charset="0"/>
                        </a:rPr>
                        <a:t>200GbE)</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5251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13.</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Vertical slimline SAS connector (AROC lane recovery)</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bl>
          </a:graphicData>
        </a:graphic>
      </p:graphicFrame>
      <p:sp>
        <p:nvSpPr>
          <p:cNvPr id="9" name="Slide Number Placeholder 4">
            <a:extLst>
              <a:ext uri="{FF2B5EF4-FFF2-40B4-BE49-F238E27FC236}">
                <a16:creationId xmlns:a16="http://schemas.microsoft.com/office/drawing/2014/main" id="{8142B6BB-C3EA-4E48-8228-FD087C654FF4}"/>
              </a:ext>
            </a:extLst>
          </p:cNvPr>
          <p:cNvSpPr txBox="1">
            <a:spLocks/>
          </p:cNvSpPr>
          <p:nvPr/>
        </p:nvSpPr>
        <p:spPr bwMode="gray">
          <a:xfrm>
            <a:off x="389318" y="5933209"/>
            <a:ext cx="2558670" cy="144154"/>
          </a:xfrm>
          <a:prstGeom prst="rect">
            <a:avLst/>
          </a:prstGeom>
          <a:noFill/>
        </p:spPr>
        <p:txBody>
          <a:bodyPr vert="horz" wrap="none" lIns="0" tIns="0" rIns="0" bIns="0" rtlCol="0" anchor="t" anchorCtr="0"/>
          <a:lstStyle>
            <a:defPPr>
              <a:defRPr lang="en-US"/>
            </a:defPPr>
            <a:lvl1pPr marL="0" algn="r" defTabSz="914400" rtl="0" eaLnBrk="1" latinLnBrk="0" hangingPunct="1">
              <a:defRPr sz="16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lang="en-US" sz="1000" baseline="30000" dirty="0">
                <a:solidFill>
                  <a:prstClr val="black"/>
                </a:solidFill>
              </a:rPr>
              <a:t>1 </a:t>
            </a:r>
            <a:r>
              <a:rPr lang="en-US" sz="1000" dirty="0">
                <a:solidFill>
                  <a:prstClr val="black"/>
                </a:solidFill>
              </a:rPr>
              <a:t>Lose slot 2 on Primary riser</a:t>
            </a:r>
            <a:endParaRPr lang="en-US" sz="1000" u="sng" dirty="0">
              <a:solidFill>
                <a:prstClr val="black"/>
              </a:solidFill>
            </a:endParaRPr>
          </a:p>
        </p:txBody>
      </p:sp>
      <p:pic>
        <p:nvPicPr>
          <p:cNvPr id="11" name="Picture 10">
            <a:extLst>
              <a:ext uri="{FF2B5EF4-FFF2-40B4-BE49-F238E27FC236}">
                <a16:creationId xmlns:a16="http://schemas.microsoft.com/office/drawing/2014/main" id="{7933E81B-473F-48D7-8612-C13517B0911E}"/>
              </a:ext>
            </a:extLst>
          </p:cNvPr>
          <p:cNvPicPr>
            <a:picLocks/>
          </p:cNvPicPr>
          <p:nvPr/>
        </p:nvPicPr>
        <p:blipFill>
          <a:blip r:embed="rId3"/>
          <a:stretch>
            <a:fillRect/>
          </a:stretch>
        </p:blipFill>
        <p:spPr>
          <a:xfrm>
            <a:off x="284442" y="1308404"/>
            <a:ext cx="6803136" cy="4517136"/>
          </a:xfrm>
          <a:prstGeom prst="rect">
            <a:avLst/>
          </a:prstGeom>
        </p:spPr>
      </p:pic>
    </p:spTree>
    <p:extLst>
      <p:ext uri="{BB962C8B-B14F-4D97-AF65-F5344CB8AC3E}">
        <p14:creationId xmlns:p14="http://schemas.microsoft.com/office/powerpoint/2010/main" val="42068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41BFA4-E22C-4CCF-BCA5-A70818D8CB3A}"/>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FBCE585E-D68E-449F-BB01-5A58CA688AC9}"/>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16</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4" name="Text Placeholder 3">
            <a:extLst>
              <a:ext uri="{FF2B5EF4-FFF2-40B4-BE49-F238E27FC236}">
                <a16:creationId xmlns:a16="http://schemas.microsoft.com/office/drawing/2014/main" id="{51224AC6-ADE9-471A-AF85-16F2F5CA10FE}"/>
              </a:ext>
            </a:extLst>
          </p:cNvPr>
          <p:cNvSpPr>
            <a:spLocks noGrp="1"/>
          </p:cNvSpPr>
          <p:nvPr>
            <p:ph type="body" sz="quarter" idx="13"/>
          </p:nvPr>
        </p:nvSpPr>
        <p:spPr/>
        <p:txBody>
          <a:bodyPr/>
          <a:lstStyle/>
          <a:p>
            <a:r>
              <a:rPr lang="en-US" dirty="0"/>
              <a:t>Interior of system detail</a:t>
            </a:r>
          </a:p>
        </p:txBody>
      </p:sp>
      <p:sp>
        <p:nvSpPr>
          <p:cNvPr id="5" name="Title 4">
            <a:extLst>
              <a:ext uri="{FF2B5EF4-FFF2-40B4-BE49-F238E27FC236}">
                <a16:creationId xmlns:a16="http://schemas.microsoft.com/office/drawing/2014/main" id="{D36B5050-7A45-4A6F-A651-143542F5AE9F}"/>
              </a:ext>
            </a:extLst>
          </p:cNvPr>
          <p:cNvSpPr>
            <a:spLocks noGrp="1"/>
          </p:cNvSpPr>
          <p:nvPr>
            <p:ph type="title"/>
          </p:nvPr>
        </p:nvSpPr>
        <p:spPr/>
        <p:txBody>
          <a:bodyPr/>
          <a:lstStyle/>
          <a:p>
            <a:r>
              <a:rPr lang="fr-FR" dirty="0"/>
              <a:t>HPE ProLiant DL360 Gen10 plus Server (continued)</a:t>
            </a:r>
            <a:endParaRPr lang="en-US" dirty="0"/>
          </a:p>
        </p:txBody>
      </p:sp>
      <p:graphicFrame>
        <p:nvGraphicFramePr>
          <p:cNvPr id="7" name="Table 6">
            <a:extLst>
              <a:ext uri="{FF2B5EF4-FFF2-40B4-BE49-F238E27FC236}">
                <a16:creationId xmlns:a16="http://schemas.microsoft.com/office/drawing/2014/main" id="{6537BB30-2E35-4BC6-BC5E-D5D197E2B4F5}"/>
              </a:ext>
            </a:extLst>
          </p:cNvPr>
          <p:cNvGraphicFramePr>
            <a:graphicFrameLocks noGrp="1" noChangeAspect="1"/>
          </p:cNvGraphicFramePr>
          <p:nvPr>
            <p:extLst>
              <p:ext uri="{D42A27DB-BD31-4B8C-83A1-F6EECF244321}">
                <p14:modId xmlns:p14="http://schemas.microsoft.com/office/powerpoint/2010/main" val="3018352461"/>
              </p:ext>
            </p:extLst>
          </p:nvPr>
        </p:nvGraphicFramePr>
        <p:xfrm>
          <a:off x="7276699" y="1576031"/>
          <a:ext cx="4114800" cy="2712720"/>
        </p:xfrm>
        <a:graphic>
          <a:graphicData uri="http://schemas.openxmlformats.org/drawingml/2006/table">
            <a:tbl>
              <a:tblPr>
                <a:tableStyleId>{912C8C85-51F0-491E-9774-3900AFEF0FD7}</a:tableStyleId>
              </a:tblPr>
              <a:tblGrid>
                <a:gridCol w="282065">
                  <a:extLst>
                    <a:ext uri="{9D8B030D-6E8A-4147-A177-3AD203B41FA5}">
                      <a16:colId xmlns:a16="http://schemas.microsoft.com/office/drawing/2014/main" val="20000"/>
                    </a:ext>
                  </a:extLst>
                </a:gridCol>
                <a:gridCol w="3832735">
                  <a:extLst>
                    <a:ext uri="{9D8B030D-6E8A-4147-A177-3AD203B41FA5}">
                      <a16:colId xmlns:a16="http://schemas.microsoft.com/office/drawing/2014/main" val="20001"/>
                    </a:ext>
                  </a:extLst>
                </a:gridCol>
              </a:tblGrid>
              <a:tr h="15251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14.</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TPM 2.0—Optional on Configure-to-Order Models</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5209120"/>
                  </a:ext>
                </a:extLst>
              </a:tr>
              <a:tr h="15251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15.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latin typeface="+mj-lt"/>
                          <a:ea typeface="Times New Roman" panose="02020603050405020304" pitchFamily="18" charset="0"/>
                          <a:cs typeface="Times New Roman" panose="02020603050405020304" pitchFamily="18" charset="0"/>
                        </a:rPr>
                        <a:t>Primary (CPU1) PCIe 4.0 riser (Standard: GPU power connector + 2x 16 slots)</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70857359"/>
                  </a:ext>
                </a:extLst>
              </a:tr>
              <a:tr h="15251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69863" marR="0" indent="-169863">
                        <a:spcBef>
                          <a:spcPts val="0"/>
                        </a:spcBef>
                        <a:spcAft>
                          <a:spcPts val="0"/>
                        </a:spcAft>
                        <a:buFont typeface="+mj-lt"/>
                        <a:buAutoNum type="alphaLcPeriod"/>
                      </a:pPr>
                      <a:r>
                        <a:rPr lang="en-US" sz="1200" dirty="0">
                          <a:solidFill>
                            <a:srgbClr val="000000"/>
                          </a:solidFill>
                          <a:effectLst/>
                          <a:latin typeface="+mj-lt"/>
                          <a:ea typeface="Times New Roman" panose="02020603050405020304" pitchFamily="18" charset="0"/>
                          <a:cs typeface="Times New Roman" panose="02020603050405020304" pitchFamily="18" charset="0"/>
                        </a:rPr>
                        <a:t>Option: 1 x16 and 1 x8 slots + x2 PCIe M.2 connectors with HW RAID support</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07513579"/>
                  </a:ext>
                </a:extLst>
              </a:tr>
              <a:tr h="15251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69863" marR="0" indent="-169863">
                        <a:spcBef>
                          <a:spcPts val="0"/>
                        </a:spcBef>
                        <a:spcAft>
                          <a:spcPts val="0"/>
                        </a:spcAft>
                        <a:buFont typeface="+mj-lt"/>
                        <a:buAutoNum type="alphaLcPeriod" startAt="2"/>
                      </a:pPr>
                      <a:r>
                        <a:rPr lang="en-US" sz="1200" dirty="0">
                          <a:solidFill>
                            <a:srgbClr val="000000"/>
                          </a:solidFill>
                          <a:effectLst/>
                          <a:latin typeface="+mj-lt"/>
                          <a:ea typeface="Times New Roman" panose="02020603050405020304" pitchFamily="18" charset="0"/>
                          <a:cs typeface="Times New Roman" panose="02020603050405020304" pitchFamily="18" charset="0"/>
                        </a:rPr>
                        <a:t>(SFF only): 1 x16 and 1 x8 slots + 1 x8 NVMe connector</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6085155"/>
                  </a:ext>
                </a:extLst>
              </a:tr>
              <a:tr h="88601">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16.</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Option: Front Display port/USB 2.0 connector</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36593843"/>
                  </a:ext>
                </a:extLst>
              </a:tr>
              <a:tr h="15251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17.</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x4 SATA port 1</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9184575"/>
                  </a:ext>
                </a:extLst>
              </a:tr>
              <a:tr h="15251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18.</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x4 SATA port 2</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3940985"/>
                  </a:ext>
                </a:extLst>
              </a:tr>
              <a:tr h="15251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19.</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x4 SATA port 3</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9304300"/>
                  </a:ext>
                </a:extLst>
              </a:tr>
              <a:tr h="15251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20.</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Front Power USB 3.0 connector</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5251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21.</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Optical/SATA port</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52514">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22.</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j-lt"/>
                          <a:ea typeface="Times New Roman" panose="02020603050405020304" pitchFamily="18" charset="0"/>
                          <a:cs typeface="Times New Roman" panose="02020603050405020304" pitchFamily="18" charset="0"/>
                        </a:rPr>
                        <a:t>DDR4 DIMM slots (Fully populated 32 DIMMs shown)</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pic>
        <p:nvPicPr>
          <p:cNvPr id="11" name="Picture 10">
            <a:extLst>
              <a:ext uri="{FF2B5EF4-FFF2-40B4-BE49-F238E27FC236}">
                <a16:creationId xmlns:a16="http://schemas.microsoft.com/office/drawing/2014/main" id="{34935C22-49E1-4DBE-BCDE-8805CAA8C18B}"/>
              </a:ext>
            </a:extLst>
          </p:cNvPr>
          <p:cNvPicPr>
            <a:picLocks/>
          </p:cNvPicPr>
          <p:nvPr/>
        </p:nvPicPr>
        <p:blipFill>
          <a:blip r:embed="rId3"/>
          <a:stretch>
            <a:fillRect/>
          </a:stretch>
        </p:blipFill>
        <p:spPr>
          <a:xfrm>
            <a:off x="284442" y="1308404"/>
            <a:ext cx="6803136" cy="4517136"/>
          </a:xfrm>
          <a:prstGeom prst="rect">
            <a:avLst/>
          </a:prstGeom>
        </p:spPr>
      </p:pic>
    </p:spTree>
    <p:extLst>
      <p:ext uri="{BB962C8B-B14F-4D97-AF65-F5344CB8AC3E}">
        <p14:creationId xmlns:p14="http://schemas.microsoft.com/office/powerpoint/2010/main" val="292493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90FDD8F-59A5-484B-AF91-9D0E9F3D3EFE}"/>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36DFBF5F-ECD1-40CA-8AB7-DF1A965061D1}"/>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17</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4" name="Text Placeholder 3">
            <a:extLst>
              <a:ext uri="{FF2B5EF4-FFF2-40B4-BE49-F238E27FC236}">
                <a16:creationId xmlns:a16="http://schemas.microsoft.com/office/drawing/2014/main" id="{90EE90C4-763C-4226-A760-CF7710E4C18A}"/>
              </a:ext>
            </a:extLst>
          </p:cNvPr>
          <p:cNvSpPr>
            <a:spLocks noGrp="1"/>
          </p:cNvSpPr>
          <p:nvPr>
            <p:ph type="body" sz="quarter" idx="13"/>
          </p:nvPr>
        </p:nvSpPr>
        <p:spPr/>
        <p:txBody>
          <a:bodyPr/>
          <a:lstStyle/>
          <a:p>
            <a:r>
              <a:rPr lang="en-US" dirty="0"/>
              <a:t>Rear view of system detail</a:t>
            </a:r>
          </a:p>
        </p:txBody>
      </p:sp>
      <p:sp>
        <p:nvSpPr>
          <p:cNvPr id="5" name="Title 4">
            <a:extLst>
              <a:ext uri="{FF2B5EF4-FFF2-40B4-BE49-F238E27FC236}">
                <a16:creationId xmlns:a16="http://schemas.microsoft.com/office/drawing/2014/main" id="{14557CFC-D0E6-4AA7-8E0E-C188CA5D11EA}"/>
              </a:ext>
            </a:extLst>
          </p:cNvPr>
          <p:cNvSpPr>
            <a:spLocks noGrp="1"/>
          </p:cNvSpPr>
          <p:nvPr>
            <p:ph type="title"/>
          </p:nvPr>
        </p:nvSpPr>
        <p:spPr/>
        <p:txBody>
          <a:bodyPr/>
          <a:lstStyle/>
          <a:p>
            <a:r>
              <a:rPr lang="fr-FR" dirty="0"/>
              <a:t>HPE ProLiant DL360 Gen10 plus Server (continued)</a:t>
            </a:r>
            <a:endParaRPr lang="en-US" dirty="0"/>
          </a:p>
        </p:txBody>
      </p:sp>
      <p:graphicFrame>
        <p:nvGraphicFramePr>
          <p:cNvPr id="7" name="Table 21">
            <a:extLst>
              <a:ext uri="{FF2B5EF4-FFF2-40B4-BE49-F238E27FC236}">
                <a16:creationId xmlns:a16="http://schemas.microsoft.com/office/drawing/2014/main" id="{570FA2C3-3863-48D6-B83E-28EF8CCF209F}"/>
              </a:ext>
            </a:extLst>
          </p:cNvPr>
          <p:cNvGraphicFramePr>
            <a:graphicFrameLocks noGrp="1"/>
          </p:cNvGraphicFramePr>
          <p:nvPr>
            <p:extLst>
              <p:ext uri="{D42A27DB-BD31-4B8C-83A1-F6EECF244321}">
                <p14:modId xmlns:p14="http://schemas.microsoft.com/office/powerpoint/2010/main" val="1172554904"/>
              </p:ext>
            </p:extLst>
          </p:nvPr>
        </p:nvGraphicFramePr>
        <p:xfrm>
          <a:off x="402967" y="3724727"/>
          <a:ext cx="9350632" cy="1493520"/>
        </p:xfrm>
        <a:graphic>
          <a:graphicData uri="http://schemas.openxmlformats.org/drawingml/2006/table">
            <a:tbl>
              <a:tblPr firstRow="1" bandRow="1">
                <a:tableStyleId>{2D5ABB26-0587-4C30-8999-92F81FD0307C}</a:tableStyleId>
              </a:tblPr>
              <a:tblGrid>
                <a:gridCol w="207939">
                  <a:extLst>
                    <a:ext uri="{9D8B030D-6E8A-4147-A177-3AD203B41FA5}">
                      <a16:colId xmlns:a16="http://schemas.microsoft.com/office/drawing/2014/main" val="3075386225"/>
                    </a:ext>
                  </a:extLst>
                </a:gridCol>
                <a:gridCol w="4465630">
                  <a:extLst>
                    <a:ext uri="{9D8B030D-6E8A-4147-A177-3AD203B41FA5}">
                      <a16:colId xmlns:a16="http://schemas.microsoft.com/office/drawing/2014/main" val="113467534"/>
                    </a:ext>
                  </a:extLst>
                </a:gridCol>
                <a:gridCol w="301376">
                  <a:extLst>
                    <a:ext uri="{9D8B030D-6E8A-4147-A177-3AD203B41FA5}">
                      <a16:colId xmlns:a16="http://schemas.microsoft.com/office/drawing/2014/main" val="4292514140"/>
                    </a:ext>
                  </a:extLst>
                </a:gridCol>
                <a:gridCol w="4375687">
                  <a:extLst>
                    <a:ext uri="{9D8B030D-6E8A-4147-A177-3AD203B41FA5}">
                      <a16:colId xmlns:a16="http://schemas.microsoft.com/office/drawing/2014/main" val="1628023004"/>
                    </a:ext>
                  </a:extLst>
                </a:gridCol>
              </a:tblGrid>
              <a:tr h="133144">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cs typeface="Times New Roman" panose="02020603050405020304" pitchFamily="18" charset="0"/>
                        </a:rPr>
                        <a:t>1.</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cs typeface="Times New Roman" panose="02020603050405020304" pitchFamily="18" charset="0"/>
                        </a:rPr>
                        <a:t>Slot 1 PCIe 4.0—Full Height</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cs typeface="Times New Roman" panose="02020603050405020304" pitchFamily="18" charset="0"/>
                        </a:rPr>
                        <a:t>6.</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cs typeface="Times New Roman" panose="02020603050405020304" pitchFamily="18" charset="0"/>
                        </a:rPr>
                        <a:t>VGA port</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0902585"/>
                  </a:ext>
                </a:extLst>
              </a:tr>
              <a:tr h="0">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cs typeface="Times New Roman" panose="02020603050405020304" pitchFamily="18" charset="0"/>
                        </a:rPr>
                        <a:t>2.</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cs typeface="Times New Roman" panose="02020603050405020304" pitchFamily="18" charset="0"/>
                        </a:rPr>
                        <a:t>Slot 2 PCIe 4.0—Low Profile</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cs typeface="Times New Roman" panose="02020603050405020304" pitchFamily="18" charset="0"/>
                        </a:rPr>
                        <a:t>7.</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cs typeface="Times New Roman" panose="02020603050405020304" pitchFamily="18" charset="0"/>
                        </a:rPr>
                        <a:t>OCP NIC ports (if equipped)</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2284785"/>
                  </a:ext>
                </a:extLst>
              </a:tr>
              <a:tr h="0">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cs typeface="Times New Roman" panose="02020603050405020304" pitchFamily="18" charset="0"/>
                        </a:rPr>
                        <a:t>3.</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cs typeface="Times New Roman" panose="02020603050405020304" pitchFamily="18" charset="0"/>
                        </a:rPr>
                        <a:t>Option: Slot 3 PCIe 4.0 (Requires 2</a:t>
                      </a:r>
                      <a:r>
                        <a:rPr lang="en-US" sz="1400" b="0" baseline="30000" dirty="0">
                          <a:solidFill>
                            <a:schemeClr val="tx1"/>
                          </a:solidFill>
                          <a:effectLst/>
                          <a:latin typeface="+mn-lt"/>
                          <a:ea typeface="Times New Roman" panose="02020603050405020304" pitchFamily="18" charset="0"/>
                          <a:cs typeface="Times New Roman" panose="02020603050405020304" pitchFamily="18" charset="0"/>
                        </a:rPr>
                        <a:t>nd</a:t>
                      </a:r>
                      <a:r>
                        <a:rPr lang="en-US" sz="1400" b="0" dirty="0">
                          <a:solidFill>
                            <a:schemeClr val="tx1"/>
                          </a:solidFill>
                          <a:effectLst/>
                          <a:latin typeface="+mn-lt"/>
                          <a:ea typeface="Times New Roman" panose="02020603050405020304" pitchFamily="18" charset="0"/>
                          <a:cs typeface="Times New Roman" panose="02020603050405020304" pitchFamily="18" charset="0"/>
                        </a:rPr>
                        <a:t> processor)</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endParaRPr lang="en-US" sz="14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69863" marR="0" indent="-169863">
                        <a:spcBef>
                          <a:spcPts val="0"/>
                        </a:spcBef>
                        <a:spcAft>
                          <a:spcPts val="0"/>
                        </a:spcAft>
                        <a:buFont typeface="+mj-lt"/>
                        <a:buAutoNum type="alphaLcPeriod"/>
                      </a:pPr>
                      <a:r>
                        <a:rPr lang="en-US" sz="1400" b="0" dirty="0">
                          <a:solidFill>
                            <a:schemeClr val="tx1"/>
                          </a:solidFill>
                          <a:effectLst/>
                          <a:latin typeface="+mn-lt"/>
                          <a:ea typeface="Times New Roman" panose="02020603050405020304" pitchFamily="18" charset="0"/>
                          <a:cs typeface="Times New Roman" panose="02020603050405020304" pitchFamily="18" charset="0"/>
                        </a:rPr>
                        <a:t>200GbE through 1GbE options</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52413353"/>
                  </a:ext>
                </a:extLst>
              </a:tr>
              <a:tr h="0">
                <a:tc>
                  <a:txBody>
                    <a:bodyPr/>
                    <a:lstStyle/>
                    <a:p>
                      <a:pPr marL="0" marR="0">
                        <a:spcBef>
                          <a:spcPts val="0"/>
                        </a:spcBef>
                        <a:spcAft>
                          <a:spcPts val="0"/>
                        </a:spcAft>
                      </a:pPr>
                      <a:endParaRPr lang="en-US" sz="14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69863" marR="0" indent="-169863">
                        <a:spcBef>
                          <a:spcPts val="0"/>
                        </a:spcBef>
                        <a:spcAft>
                          <a:spcPts val="0"/>
                        </a:spcAft>
                        <a:buFont typeface="+mj-lt"/>
                        <a:buAutoNum type="alphaLcPeriod"/>
                      </a:pPr>
                      <a:r>
                        <a:rPr lang="en-US" sz="1200" b="0" dirty="0">
                          <a:solidFill>
                            <a:schemeClr val="tx1"/>
                          </a:solidFill>
                          <a:effectLst/>
                          <a:latin typeface="+mn-lt"/>
                          <a:ea typeface="Times New Roman" panose="02020603050405020304" pitchFamily="18" charset="0"/>
                          <a:cs typeface="Times New Roman" panose="02020603050405020304" pitchFamily="18" charset="0"/>
                        </a:rPr>
                        <a:t>Low Profile and Full Height options</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cs typeface="Times New Roman" panose="02020603050405020304" pitchFamily="18" charset="0"/>
                        </a:rPr>
                        <a:t>8.</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cs typeface="Times New Roman" panose="02020603050405020304" pitchFamily="18" charset="0"/>
                        </a:rPr>
                        <a:t>Serial port (optional)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22408214"/>
                  </a:ext>
                </a:extLst>
              </a:tr>
              <a:tr h="0">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cs typeface="Times New Roman" panose="02020603050405020304" pitchFamily="18" charset="0"/>
                        </a:rPr>
                        <a:t>4.</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cs typeface="Times New Roman" panose="02020603050405020304" pitchFamily="18" charset="0"/>
                        </a:rPr>
                        <a:t>Power Supply 2</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cs typeface="Times New Roman" panose="02020603050405020304" pitchFamily="18" charset="0"/>
                        </a:rPr>
                        <a:t>9.</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cs typeface="Times New Roman" panose="02020603050405020304" pitchFamily="18" charset="0"/>
                        </a:rPr>
                        <a:t>USB 3.0 Ports</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52415007"/>
                  </a:ext>
                </a:extLst>
              </a:tr>
              <a:tr h="0">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cs typeface="Times New Roman" panose="02020603050405020304" pitchFamily="18" charset="0"/>
                        </a:rPr>
                        <a:t>5.</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effectLst/>
                          <a:latin typeface="+mn-lt"/>
                          <a:ea typeface="Times New Roman" panose="02020603050405020304" pitchFamily="18" charset="0"/>
                          <a:cs typeface="Times New Roman" panose="02020603050405020304" pitchFamily="18" charset="0"/>
                        </a:rPr>
                        <a:t>Power Supply 1</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cs typeface="Times New Roman" panose="02020603050405020304" pitchFamily="18" charset="0"/>
                        </a:rPr>
                        <a:t>10.</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cs typeface="Times New Roman" panose="02020603050405020304" pitchFamily="18" charset="0"/>
                        </a:rPr>
                        <a:t>iLO Management Port</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2222018"/>
                  </a:ext>
                </a:extLst>
              </a:tr>
              <a:tr h="0">
                <a:tc>
                  <a:txBody>
                    <a:bodyPr/>
                    <a:lstStyle/>
                    <a:p>
                      <a:pPr marL="0" marR="0">
                        <a:spcBef>
                          <a:spcPts val="0"/>
                        </a:spcBef>
                        <a:spcAft>
                          <a:spcPts val="0"/>
                        </a:spcAft>
                      </a:pPr>
                      <a:endParaRPr lang="en-US" sz="14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cs typeface="Times New Roman" panose="02020603050405020304" pitchFamily="18" charset="0"/>
                        </a:rPr>
                        <a:t>11.</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b="0" dirty="0">
                          <a:solidFill>
                            <a:schemeClr val="tx1"/>
                          </a:solidFill>
                          <a:effectLst/>
                          <a:latin typeface="+mn-lt"/>
                          <a:ea typeface="Times New Roman" panose="02020603050405020304" pitchFamily="18" charset="0"/>
                          <a:cs typeface="Times New Roman" panose="02020603050405020304" pitchFamily="18" charset="0"/>
                        </a:rPr>
                        <a:t>Blank cover, not available for use</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4623986"/>
                  </a:ext>
                </a:extLst>
              </a:tr>
            </a:tbl>
          </a:graphicData>
        </a:graphic>
      </p:graphicFrame>
      <p:pic>
        <p:nvPicPr>
          <p:cNvPr id="8" name="Picture 7">
            <a:extLst>
              <a:ext uri="{FF2B5EF4-FFF2-40B4-BE49-F238E27FC236}">
                <a16:creationId xmlns:a16="http://schemas.microsoft.com/office/drawing/2014/main" id="{C92B5B66-0B27-45C8-BC7B-F45F15E31307}"/>
              </a:ext>
            </a:extLst>
          </p:cNvPr>
          <p:cNvPicPr>
            <a:picLocks/>
          </p:cNvPicPr>
          <p:nvPr/>
        </p:nvPicPr>
        <p:blipFill>
          <a:blip r:embed="rId3"/>
          <a:stretch>
            <a:fillRect/>
          </a:stretch>
        </p:blipFill>
        <p:spPr>
          <a:xfrm>
            <a:off x="71956" y="1522988"/>
            <a:ext cx="7739563" cy="1911096"/>
          </a:xfrm>
          <a:prstGeom prst="rect">
            <a:avLst/>
          </a:prstGeom>
        </p:spPr>
      </p:pic>
    </p:spTree>
    <p:extLst>
      <p:ext uri="{BB962C8B-B14F-4D97-AF65-F5344CB8AC3E}">
        <p14:creationId xmlns:p14="http://schemas.microsoft.com/office/powerpoint/2010/main" val="2789959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CBF2A1-5854-4799-ADDA-CC6D7264F24F}"/>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AB5216A3-86F0-4201-8A98-84F3710CFDDB}"/>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18</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4" name="Text Placeholder 3">
            <a:extLst>
              <a:ext uri="{FF2B5EF4-FFF2-40B4-BE49-F238E27FC236}">
                <a16:creationId xmlns:a16="http://schemas.microsoft.com/office/drawing/2014/main" id="{38F488AA-3CEC-434E-BF6D-647FA2E84282}"/>
              </a:ext>
            </a:extLst>
          </p:cNvPr>
          <p:cNvSpPr>
            <a:spLocks noGrp="1"/>
          </p:cNvSpPr>
          <p:nvPr>
            <p:ph type="body" sz="quarter" idx="13"/>
          </p:nvPr>
        </p:nvSpPr>
        <p:spPr/>
        <p:txBody>
          <a:bodyPr/>
          <a:lstStyle/>
          <a:p>
            <a:r>
              <a:rPr lang="en-US" dirty="0"/>
              <a:t>Pre-Configured Models</a:t>
            </a:r>
          </a:p>
        </p:txBody>
      </p:sp>
      <p:sp>
        <p:nvSpPr>
          <p:cNvPr id="5" name="Title 4">
            <a:extLst>
              <a:ext uri="{FF2B5EF4-FFF2-40B4-BE49-F238E27FC236}">
                <a16:creationId xmlns:a16="http://schemas.microsoft.com/office/drawing/2014/main" id="{315A280E-93D2-417C-9F18-9E5620CD315E}"/>
              </a:ext>
            </a:extLst>
          </p:cNvPr>
          <p:cNvSpPr>
            <a:spLocks noGrp="1"/>
          </p:cNvSpPr>
          <p:nvPr>
            <p:ph type="title"/>
          </p:nvPr>
        </p:nvSpPr>
        <p:spPr/>
        <p:txBody>
          <a:bodyPr/>
          <a:lstStyle/>
          <a:p>
            <a:r>
              <a:rPr lang="fr-FR" dirty="0"/>
              <a:t>HPE ProLiant DL360 Gen10 plus Server (</a:t>
            </a:r>
            <a:r>
              <a:rPr lang="fr-FR" dirty="0" err="1"/>
              <a:t>Replaced</a:t>
            </a:r>
            <a:r>
              <a:rPr lang="fr-FR" dirty="0"/>
              <a:t> </a:t>
            </a:r>
            <a:r>
              <a:rPr lang="fr-FR" dirty="0" err="1"/>
              <a:t>controllers</a:t>
            </a:r>
            <a:r>
              <a:rPr lang="fr-FR" dirty="0"/>
              <a:t>)</a:t>
            </a:r>
            <a:endParaRPr lang="en-US" dirty="0"/>
          </a:p>
        </p:txBody>
      </p:sp>
      <p:graphicFrame>
        <p:nvGraphicFramePr>
          <p:cNvPr id="6" name="Table 5">
            <a:extLst>
              <a:ext uri="{FF2B5EF4-FFF2-40B4-BE49-F238E27FC236}">
                <a16:creationId xmlns:a16="http://schemas.microsoft.com/office/drawing/2014/main" id="{BBA00140-23C5-4830-A7DC-6B7AB7C0C98F}"/>
              </a:ext>
            </a:extLst>
          </p:cNvPr>
          <p:cNvGraphicFramePr>
            <a:graphicFrameLocks noGrp="1"/>
          </p:cNvGraphicFramePr>
          <p:nvPr>
            <p:extLst>
              <p:ext uri="{D42A27DB-BD31-4B8C-83A1-F6EECF244321}">
                <p14:modId xmlns:p14="http://schemas.microsoft.com/office/powerpoint/2010/main" val="1779950035"/>
              </p:ext>
            </p:extLst>
          </p:nvPr>
        </p:nvGraphicFramePr>
        <p:xfrm>
          <a:off x="375139" y="1397812"/>
          <a:ext cx="10710784" cy="4785360"/>
        </p:xfrm>
        <a:graphic>
          <a:graphicData uri="http://schemas.openxmlformats.org/drawingml/2006/table">
            <a:tbl>
              <a:tblPr firstRow="1" bandRow="1">
                <a:tableStyleId>{912C8C85-51F0-491E-9774-3900AFEF0FD7}</a:tableStyleId>
              </a:tblPr>
              <a:tblGrid>
                <a:gridCol w="2390446">
                  <a:extLst>
                    <a:ext uri="{9D8B030D-6E8A-4147-A177-3AD203B41FA5}">
                      <a16:colId xmlns:a16="http://schemas.microsoft.com/office/drawing/2014/main" val="20000"/>
                    </a:ext>
                  </a:extLst>
                </a:gridCol>
                <a:gridCol w="2773446">
                  <a:extLst>
                    <a:ext uri="{9D8B030D-6E8A-4147-A177-3AD203B41FA5}">
                      <a16:colId xmlns:a16="http://schemas.microsoft.com/office/drawing/2014/main" val="20002"/>
                    </a:ext>
                  </a:extLst>
                </a:gridCol>
                <a:gridCol w="2773446">
                  <a:extLst>
                    <a:ext uri="{9D8B030D-6E8A-4147-A177-3AD203B41FA5}">
                      <a16:colId xmlns:a16="http://schemas.microsoft.com/office/drawing/2014/main" val="20004"/>
                    </a:ext>
                  </a:extLst>
                </a:gridCol>
                <a:gridCol w="2773446">
                  <a:extLst>
                    <a:ext uri="{9D8B030D-6E8A-4147-A177-3AD203B41FA5}">
                      <a16:colId xmlns:a16="http://schemas.microsoft.com/office/drawing/2014/main" val="20007"/>
                    </a:ext>
                  </a:extLst>
                </a:gridCol>
              </a:tblGrid>
              <a:tr h="229868">
                <a:tc>
                  <a:txBody>
                    <a:bodyPr/>
                    <a:lstStyle/>
                    <a:p>
                      <a:pPr algn="ctr" fontAlgn="ctr"/>
                      <a:r>
                        <a:rPr lang="en-US" sz="1400" u="none" strike="noStrike" dirty="0">
                          <a:solidFill>
                            <a:schemeClr val="bg1"/>
                          </a:solidFill>
                          <a:latin typeface="MetricHPE" panose="020B0703030202060203" pitchFamily="34" charset="0"/>
                          <a:cs typeface="MetricHPE" panose="020B0604020202020204" pitchFamily="34" charset="0"/>
                        </a:rPr>
                        <a:t>Feature</a:t>
                      </a:r>
                      <a:endParaRPr lang="en-US" sz="1400" b="1" i="0" u="none" strike="noStrike" dirty="0">
                        <a:solidFill>
                          <a:schemeClr val="bg1"/>
                        </a:solidFill>
                        <a:latin typeface="MetricHPE" panose="020B0703030202060203" pitchFamily="34" charset="0"/>
                        <a:cs typeface="MetricHPE" panose="020B0604020202020204" pitchFamily="34" charset="0"/>
                      </a:endParaRPr>
                    </a:p>
                  </a:txBody>
                  <a:tcPr marL="0" marR="0" marT="18288" marB="18288"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etricHPE" panose="020B0703030202060203" pitchFamily="34" charset="0"/>
                          <a:cs typeface="MetricHPE" panose="020B0604020202020204" pitchFamily="34" charset="0"/>
                        </a:rPr>
                        <a:t>P55243-xx1</a:t>
                      </a:r>
                    </a:p>
                  </a:txBody>
                  <a:tcPr marL="0" marR="0" marT="18288" marB="182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etricHPE" panose="020B0703030202060203" pitchFamily="34" charset="0"/>
                          <a:cs typeface="MetricHPE" panose="020B0604020202020204" pitchFamily="34" charset="0"/>
                        </a:rPr>
                        <a:t>P55242-xx1</a:t>
                      </a:r>
                    </a:p>
                  </a:txBody>
                  <a:tcPr marL="0" marR="0" marT="18288" marB="182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etricHPE" panose="020B0703030202060203" pitchFamily="34" charset="0"/>
                          <a:cs typeface="MetricHPE" panose="020B0604020202020204" pitchFamily="34" charset="0"/>
                        </a:rPr>
                        <a:t>P55241-xx1</a:t>
                      </a:r>
                    </a:p>
                  </a:txBody>
                  <a:tcPr marL="0" marR="0" marT="18288" marB="18288"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60908">
                <a:tc>
                  <a:txBody>
                    <a:bodyPr/>
                    <a:lstStyle/>
                    <a:p>
                      <a:pPr algn="l" fontAlgn="ctr"/>
                      <a:r>
                        <a:rPr lang="en-US" sz="1200" u="none" strike="noStrike" dirty="0">
                          <a:effectLst/>
                          <a:latin typeface="+mj-lt"/>
                          <a:cs typeface="MetricHPE" panose="020B0604020202020204" pitchFamily="34" charset="0"/>
                        </a:rPr>
                        <a:t>Localization</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-B21 (WW) &amp; -291 (Japan)</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-B21 (WW) &amp; -291 (Japan)</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-B21 (WW) &amp; -291 (Japan)</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60908">
                <a:tc>
                  <a:txBody>
                    <a:bodyPr/>
                    <a:lstStyle/>
                    <a:p>
                      <a:pPr algn="l" fontAlgn="ctr"/>
                      <a:r>
                        <a:rPr lang="en-US" sz="1200" u="none" strike="noStrike" dirty="0">
                          <a:effectLst/>
                          <a:latin typeface="+mj-lt"/>
                          <a:cs typeface="MetricHPE" panose="020B0604020202020204" pitchFamily="34" charset="0"/>
                        </a:rPr>
                        <a:t>Proc Model </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5315Y (8 core, 3.2GHz, 140W)</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4314 (16 core, 2.4GHz, 135W)</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4310 (12 core, 2.1GHz, 120W)</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60908">
                <a:tc>
                  <a:txBody>
                    <a:bodyPr/>
                    <a:lstStyle/>
                    <a:p>
                      <a:pPr algn="l" fontAlgn="ctr"/>
                      <a:r>
                        <a:rPr lang="en-US" sz="1200" u="none" strike="noStrike" dirty="0">
                          <a:effectLst/>
                          <a:latin typeface="+mj-lt"/>
                          <a:cs typeface="MetricHPE" panose="020B0604020202020204" pitchFamily="34" charset="0"/>
                        </a:rPr>
                        <a:t>Heatsink</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Standard Heat Sink</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Standard Heat Sink</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Standard Heat Sink</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60908">
                <a:tc>
                  <a:txBody>
                    <a:bodyPr/>
                    <a:lstStyle/>
                    <a:p>
                      <a:pPr algn="l" fontAlgn="ctr"/>
                      <a:r>
                        <a:rPr lang="en-US" sz="1200" u="none" strike="noStrike" dirty="0">
                          <a:effectLst/>
                          <a:latin typeface="+mj-lt"/>
                          <a:cs typeface="MetricHPE" panose="020B0604020202020204" pitchFamily="34" charset="0"/>
                        </a:rPr>
                        <a:t>Fan</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5 – High Performance </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5 – High Performance </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5 – High Performance </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60908">
                <a:tc>
                  <a:txBody>
                    <a:bodyPr/>
                    <a:lstStyle/>
                    <a:p>
                      <a:pPr algn="l" fontAlgn="ctr"/>
                      <a:r>
                        <a:rPr lang="en-US" sz="1200" u="none" strike="noStrike" dirty="0">
                          <a:effectLst/>
                          <a:latin typeface="+mj-lt"/>
                          <a:cs typeface="MetricHPE" panose="020B0604020202020204" pitchFamily="34" charset="0"/>
                        </a:rPr>
                        <a:t>Number of Procs</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60908">
                <a:tc>
                  <a:txBody>
                    <a:bodyPr/>
                    <a:lstStyle/>
                    <a:p>
                      <a:pPr algn="l" fontAlgn="ctr"/>
                      <a:r>
                        <a:rPr lang="en-US" sz="1200" u="none" strike="noStrike" dirty="0">
                          <a:effectLst/>
                          <a:latin typeface="+mj-lt"/>
                          <a:cs typeface="MetricHPE" panose="020B0604020202020204" pitchFamily="34" charset="0"/>
                        </a:rPr>
                        <a:t>Memory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200" b="0" i="0" u="none" strike="noStrike" dirty="0">
                          <a:solidFill>
                            <a:srgbClr val="000000"/>
                          </a:solidFill>
                          <a:effectLst/>
                          <a:latin typeface="+mj-lt"/>
                          <a:cs typeface="MetricHPE" panose="020B0604020202020204" pitchFamily="34" charset="0"/>
                        </a:rPr>
                        <a:t>32GB (1 x 32GB DIMM)</a:t>
                      </a:r>
                    </a:p>
                    <a:p>
                      <a:pPr algn="ctr" fontAlgn="ctr"/>
                      <a:r>
                        <a:rPr lang="de-DE" sz="1200" b="0" i="0" u="none" strike="noStrike" dirty="0">
                          <a:solidFill>
                            <a:srgbClr val="000000"/>
                          </a:solidFill>
                          <a:effectLst/>
                          <a:latin typeface="+mj-lt"/>
                          <a:cs typeface="MetricHPE" panose="020B0604020202020204" pitchFamily="34" charset="0"/>
                        </a:rPr>
                        <a:t>&amp; 31 DIMM blanks</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MetricHPE"/>
                          <a:ea typeface="+mn-ea"/>
                          <a:cs typeface="MetricHPE" panose="020B0604020202020204" pitchFamily="34" charset="0"/>
                        </a:rPr>
                        <a:t>32GB (1 x 32GB DIMM)</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MetricHPE"/>
                          <a:ea typeface="+mn-ea"/>
                          <a:cs typeface="MetricHPE" panose="020B0604020202020204" pitchFamily="34" charset="0"/>
                        </a:rPr>
                        <a:t>&amp; 31 DIMM blanks</a:t>
                      </a:r>
                      <a:endParaRPr kumimoji="0" lang="de-DE" sz="1200" b="0" i="0" u="none" strike="noStrike" kern="1200" cap="none" spc="0" normalizeH="0" baseline="0" noProof="0" dirty="0">
                        <a:ln>
                          <a:noFill/>
                        </a:ln>
                        <a:solidFill>
                          <a:srgbClr val="000000"/>
                        </a:solidFill>
                        <a:effectLst/>
                        <a:uLnTx/>
                        <a:uFillTx/>
                        <a:latin typeface="MetricHPE"/>
                        <a:ea typeface="+mn-ea"/>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etricHPE"/>
                          <a:ea typeface="+mn-ea"/>
                          <a:cs typeface="MetricHPE" panose="020B0604020202020204" pitchFamily="34" charset="0"/>
                        </a:rPr>
                        <a:t>32GB (1 x 32GB DIMM)</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etricHPE"/>
                          <a:ea typeface="+mn-ea"/>
                          <a:cs typeface="MetricHPE" panose="020B0604020202020204" pitchFamily="34" charset="0"/>
                        </a:rPr>
                        <a:t>&amp; 31 DIMM blanks</a:t>
                      </a: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60908">
                <a:tc>
                  <a:txBody>
                    <a:bodyPr/>
                    <a:lstStyle/>
                    <a:p>
                      <a:pPr algn="l" fontAlgn="ctr"/>
                      <a:r>
                        <a:rPr lang="en-US" sz="1200" u="none" strike="noStrike" dirty="0">
                          <a:effectLst/>
                          <a:latin typeface="+mj-lt"/>
                          <a:cs typeface="MetricHPE" panose="020B0604020202020204" pitchFamily="34" charset="0"/>
                        </a:rPr>
                        <a:t>Storage Controller</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 Broadcom MR416i-a/4GB </a:t>
                      </a:r>
                      <a:r>
                        <a:rPr lang="en-US" sz="1200" b="0" i="0" u="none" strike="noStrike" dirty="0" err="1">
                          <a:solidFill>
                            <a:srgbClr val="000000"/>
                          </a:solidFill>
                          <a:effectLst/>
                          <a:latin typeface="+mj-lt"/>
                          <a:cs typeface="MetricHPE" panose="020B0604020202020204" pitchFamily="34" charset="0"/>
                        </a:rPr>
                        <a:t>NVMe</a:t>
                      </a:r>
                      <a:r>
                        <a:rPr lang="en-US" sz="1200" b="0" i="0" u="none" strike="noStrike" dirty="0">
                          <a:solidFill>
                            <a:srgbClr val="000000"/>
                          </a:solidFill>
                          <a:effectLst/>
                          <a:latin typeface="+mj-lt"/>
                          <a:cs typeface="MetricHPE" panose="020B0604020202020204" pitchFamily="34" charset="0"/>
                        </a:rPr>
                        <a:t>/SAS 12G</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Broadcom MR416i-a/4GB </a:t>
                      </a:r>
                      <a:r>
                        <a:rPr lang="en-US" sz="1200" b="0" i="0" u="none" strike="noStrike" kern="1200" dirty="0" err="1">
                          <a:solidFill>
                            <a:srgbClr val="000000"/>
                          </a:solidFill>
                          <a:effectLst/>
                          <a:latin typeface="+mn-lt"/>
                          <a:ea typeface="+mn-ea"/>
                          <a:cs typeface="MetricHPE" panose="020B0604020202020204" pitchFamily="34" charset="0"/>
                        </a:rPr>
                        <a:t>NVMe</a:t>
                      </a:r>
                      <a:r>
                        <a:rPr lang="en-US" sz="1200" b="0" i="0" u="none" strike="noStrike" kern="1200" dirty="0">
                          <a:solidFill>
                            <a:srgbClr val="000000"/>
                          </a:solidFill>
                          <a:effectLst/>
                          <a:latin typeface="+mn-lt"/>
                          <a:ea typeface="+mn-ea"/>
                          <a:cs typeface="MetricHPE" panose="020B0604020202020204" pitchFamily="34" charset="0"/>
                        </a:rPr>
                        <a:t>/SAS 12G</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Broadcom MR416i-a/4GB </a:t>
                      </a:r>
                      <a:r>
                        <a:rPr lang="en-US" sz="1200" b="0" i="0" u="none" strike="noStrike" kern="1200" dirty="0" err="1">
                          <a:solidFill>
                            <a:srgbClr val="000000"/>
                          </a:solidFill>
                          <a:effectLst/>
                          <a:latin typeface="+mn-lt"/>
                          <a:ea typeface="+mn-ea"/>
                          <a:cs typeface="MetricHPE" panose="020B0604020202020204" pitchFamily="34" charset="0"/>
                        </a:rPr>
                        <a:t>NVMe</a:t>
                      </a:r>
                      <a:r>
                        <a:rPr lang="en-US" sz="1200" b="0" i="0" u="none" strike="noStrike" kern="1200" dirty="0">
                          <a:solidFill>
                            <a:srgbClr val="000000"/>
                          </a:solidFill>
                          <a:effectLst/>
                          <a:latin typeface="+mn-lt"/>
                          <a:ea typeface="+mn-ea"/>
                          <a:cs typeface="MetricHPE" panose="020B0604020202020204" pitchFamily="34" charset="0"/>
                        </a:rPr>
                        <a:t>/SAS 12G</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60908">
                <a:tc>
                  <a:txBody>
                    <a:bodyPr/>
                    <a:lstStyle/>
                    <a:p>
                      <a:pPr algn="l" fontAlgn="ctr"/>
                      <a:r>
                        <a:rPr lang="en-US" sz="1200" u="none" strike="noStrike" dirty="0">
                          <a:effectLst/>
                          <a:latin typeface="+mj-lt"/>
                          <a:cs typeface="MetricHPE" panose="020B0604020202020204" pitchFamily="34" charset="0"/>
                        </a:rPr>
                        <a:t>Smart</a:t>
                      </a:r>
                      <a:r>
                        <a:rPr lang="en-US" sz="1200" u="none" strike="noStrike" baseline="0" dirty="0">
                          <a:effectLst/>
                          <a:latin typeface="+mj-lt"/>
                          <a:cs typeface="MetricHPE" panose="020B0604020202020204" pitchFamily="34" charset="0"/>
                        </a:rPr>
                        <a:t> Storage Battery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96W Smart Storage Battery</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96W Smart Storage Battery</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96W Smart Storage Battery</a:t>
                      </a: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60908">
                <a:tc>
                  <a:txBody>
                    <a:bodyPr/>
                    <a:lstStyle/>
                    <a:p>
                      <a:pPr algn="l" fontAlgn="ctr"/>
                      <a:r>
                        <a:rPr lang="en-US" sz="1200" u="none" strike="noStrike" dirty="0">
                          <a:effectLst/>
                          <a:latin typeface="+mj-lt"/>
                          <a:cs typeface="MetricHPE" panose="020B0604020202020204" pitchFamily="34" charset="0"/>
                        </a:rPr>
                        <a:t>Backplane</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8SFF U.3 x1 tri-mode</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mn-ea"/>
                          <a:cs typeface="MetricHPE" panose="020B0604020202020204" pitchFamily="34" charset="0"/>
                        </a:rPr>
                        <a:t>8SFF U.3 x1 tri-mode</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mn-ea"/>
                          <a:cs typeface="MetricHPE" panose="020B0604020202020204" pitchFamily="34" charset="0"/>
                        </a:rPr>
                        <a:t>8SFF U.3 x1 tri-mode</a:t>
                      </a: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60908">
                <a:tc>
                  <a:txBody>
                    <a:bodyPr/>
                    <a:lstStyle/>
                    <a:p>
                      <a:pPr algn="l" fontAlgn="ctr"/>
                      <a:r>
                        <a:rPr lang="en-US" sz="1200" u="none" strike="noStrike" dirty="0">
                          <a:effectLst/>
                          <a:latin typeface="+mj-lt"/>
                          <a:cs typeface="MetricHPE" panose="020B0604020202020204" pitchFamily="34" charset="0"/>
                        </a:rPr>
                        <a:t>HDD</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60908">
                <a:tc>
                  <a:txBody>
                    <a:bodyPr/>
                    <a:lstStyle/>
                    <a:p>
                      <a:pPr algn="l" fontAlgn="ctr"/>
                      <a:r>
                        <a:rPr lang="en-US" sz="1200" u="none" strike="noStrike" dirty="0">
                          <a:effectLst/>
                          <a:latin typeface="+mj-lt"/>
                          <a:cs typeface="MetricHPE" panose="020B0604020202020204" pitchFamily="34" charset="0"/>
                        </a:rPr>
                        <a:t>NIC</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Broadcom BCM57416 Ethernet 10Gb 2-port BASE-T OCP3 </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Broadcom BCM57416 Ethernet 10Gb 2-port BASE-T OCP3 </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Broadcom BCM57416 Ethernet 10Gb 2-port BASE-T OCP3 </a:t>
                      </a: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60908">
                <a:tc>
                  <a:txBody>
                    <a:bodyPr/>
                    <a:lstStyle/>
                    <a:p>
                      <a:pPr algn="l" fontAlgn="ctr"/>
                      <a:r>
                        <a:rPr lang="en-US" sz="1200" u="none" strike="noStrike" dirty="0">
                          <a:effectLst/>
                          <a:latin typeface="+mj-lt"/>
                          <a:cs typeface="MetricHPE" panose="020B0604020202020204" pitchFamily="34" charset="0"/>
                        </a:rPr>
                        <a:t>Management</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baseline="0" dirty="0">
                          <a:solidFill>
                            <a:srgbClr val="000000"/>
                          </a:solidFill>
                          <a:effectLst/>
                          <a:latin typeface="+mj-lt"/>
                          <a:cs typeface="MetricHPE" panose="020B0604020202020204" pitchFamily="34" charset="0"/>
                        </a:rPr>
                        <a:t>iLO 5</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baseline="0" dirty="0">
                          <a:solidFill>
                            <a:srgbClr val="000000"/>
                          </a:solidFill>
                          <a:effectLst/>
                          <a:latin typeface="+mj-lt"/>
                          <a:cs typeface="MetricHPE" panose="020B0604020202020204" pitchFamily="34" charset="0"/>
                        </a:rPr>
                        <a:t>iLO 5</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baseline="0" dirty="0">
                          <a:solidFill>
                            <a:srgbClr val="000000"/>
                          </a:solidFill>
                          <a:effectLst/>
                          <a:latin typeface="+mj-lt"/>
                          <a:cs typeface="MetricHPE" panose="020B0604020202020204" pitchFamily="34" charset="0"/>
                        </a:rPr>
                        <a:t>iLO 5</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60908">
                <a:tc>
                  <a:txBody>
                    <a:bodyPr/>
                    <a:lstStyle/>
                    <a:p>
                      <a:pPr algn="l" fontAlgn="ctr"/>
                      <a:r>
                        <a:rPr lang="en-US" sz="1200" u="none" strike="noStrike" dirty="0">
                          <a:effectLst/>
                          <a:latin typeface="+mj-lt"/>
                          <a:cs typeface="MetricHPE" panose="020B0604020202020204" pitchFamily="34" charset="0"/>
                        </a:rPr>
                        <a:t>Power Supply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800W Flex Slot Platinum Hot Plug Low Halogen</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800W Flex Slot Platinum Hot Plug Low Halogen</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800W Flex Slot Platinum Hot Plug Low Halogen</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60908">
                <a:tc>
                  <a:txBody>
                    <a:bodyPr/>
                    <a:lstStyle/>
                    <a:p>
                      <a:pPr algn="l" fontAlgn="ctr"/>
                      <a:r>
                        <a:rPr lang="en-US" sz="1200" b="0" u="none" strike="noStrike" dirty="0">
                          <a:effectLst/>
                          <a:latin typeface="+mj-lt"/>
                          <a:cs typeface="MetricHPE" panose="020B0604020202020204" pitchFamily="34" charset="0"/>
                        </a:rPr>
                        <a:t>Expansion Slots</a:t>
                      </a:r>
                      <a:endParaRPr lang="en-US" sz="1200" b="0"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2</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2</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2</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60908">
                <a:tc>
                  <a:txBody>
                    <a:bodyPr/>
                    <a:lstStyle/>
                    <a:p>
                      <a:pPr algn="l" fontAlgn="ctr"/>
                      <a:r>
                        <a:rPr lang="en-US" sz="1200" b="0" u="none" strike="noStrike" dirty="0">
                          <a:effectLst/>
                          <a:latin typeface="+mj-lt"/>
                          <a:cs typeface="MetricHPE" panose="020B0604020202020204" pitchFamily="34" charset="0"/>
                        </a:rPr>
                        <a:t>ODD</a:t>
                      </a:r>
                      <a:endParaRPr lang="en-US" sz="1200" b="0"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 DVD-RW or DVD-ROM</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 DVD-RW or DVD-ROM</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 DVD-RW or DVD-ROM</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60908">
                <a:tc>
                  <a:txBody>
                    <a:bodyPr/>
                    <a:lstStyle/>
                    <a:p>
                      <a:pPr algn="l" fontAlgn="ctr"/>
                      <a:r>
                        <a:rPr lang="en-US" sz="1200" b="0" i="0" u="none" strike="noStrike" dirty="0">
                          <a:solidFill>
                            <a:schemeClr val="tx1"/>
                          </a:solidFill>
                          <a:effectLst/>
                          <a:latin typeface="+mj-lt"/>
                          <a:cs typeface="MetricHPE" panose="020B0604020202020204" pitchFamily="34" charset="0"/>
                        </a:rPr>
                        <a:t>Security</a:t>
                      </a: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TPM Module</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TPM Module</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TPM Module</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5325134"/>
                  </a:ext>
                </a:extLst>
              </a:tr>
              <a:tr h="160908">
                <a:tc>
                  <a:txBody>
                    <a:bodyPr/>
                    <a:lstStyle/>
                    <a:p>
                      <a:pPr algn="l" fontAlgn="ctr"/>
                      <a:r>
                        <a:rPr lang="en-US" sz="1200" b="0" u="none" strike="noStrike" dirty="0">
                          <a:effectLst/>
                          <a:latin typeface="+mj-lt"/>
                          <a:cs typeface="MetricHPE" panose="020B0604020202020204" pitchFamily="34" charset="0"/>
                        </a:rPr>
                        <a:t>Rail Kit</a:t>
                      </a:r>
                      <a:endParaRPr lang="en-US" sz="1200" b="0"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1U SFF Easy Install Rail Kit</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1U SFF Easy Install Rail Kit</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1U SFF Easy Install Rail Kit</a:t>
                      </a: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81344">
                <a:tc>
                  <a:txBody>
                    <a:bodyPr/>
                    <a:lstStyle/>
                    <a:p>
                      <a:pPr algn="l" fontAlgn="ctr"/>
                      <a:r>
                        <a:rPr lang="en-US" sz="1200" b="0" u="none" strike="noStrike" dirty="0">
                          <a:effectLst/>
                          <a:latin typeface="+mj-lt"/>
                          <a:cs typeface="MetricHPE" panose="020B0604020202020204" pitchFamily="34" charset="0"/>
                        </a:rPr>
                        <a:t>SID</a:t>
                      </a:r>
                      <a:endParaRPr lang="en-US" sz="1200" b="0"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60908">
                <a:tc>
                  <a:txBody>
                    <a:bodyPr/>
                    <a:lstStyle/>
                    <a:p>
                      <a:pPr algn="l" fontAlgn="ctr"/>
                      <a:r>
                        <a:rPr lang="en-US" sz="1200" b="0" u="none" strike="noStrike" dirty="0">
                          <a:effectLst/>
                          <a:latin typeface="+mj-lt"/>
                          <a:cs typeface="MetricHPE" panose="020B0604020202020204" pitchFamily="34" charset="0"/>
                        </a:rPr>
                        <a:t>Universal Media Bay</a:t>
                      </a:r>
                      <a:endParaRPr lang="en-US" sz="1200" b="0"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60908">
                <a:tc>
                  <a:txBody>
                    <a:bodyPr/>
                    <a:lstStyle/>
                    <a:p>
                      <a:pPr algn="l" fontAlgn="ctr"/>
                      <a:r>
                        <a:rPr lang="en-US" sz="1200" u="none" strike="noStrike" dirty="0">
                          <a:effectLst/>
                          <a:latin typeface="+mj-lt"/>
                          <a:cs typeface="MetricHPE" panose="020B0604020202020204" pitchFamily="34" charset="0"/>
                        </a:rPr>
                        <a:t>Warranty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3/3/3</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3/3/3</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3/3/3</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2829625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CBF2A1-5854-4799-ADDA-CC6D7264F24F}"/>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AB5216A3-86F0-4201-8A98-84F3710CFDDB}"/>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19</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4" name="Text Placeholder 3">
            <a:extLst>
              <a:ext uri="{FF2B5EF4-FFF2-40B4-BE49-F238E27FC236}">
                <a16:creationId xmlns:a16="http://schemas.microsoft.com/office/drawing/2014/main" id="{38F488AA-3CEC-434E-BF6D-647FA2E84282}"/>
              </a:ext>
            </a:extLst>
          </p:cNvPr>
          <p:cNvSpPr>
            <a:spLocks noGrp="1"/>
          </p:cNvSpPr>
          <p:nvPr>
            <p:ph type="body" sz="quarter" idx="13"/>
          </p:nvPr>
        </p:nvSpPr>
        <p:spPr/>
        <p:txBody>
          <a:bodyPr/>
          <a:lstStyle/>
          <a:p>
            <a:r>
              <a:rPr lang="en-US" dirty="0"/>
              <a:t>Pre-Configured Models</a:t>
            </a:r>
          </a:p>
        </p:txBody>
      </p:sp>
      <p:sp>
        <p:nvSpPr>
          <p:cNvPr id="5" name="Title 4">
            <a:extLst>
              <a:ext uri="{FF2B5EF4-FFF2-40B4-BE49-F238E27FC236}">
                <a16:creationId xmlns:a16="http://schemas.microsoft.com/office/drawing/2014/main" id="{315A280E-93D2-417C-9F18-9E5620CD315E}"/>
              </a:ext>
            </a:extLst>
          </p:cNvPr>
          <p:cNvSpPr>
            <a:spLocks noGrp="1"/>
          </p:cNvSpPr>
          <p:nvPr>
            <p:ph type="title"/>
          </p:nvPr>
        </p:nvSpPr>
        <p:spPr/>
        <p:txBody>
          <a:bodyPr/>
          <a:lstStyle/>
          <a:p>
            <a:r>
              <a:rPr lang="fr-FR" dirty="0"/>
              <a:t>HPE ProLiant DL360 Gen10 plus Server (2 New </a:t>
            </a:r>
            <a:r>
              <a:rPr lang="fr-FR" dirty="0" err="1"/>
              <a:t>configs</a:t>
            </a:r>
            <a:r>
              <a:rPr lang="fr-FR" dirty="0"/>
              <a:t>)</a:t>
            </a:r>
            <a:endParaRPr lang="en-US" dirty="0"/>
          </a:p>
        </p:txBody>
      </p:sp>
      <p:graphicFrame>
        <p:nvGraphicFramePr>
          <p:cNvPr id="6" name="Table 5">
            <a:extLst>
              <a:ext uri="{FF2B5EF4-FFF2-40B4-BE49-F238E27FC236}">
                <a16:creationId xmlns:a16="http://schemas.microsoft.com/office/drawing/2014/main" id="{BBA00140-23C5-4830-A7DC-6B7AB7C0C98F}"/>
              </a:ext>
            </a:extLst>
          </p:cNvPr>
          <p:cNvGraphicFramePr>
            <a:graphicFrameLocks noGrp="1"/>
          </p:cNvGraphicFramePr>
          <p:nvPr>
            <p:extLst>
              <p:ext uri="{D42A27DB-BD31-4B8C-83A1-F6EECF244321}">
                <p14:modId xmlns:p14="http://schemas.microsoft.com/office/powerpoint/2010/main" val="835402539"/>
              </p:ext>
            </p:extLst>
          </p:nvPr>
        </p:nvGraphicFramePr>
        <p:xfrm>
          <a:off x="375139" y="1397812"/>
          <a:ext cx="7937338" cy="4785360"/>
        </p:xfrm>
        <a:graphic>
          <a:graphicData uri="http://schemas.openxmlformats.org/drawingml/2006/table">
            <a:tbl>
              <a:tblPr firstRow="1" bandRow="1">
                <a:tableStyleId>{912C8C85-51F0-491E-9774-3900AFEF0FD7}</a:tableStyleId>
              </a:tblPr>
              <a:tblGrid>
                <a:gridCol w="2390446">
                  <a:extLst>
                    <a:ext uri="{9D8B030D-6E8A-4147-A177-3AD203B41FA5}">
                      <a16:colId xmlns:a16="http://schemas.microsoft.com/office/drawing/2014/main" val="20000"/>
                    </a:ext>
                  </a:extLst>
                </a:gridCol>
                <a:gridCol w="2773446">
                  <a:extLst>
                    <a:ext uri="{9D8B030D-6E8A-4147-A177-3AD203B41FA5}">
                      <a16:colId xmlns:a16="http://schemas.microsoft.com/office/drawing/2014/main" val="20002"/>
                    </a:ext>
                  </a:extLst>
                </a:gridCol>
                <a:gridCol w="2773446">
                  <a:extLst>
                    <a:ext uri="{9D8B030D-6E8A-4147-A177-3AD203B41FA5}">
                      <a16:colId xmlns:a16="http://schemas.microsoft.com/office/drawing/2014/main" val="20004"/>
                    </a:ext>
                  </a:extLst>
                </a:gridCol>
              </a:tblGrid>
              <a:tr h="229868">
                <a:tc>
                  <a:txBody>
                    <a:bodyPr/>
                    <a:lstStyle/>
                    <a:p>
                      <a:pPr algn="ctr" fontAlgn="ctr"/>
                      <a:r>
                        <a:rPr lang="en-US" sz="1400" u="none" strike="noStrike" dirty="0">
                          <a:solidFill>
                            <a:schemeClr val="bg1"/>
                          </a:solidFill>
                          <a:latin typeface="MetricHPE" panose="020B0703030202060203" pitchFamily="34" charset="0"/>
                          <a:cs typeface="MetricHPE" panose="020B0604020202020204" pitchFamily="34" charset="0"/>
                        </a:rPr>
                        <a:t>Feature</a:t>
                      </a:r>
                      <a:endParaRPr lang="en-US" sz="1400" b="1" i="0" u="none" strike="noStrike" dirty="0">
                        <a:solidFill>
                          <a:schemeClr val="bg1"/>
                        </a:solidFill>
                        <a:latin typeface="MetricHPE" panose="020B0703030202060203" pitchFamily="34" charset="0"/>
                        <a:cs typeface="MetricHPE" panose="020B0604020202020204" pitchFamily="34" charset="0"/>
                      </a:endParaRPr>
                    </a:p>
                  </a:txBody>
                  <a:tcPr marL="0" marR="0" marT="18288" marB="18288"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etricHPE" panose="020B0703030202060203" pitchFamily="34" charset="0"/>
                          <a:cs typeface="MetricHPE" panose="020B0604020202020204" pitchFamily="34" charset="0"/>
                        </a:rPr>
                        <a:t>P55240-xx1</a:t>
                      </a:r>
                    </a:p>
                  </a:txBody>
                  <a:tcPr marL="0" marR="0" marT="18288" marB="182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etricHPE" panose="020B0703030202060203" pitchFamily="34" charset="0"/>
                          <a:cs typeface="MetricHPE" panose="020B0604020202020204" pitchFamily="34" charset="0"/>
                        </a:rPr>
                        <a:t>P55239-xx1</a:t>
                      </a:r>
                    </a:p>
                  </a:txBody>
                  <a:tcPr marL="0" marR="0" marT="18288" marB="182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60908">
                <a:tc>
                  <a:txBody>
                    <a:bodyPr/>
                    <a:lstStyle/>
                    <a:p>
                      <a:pPr algn="l" fontAlgn="ctr"/>
                      <a:r>
                        <a:rPr lang="en-US" sz="1200" u="none" strike="noStrike" dirty="0">
                          <a:effectLst/>
                          <a:latin typeface="+mj-lt"/>
                          <a:cs typeface="MetricHPE" panose="020B0604020202020204" pitchFamily="34" charset="0"/>
                        </a:rPr>
                        <a:t>Localization</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-B21 (WW) &amp; -291 (Japan)</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-B21 (WW) &amp; -291 (Japan)</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60908">
                <a:tc>
                  <a:txBody>
                    <a:bodyPr/>
                    <a:lstStyle/>
                    <a:p>
                      <a:pPr algn="l" fontAlgn="ctr"/>
                      <a:r>
                        <a:rPr lang="en-US" sz="1200" u="none" strike="noStrike" dirty="0">
                          <a:effectLst/>
                          <a:latin typeface="+mj-lt"/>
                          <a:cs typeface="MetricHPE" panose="020B0604020202020204" pitchFamily="34" charset="0"/>
                        </a:rPr>
                        <a:t>Proc Model </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4309Y (8 core, 2.8GHz, 105W)</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4309Y (8 core, 2.8GHz, 105W)</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60908">
                <a:tc>
                  <a:txBody>
                    <a:bodyPr/>
                    <a:lstStyle/>
                    <a:p>
                      <a:pPr algn="l" fontAlgn="ctr"/>
                      <a:r>
                        <a:rPr lang="en-US" sz="1200" u="none" strike="noStrike" dirty="0">
                          <a:effectLst/>
                          <a:latin typeface="+mj-lt"/>
                          <a:cs typeface="MetricHPE" panose="020B0604020202020204" pitchFamily="34" charset="0"/>
                        </a:rPr>
                        <a:t>Heatsink</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Standard Heat Sink</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Standard Heat Sink</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60908">
                <a:tc>
                  <a:txBody>
                    <a:bodyPr/>
                    <a:lstStyle/>
                    <a:p>
                      <a:pPr algn="l" fontAlgn="ctr"/>
                      <a:r>
                        <a:rPr lang="en-US" sz="1200" u="none" strike="noStrike" dirty="0">
                          <a:effectLst/>
                          <a:latin typeface="+mj-lt"/>
                          <a:cs typeface="MetricHPE" panose="020B0604020202020204" pitchFamily="34" charset="0"/>
                        </a:rPr>
                        <a:t>Fan</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5 – High Performance </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5 – Standard</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60908">
                <a:tc>
                  <a:txBody>
                    <a:bodyPr/>
                    <a:lstStyle/>
                    <a:p>
                      <a:pPr algn="l" fontAlgn="ctr"/>
                      <a:r>
                        <a:rPr lang="en-US" sz="1200" u="none" strike="noStrike" dirty="0">
                          <a:effectLst/>
                          <a:latin typeface="+mj-lt"/>
                          <a:cs typeface="MetricHPE" panose="020B0604020202020204" pitchFamily="34" charset="0"/>
                        </a:rPr>
                        <a:t>Number of Procs</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60908">
                <a:tc>
                  <a:txBody>
                    <a:bodyPr/>
                    <a:lstStyle/>
                    <a:p>
                      <a:pPr algn="l" fontAlgn="ctr"/>
                      <a:r>
                        <a:rPr lang="en-US" sz="1200" u="none" strike="noStrike" dirty="0">
                          <a:effectLst/>
                          <a:latin typeface="+mj-lt"/>
                          <a:cs typeface="MetricHPE" panose="020B0604020202020204" pitchFamily="34" charset="0"/>
                        </a:rPr>
                        <a:t>Memory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200" b="0" i="0" u="none" strike="noStrike" dirty="0">
                          <a:solidFill>
                            <a:srgbClr val="000000"/>
                          </a:solidFill>
                          <a:effectLst/>
                          <a:latin typeface="+mj-lt"/>
                          <a:cs typeface="MetricHPE" panose="020B0604020202020204" pitchFamily="34" charset="0"/>
                        </a:rPr>
                        <a:t>32GB (1 x 32GB DIMM)</a:t>
                      </a:r>
                    </a:p>
                    <a:p>
                      <a:pPr algn="ctr" fontAlgn="ctr"/>
                      <a:r>
                        <a:rPr lang="de-DE" sz="1200" b="0" i="0" u="none" strike="noStrike" dirty="0">
                          <a:solidFill>
                            <a:srgbClr val="000000"/>
                          </a:solidFill>
                          <a:effectLst/>
                          <a:latin typeface="+mj-lt"/>
                          <a:cs typeface="MetricHPE" panose="020B0604020202020204" pitchFamily="34" charset="0"/>
                        </a:rPr>
                        <a:t>&amp; 31 DIMM blanks</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MetricHPE"/>
                          <a:ea typeface="+mn-ea"/>
                          <a:cs typeface="MetricHPE" panose="020B0604020202020204" pitchFamily="34" charset="0"/>
                        </a:rPr>
                        <a:t>32GB (1 x 32GB DIMM)</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MetricHPE"/>
                          <a:ea typeface="+mn-ea"/>
                          <a:cs typeface="MetricHPE" panose="020B0604020202020204" pitchFamily="34" charset="0"/>
                        </a:rPr>
                        <a:t>&amp; 31 DIMM blanks</a:t>
                      </a:r>
                      <a:endParaRPr kumimoji="0" lang="de-DE" sz="1200" b="0" i="0" u="none" strike="noStrike" kern="1200" cap="none" spc="0" normalizeH="0" baseline="0" noProof="0" dirty="0">
                        <a:ln>
                          <a:noFill/>
                        </a:ln>
                        <a:solidFill>
                          <a:srgbClr val="000000"/>
                        </a:solidFill>
                        <a:effectLst/>
                        <a:uLnTx/>
                        <a:uFillTx/>
                        <a:latin typeface="MetricHPE"/>
                        <a:ea typeface="+mn-ea"/>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60908">
                <a:tc>
                  <a:txBody>
                    <a:bodyPr/>
                    <a:lstStyle/>
                    <a:p>
                      <a:pPr algn="l" fontAlgn="ctr"/>
                      <a:r>
                        <a:rPr lang="en-US" sz="1200" u="none" strike="noStrike" dirty="0">
                          <a:effectLst/>
                          <a:latin typeface="+mj-lt"/>
                          <a:cs typeface="MetricHPE" panose="020B0604020202020204" pitchFamily="34" charset="0"/>
                        </a:rPr>
                        <a:t>Storage Controller</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 Broadcom MR416i-a/4GB </a:t>
                      </a:r>
                      <a:r>
                        <a:rPr lang="en-US" sz="1200" b="0" i="0" u="none" strike="noStrike" dirty="0" err="1">
                          <a:solidFill>
                            <a:srgbClr val="000000"/>
                          </a:solidFill>
                          <a:effectLst/>
                          <a:latin typeface="+mj-lt"/>
                          <a:cs typeface="MetricHPE" panose="020B0604020202020204" pitchFamily="34" charset="0"/>
                        </a:rPr>
                        <a:t>NVMe</a:t>
                      </a:r>
                      <a:r>
                        <a:rPr lang="en-US" sz="1200" b="0" i="0" u="none" strike="noStrike" dirty="0">
                          <a:solidFill>
                            <a:srgbClr val="000000"/>
                          </a:solidFill>
                          <a:effectLst/>
                          <a:latin typeface="+mj-lt"/>
                          <a:cs typeface="MetricHPE" panose="020B0604020202020204" pitchFamily="34" charset="0"/>
                        </a:rPr>
                        <a:t>/SAS 12G</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HPE SR100i Gen10 Plus FIO Software RAID</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60908">
                <a:tc>
                  <a:txBody>
                    <a:bodyPr/>
                    <a:lstStyle/>
                    <a:p>
                      <a:pPr algn="l" fontAlgn="ctr"/>
                      <a:r>
                        <a:rPr lang="en-US" sz="1200" u="none" strike="noStrike" dirty="0">
                          <a:effectLst/>
                          <a:latin typeface="+mj-lt"/>
                          <a:cs typeface="MetricHPE" panose="020B0604020202020204" pitchFamily="34" charset="0"/>
                        </a:rPr>
                        <a:t>Smart</a:t>
                      </a:r>
                      <a:r>
                        <a:rPr lang="en-US" sz="1200" u="none" strike="noStrike" baseline="0" dirty="0">
                          <a:effectLst/>
                          <a:latin typeface="+mj-lt"/>
                          <a:cs typeface="MetricHPE" panose="020B0604020202020204" pitchFamily="34" charset="0"/>
                        </a:rPr>
                        <a:t> Storage Battery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96W Smart Storage Battery</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N/A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60908">
                <a:tc>
                  <a:txBody>
                    <a:bodyPr/>
                    <a:lstStyle/>
                    <a:p>
                      <a:pPr algn="l" fontAlgn="ctr"/>
                      <a:r>
                        <a:rPr lang="en-US" sz="1200" u="none" strike="noStrike" dirty="0">
                          <a:effectLst/>
                          <a:latin typeface="+mj-lt"/>
                          <a:cs typeface="MetricHPE" panose="020B0604020202020204" pitchFamily="34" charset="0"/>
                        </a:rPr>
                        <a:t>Backplane</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8SFF U.3 x1 tri-mode</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mn-ea"/>
                          <a:cs typeface="MetricHPE" panose="020B0604020202020204" pitchFamily="34" charset="0"/>
                        </a:rPr>
                        <a:t>8SFF SAS/SATA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60908">
                <a:tc>
                  <a:txBody>
                    <a:bodyPr/>
                    <a:lstStyle/>
                    <a:p>
                      <a:pPr algn="l" fontAlgn="ctr"/>
                      <a:r>
                        <a:rPr lang="en-US" sz="1200" u="none" strike="noStrike" dirty="0">
                          <a:effectLst/>
                          <a:latin typeface="+mj-lt"/>
                          <a:cs typeface="MetricHPE" panose="020B0604020202020204" pitchFamily="34" charset="0"/>
                        </a:rPr>
                        <a:t>HDD</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60908">
                <a:tc>
                  <a:txBody>
                    <a:bodyPr/>
                    <a:lstStyle/>
                    <a:p>
                      <a:pPr algn="l" fontAlgn="ctr"/>
                      <a:r>
                        <a:rPr lang="en-US" sz="1200" u="none" strike="noStrike" dirty="0">
                          <a:effectLst/>
                          <a:latin typeface="+mj-lt"/>
                          <a:cs typeface="MetricHPE" panose="020B0604020202020204" pitchFamily="34" charset="0"/>
                        </a:rPr>
                        <a:t>NIC</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Broadcom BCM57416 Ethernet 10Gb 2-port BASE-T OCP3 </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Broadcom BCM57416 Ethernet 10Gb 2-port BASE-T OCP3 </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60908">
                <a:tc>
                  <a:txBody>
                    <a:bodyPr/>
                    <a:lstStyle/>
                    <a:p>
                      <a:pPr algn="l" fontAlgn="ctr"/>
                      <a:r>
                        <a:rPr lang="en-US" sz="1200" u="none" strike="noStrike" dirty="0">
                          <a:effectLst/>
                          <a:latin typeface="+mj-lt"/>
                          <a:cs typeface="MetricHPE" panose="020B0604020202020204" pitchFamily="34" charset="0"/>
                        </a:rPr>
                        <a:t>Management</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baseline="0" dirty="0">
                          <a:solidFill>
                            <a:srgbClr val="000000"/>
                          </a:solidFill>
                          <a:effectLst/>
                          <a:latin typeface="+mj-lt"/>
                          <a:cs typeface="MetricHPE" panose="020B0604020202020204" pitchFamily="34" charset="0"/>
                        </a:rPr>
                        <a:t>iLO 5</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baseline="0" dirty="0">
                          <a:solidFill>
                            <a:srgbClr val="000000"/>
                          </a:solidFill>
                          <a:effectLst/>
                          <a:latin typeface="+mj-lt"/>
                          <a:cs typeface="MetricHPE" panose="020B0604020202020204" pitchFamily="34" charset="0"/>
                        </a:rPr>
                        <a:t>iLO 5</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60908">
                <a:tc>
                  <a:txBody>
                    <a:bodyPr/>
                    <a:lstStyle/>
                    <a:p>
                      <a:pPr algn="l" fontAlgn="ctr"/>
                      <a:r>
                        <a:rPr lang="en-US" sz="1200" u="none" strike="noStrike" dirty="0">
                          <a:effectLst/>
                          <a:latin typeface="+mj-lt"/>
                          <a:cs typeface="MetricHPE" panose="020B0604020202020204" pitchFamily="34" charset="0"/>
                        </a:rPr>
                        <a:t>Power Supply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800W Flex Slot Platinum Hot Plug Low Halogen</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800W Flex Slot Platinum Hot Plug Low Halogen</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60908">
                <a:tc>
                  <a:txBody>
                    <a:bodyPr/>
                    <a:lstStyle/>
                    <a:p>
                      <a:pPr algn="l" fontAlgn="ctr"/>
                      <a:r>
                        <a:rPr lang="en-US" sz="1200" b="0" u="none" strike="noStrike" dirty="0">
                          <a:effectLst/>
                          <a:latin typeface="+mj-lt"/>
                          <a:cs typeface="MetricHPE" panose="020B0604020202020204" pitchFamily="34" charset="0"/>
                        </a:rPr>
                        <a:t>Expansion Slots</a:t>
                      </a:r>
                      <a:endParaRPr lang="en-US" sz="1200" b="0"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2</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2</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60908">
                <a:tc>
                  <a:txBody>
                    <a:bodyPr/>
                    <a:lstStyle/>
                    <a:p>
                      <a:pPr algn="l" fontAlgn="ctr"/>
                      <a:r>
                        <a:rPr lang="en-US" sz="1200" b="0" u="none" strike="noStrike" dirty="0">
                          <a:effectLst/>
                          <a:latin typeface="+mj-lt"/>
                          <a:cs typeface="MetricHPE" panose="020B0604020202020204" pitchFamily="34" charset="0"/>
                        </a:rPr>
                        <a:t>ODD</a:t>
                      </a:r>
                      <a:endParaRPr lang="en-US" sz="1200" b="0"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 DVD-RW or DVD-ROM</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 DVD-RW or DVD-ROM</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60908">
                <a:tc>
                  <a:txBody>
                    <a:bodyPr/>
                    <a:lstStyle/>
                    <a:p>
                      <a:pPr algn="l" fontAlgn="ctr"/>
                      <a:r>
                        <a:rPr lang="en-US" sz="1200" b="0" i="0" u="none" strike="noStrike" dirty="0">
                          <a:solidFill>
                            <a:schemeClr val="tx1"/>
                          </a:solidFill>
                          <a:effectLst/>
                          <a:latin typeface="+mj-lt"/>
                          <a:cs typeface="MetricHPE" panose="020B0604020202020204" pitchFamily="34" charset="0"/>
                        </a:rPr>
                        <a:t>Security</a:t>
                      </a: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TPM Module</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TPM Module</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5325134"/>
                  </a:ext>
                </a:extLst>
              </a:tr>
              <a:tr h="160908">
                <a:tc>
                  <a:txBody>
                    <a:bodyPr/>
                    <a:lstStyle/>
                    <a:p>
                      <a:pPr algn="l" fontAlgn="ctr"/>
                      <a:r>
                        <a:rPr lang="en-US" sz="1200" b="0" u="none" strike="noStrike" dirty="0">
                          <a:effectLst/>
                          <a:latin typeface="+mj-lt"/>
                          <a:cs typeface="MetricHPE" panose="020B0604020202020204" pitchFamily="34" charset="0"/>
                        </a:rPr>
                        <a:t>Rail Kit</a:t>
                      </a:r>
                      <a:endParaRPr lang="en-US" sz="1200" b="0"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1U SFF Easy Install Rail Kit</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1U SFF Easy Install Rail Kit</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81344">
                <a:tc>
                  <a:txBody>
                    <a:bodyPr/>
                    <a:lstStyle/>
                    <a:p>
                      <a:pPr algn="l" fontAlgn="ctr"/>
                      <a:r>
                        <a:rPr lang="en-US" sz="1200" b="0" u="none" strike="noStrike" dirty="0">
                          <a:effectLst/>
                          <a:latin typeface="+mj-lt"/>
                          <a:cs typeface="MetricHPE" panose="020B0604020202020204" pitchFamily="34" charset="0"/>
                        </a:rPr>
                        <a:t>SID</a:t>
                      </a:r>
                      <a:endParaRPr lang="en-US" sz="1200" b="0"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60908">
                <a:tc>
                  <a:txBody>
                    <a:bodyPr/>
                    <a:lstStyle/>
                    <a:p>
                      <a:pPr algn="l" fontAlgn="ctr"/>
                      <a:r>
                        <a:rPr lang="en-US" sz="1200" b="0" u="none" strike="noStrike" dirty="0">
                          <a:effectLst/>
                          <a:latin typeface="+mj-lt"/>
                          <a:cs typeface="MetricHPE" panose="020B0604020202020204" pitchFamily="34" charset="0"/>
                        </a:rPr>
                        <a:t>Universal Media Bay</a:t>
                      </a:r>
                      <a:endParaRPr lang="en-US" sz="1200" b="0"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60908">
                <a:tc>
                  <a:txBody>
                    <a:bodyPr/>
                    <a:lstStyle/>
                    <a:p>
                      <a:pPr algn="l" fontAlgn="ctr"/>
                      <a:r>
                        <a:rPr lang="en-US" sz="1200" u="none" strike="noStrike" dirty="0">
                          <a:effectLst/>
                          <a:latin typeface="+mj-lt"/>
                          <a:cs typeface="MetricHPE" panose="020B0604020202020204" pitchFamily="34" charset="0"/>
                        </a:rPr>
                        <a:t>Warranty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3/3/3</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3/3/3</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135982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chemeClr val="bg1"/>
                </a:solidFill>
                <a:effectLst/>
                <a:uLnTx/>
                <a:uFillTx/>
                <a:latin typeface="MetricHPE" panose="020B0503030202060203" pitchFamily="34" charset="0"/>
                <a:ea typeface="+mn-ea"/>
                <a:cs typeface="+mn-cs"/>
              </a:rPr>
              <a:t>CONFIDENTIAL | AUTHORIZED HPE PARTNER USE ONLY</a:t>
            </a:r>
          </a:p>
        </p:txBody>
      </p:sp>
      <p:sp>
        <p:nvSpPr>
          <p:cNvPr id="7" name="Slide Number Placeholder 6"/>
          <p:cNvSpPr>
            <a:spLocks noGrp="1"/>
          </p:cNvSpPr>
          <p:nvPr>
            <p:ph type="sldNum" sz="quarter" idx="16"/>
          </p:nvPr>
        </p:nvSpPr>
        <p:spPr/>
        <p:txBody>
          <a:bodyPr/>
          <a:lstStyle/>
          <a:p>
            <a:pPr marL="205699" marR="0" lvl="0" indent="-205699" algn="l" defTabSz="914400" rtl="0" eaLnBrk="1" fontAlgn="auto" latinLnBrk="0" hangingPunct="1">
              <a:lnSpc>
                <a:spcPct val="90000"/>
              </a:lnSpc>
              <a:spcBef>
                <a:spcPts val="0"/>
              </a:spcBef>
              <a:spcAft>
                <a:spcPts val="0"/>
              </a:spcAft>
              <a:buClrTx/>
              <a:buSzPct val="120000"/>
              <a:buFontTx/>
              <a:buBlip>
                <a:blip r:embed="rId4"/>
              </a:buBlip>
              <a:tabLst/>
              <a:defRPr/>
            </a:pPr>
            <a:fld id="{104FC826-72BB-4AF1-BA01-A94F7396A7DC}" type="slidenum">
              <a:rPr kumimoji="0" lang="en-US" sz="2000" b="0" i="0" u="none" strike="noStrike" kern="1200" cap="all" spc="0" normalizeH="0" baseline="10000" noProof="0" smtClean="0">
                <a:ln>
                  <a:noFill/>
                </a:ln>
                <a:solidFill>
                  <a:schemeClr val="bg1"/>
                </a:solidFill>
                <a:effectLst/>
                <a:uLnTx/>
                <a:uFillTx/>
                <a:latin typeface="MetricHPE" panose="020B0503030202060203" pitchFamily="34" charset="0"/>
                <a:ea typeface="+mn-ea"/>
                <a:cs typeface="+mn-cs"/>
              </a:rPr>
              <a:pPr marL="205699" marR="0" lvl="0" indent="-205699" algn="l" defTabSz="914400" rtl="0" eaLnBrk="1" fontAlgn="auto" latinLnBrk="0" hangingPunct="1">
                <a:lnSpc>
                  <a:spcPct val="90000"/>
                </a:lnSpc>
                <a:spcBef>
                  <a:spcPts val="0"/>
                </a:spcBef>
                <a:spcAft>
                  <a:spcPts val="0"/>
                </a:spcAft>
                <a:buClrTx/>
                <a:buSzPct val="120000"/>
                <a:buFontTx/>
                <a:buBlip>
                  <a:blip r:embed="rId4"/>
                </a:buBlip>
                <a:tabLst/>
                <a:defRPr/>
              </a:pPr>
              <a:t>2</a:t>
            </a:fld>
            <a:endParaRPr kumimoji="0" lang="en-US" sz="2000" b="0" i="0" u="none" strike="noStrike" kern="1200" cap="all" spc="0" normalizeH="0" baseline="10000" noProof="0" dirty="0">
              <a:ln>
                <a:noFill/>
              </a:ln>
              <a:solidFill>
                <a:schemeClr val="bg1"/>
              </a:solidFill>
              <a:effectLst/>
              <a:uLnTx/>
              <a:uFillTx/>
              <a:latin typeface="MetricHPE" panose="020B0503030202060203" pitchFamily="34" charset="0"/>
              <a:ea typeface="+mn-ea"/>
              <a:cs typeface="+mn-cs"/>
            </a:endParaRPr>
          </a:p>
        </p:txBody>
      </p:sp>
      <p:sp>
        <p:nvSpPr>
          <p:cNvPr id="19" name="Text Placeholder 18">
            <a:extLst>
              <a:ext uri="{FF2B5EF4-FFF2-40B4-BE49-F238E27FC236}">
                <a16:creationId xmlns:a16="http://schemas.microsoft.com/office/drawing/2014/main" id="{DA19BEEE-9657-4F46-B826-95EBA9C15872}"/>
              </a:ext>
            </a:extLst>
          </p:cNvPr>
          <p:cNvSpPr>
            <a:spLocks noGrp="1"/>
          </p:cNvSpPr>
          <p:nvPr>
            <p:ph type="body" sz="quarter" idx="13"/>
          </p:nvPr>
        </p:nvSpPr>
        <p:spPr/>
        <p:txBody>
          <a:bodyPr/>
          <a:lstStyle/>
          <a:p>
            <a:r>
              <a:rPr lang="en-US" dirty="0">
                <a:solidFill>
                  <a:schemeClr val="bg1"/>
                </a:solidFill>
              </a:rPr>
              <a:t>Intelligent compute foundation for hybrid cloud</a:t>
            </a:r>
          </a:p>
        </p:txBody>
      </p:sp>
      <p:sp>
        <p:nvSpPr>
          <p:cNvPr id="18" name="Title 17">
            <a:extLst>
              <a:ext uri="{FF2B5EF4-FFF2-40B4-BE49-F238E27FC236}">
                <a16:creationId xmlns:a16="http://schemas.microsoft.com/office/drawing/2014/main" id="{449460D2-DF04-498E-9CF3-020A3255DA9C}"/>
              </a:ext>
            </a:extLst>
          </p:cNvPr>
          <p:cNvSpPr>
            <a:spLocks noGrp="1"/>
          </p:cNvSpPr>
          <p:nvPr>
            <p:ph type="title"/>
          </p:nvPr>
        </p:nvSpPr>
        <p:spPr/>
        <p:txBody>
          <a:bodyPr/>
          <a:lstStyle/>
          <a:p>
            <a:r>
              <a:rPr lang="en-US" dirty="0">
                <a:solidFill>
                  <a:schemeClr val="bg1"/>
                </a:solidFill>
              </a:rPr>
              <a:t>HPE POWERS THE NEXT WAVE OF DIGITAL TRANSFORMATION</a:t>
            </a:r>
          </a:p>
        </p:txBody>
      </p:sp>
      <p:sp>
        <p:nvSpPr>
          <p:cNvPr id="8" name="TextBox 7">
            <a:extLst>
              <a:ext uri="{FF2B5EF4-FFF2-40B4-BE49-F238E27FC236}">
                <a16:creationId xmlns:a16="http://schemas.microsoft.com/office/drawing/2014/main" id="{40B649E2-DED6-AE4F-ADDD-B2FF5AE2DBFD}"/>
              </a:ext>
            </a:extLst>
          </p:cNvPr>
          <p:cNvSpPr txBox="1"/>
          <p:nvPr/>
        </p:nvSpPr>
        <p:spPr>
          <a:xfrm>
            <a:off x="764331" y="2307816"/>
            <a:ext cx="5026870" cy="837665"/>
          </a:xfrm>
          <a:prstGeom prst="rect">
            <a:avLst/>
          </a:prstGeom>
          <a:solidFill>
            <a:schemeClr val="tx1">
              <a:alpha val="75000"/>
            </a:schemeClr>
          </a:solidFill>
          <a:ln w="44450">
            <a:solidFill>
              <a:srgbClr val="32DAC8"/>
            </a:solidFill>
            <a:miter lim="800000"/>
          </a:ln>
        </p:spPr>
        <p:txBody>
          <a:bodyPr wrap="square" lIns="91440" tIns="91440" rIns="91440" bIns="91440" rtlCol="0" anchor="ctr">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MetricHPE"/>
                <a:ea typeface="+mn-ea"/>
                <a:cs typeface="+mn-cs"/>
              </a:rPr>
              <a:t>Unmatched workload optimization</a:t>
            </a:r>
          </a:p>
        </p:txBody>
      </p:sp>
      <p:sp>
        <p:nvSpPr>
          <p:cNvPr id="9" name="TextBox 8">
            <a:extLst>
              <a:ext uri="{FF2B5EF4-FFF2-40B4-BE49-F238E27FC236}">
                <a16:creationId xmlns:a16="http://schemas.microsoft.com/office/drawing/2014/main" id="{2A20546B-D32A-7A47-B91A-DF94DAC25D69}"/>
              </a:ext>
            </a:extLst>
          </p:cNvPr>
          <p:cNvSpPr txBox="1"/>
          <p:nvPr/>
        </p:nvSpPr>
        <p:spPr>
          <a:xfrm>
            <a:off x="6250733" y="2307816"/>
            <a:ext cx="5026868" cy="837665"/>
          </a:xfrm>
          <a:prstGeom prst="rect">
            <a:avLst/>
          </a:prstGeom>
          <a:solidFill>
            <a:schemeClr val="tx1">
              <a:alpha val="75000"/>
            </a:schemeClr>
          </a:solidFill>
          <a:ln w="44450">
            <a:solidFill>
              <a:srgbClr val="01A982"/>
            </a:solidFill>
            <a:miter lim="800000"/>
          </a:ln>
        </p:spPr>
        <p:txBody>
          <a:bodyPr wrap="square" lIns="91440" tIns="91440" rIns="91440" bIns="91440" rtlCol="0" anchor="ctr">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MetricHPE"/>
                <a:ea typeface="+mn-ea"/>
                <a:cs typeface="+mn-cs"/>
              </a:rPr>
              <a:t>360-degree security</a:t>
            </a:r>
          </a:p>
        </p:txBody>
      </p:sp>
      <p:sp>
        <p:nvSpPr>
          <p:cNvPr id="10" name="TextBox 9">
            <a:extLst>
              <a:ext uri="{FF2B5EF4-FFF2-40B4-BE49-F238E27FC236}">
                <a16:creationId xmlns:a16="http://schemas.microsoft.com/office/drawing/2014/main" id="{FE06736A-EC2D-544E-BF44-F1145570994F}"/>
              </a:ext>
            </a:extLst>
          </p:cNvPr>
          <p:cNvSpPr txBox="1"/>
          <p:nvPr/>
        </p:nvSpPr>
        <p:spPr>
          <a:xfrm>
            <a:off x="764330" y="3443854"/>
            <a:ext cx="5026870" cy="837665"/>
          </a:xfrm>
          <a:prstGeom prst="rect">
            <a:avLst/>
          </a:prstGeom>
          <a:solidFill>
            <a:schemeClr val="tx1">
              <a:alpha val="75000"/>
            </a:schemeClr>
          </a:solidFill>
          <a:ln w="44450">
            <a:solidFill>
              <a:schemeClr val="accent6"/>
            </a:solidFill>
            <a:miter lim="800000"/>
          </a:ln>
        </p:spPr>
        <p:txBody>
          <a:bodyPr wrap="square" lIns="91440" tIns="91440" rIns="91440" bIns="91440" rtlCol="0" anchor="ctr">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MetricHPE"/>
                <a:ea typeface="+mn-ea"/>
                <a:cs typeface="+mn-cs"/>
              </a:rPr>
              <a:t>Intelligent automation</a:t>
            </a:r>
          </a:p>
        </p:txBody>
      </p:sp>
      <p:sp>
        <p:nvSpPr>
          <p:cNvPr id="11" name="TextBox 10">
            <a:extLst>
              <a:ext uri="{FF2B5EF4-FFF2-40B4-BE49-F238E27FC236}">
                <a16:creationId xmlns:a16="http://schemas.microsoft.com/office/drawing/2014/main" id="{CA6D6AFA-DF94-A149-8FFF-23EE6EE3A615}"/>
              </a:ext>
            </a:extLst>
          </p:cNvPr>
          <p:cNvSpPr txBox="1"/>
          <p:nvPr/>
        </p:nvSpPr>
        <p:spPr>
          <a:xfrm>
            <a:off x="6250732" y="3443854"/>
            <a:ext cx="5026869" cy="837665"/>
          </a:xfrm>
          <a:prstGeom prst="rect">
            <a:avLst/>
          </a:prstGeom>
          <a:solidFill>
            <a:schemeClr val="tx1">
              <a:alpha val="75000"/>
            </a:schemeClr>
          </a:solidFill>
          <a:ln w="44450">
            <a:solidFill>
              <a:srgbClr val="32DAC8"/>
            </a:solidFill>
            <a:miter lim="800000"/>
          </a:ln>
        </p:spPr>
        <p:txBody>
          <a:bodyPr wrap="square" lIns="91440" tIns="91440" rIns="91440" bIns="91440" rtlCol="0" anchor="ctr">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MetricHPE"/>
                <a:ea typeface="+mn-ea"/>
                <a:cs typeface="+mn-cs"/>
              </a:rPr>
              <a:t>As-a-service experience</a:t>
            </a:r>
          </a:p>
        </p:txBody>
      </p:sp>
      <p:sp>
        <p:nvSpPr>
          <p:cNvPr id="21" name="Rectangle 20">
            <a:extLst>
              <a:ext uri="{FF2B5EF4-FFF2-40B4-BE49-F238E27FC236}">
                <a16:creationId xmlns:a16="http://schemas.microsoft.com/office/drawing/2014/main" id="{778CB8DA-BAD4-4AC2-A52F-8C2D0B7EBD2D}"/>
              </a:ext>
            </a:extLst>
          </p:cNvPr>
          <p:cNvSpPr/>
          <p:nvPr/>
        </p:nvSpPr>
        <p:spPr bwMode="ltGray">
          <a:xfrm>
            <a:off x="409903" y="1797269"/>
            <a:ext cx="11151476" cy="2722179"/>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dirty="0">
                <a:solidFill>
                  <a:schemeClr val="tx1"/>
                </a:solidFill>
              </a:rPr>
              <a:t>,</a:t>
            </a:r>
          </a:p>
        </p:txBody>
      </p:sp>
      <p:sp>
        <p:nvSpPr>
          <p:cNvPr id="20" name="Title 10">
            <a:extLst>
              <a:ext uri="{FF2B5EF4-FFF2-40B4-BE49-F238E27FC236}">
                <a16:creationId xmlns:a16="http://schemas.microsoft.com/office/drawing/2014/main" id="{CFA93E29-62EB-47D3-8176-D2DF527DABB5}"/>
              </a:ext>
            </a:extLst>
          </p:cNvPr>
          <p:cNvSpPr txBox="1">
            <a:spLocks/>
          </p:cNvSpPr>
          <p:nvPr/>
        </p:nvSpPr>
        <p:spPr>
          <a:xfrm>
            <a:off x="4989021" y="1523155"/>
            <a:ext cx="2177762" cy="526267"/>
          </a:xfrm>
          <a:prstGeom prst="rect">
            <a:avLst/>
          </a:prstGeom>
          <a:solidFill>
            <a:schemeClr val="accent1"/>
          </a:solidFill>
          <a:ln w="19050">
            <a:solidFill>
              <a:schemeClr val="bg1"/>
            </a:solidFill>
            <a:miter lim="800000"/>
          </a:ln>
        </p:spPr>
        <p:txBody>
          <a:bodyPr vert="horz" wrap="square" lIns="91440" tIns="91440" rIns="91440" bIns="91440" rtlCol="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ts val="2880"/>
              </a:lnSpc>
              <a:spcBef>
                <a:spcPct val="0"/>
              </a:spcBef>
              <a:spcAft>
                <a:spcPts val="0"/>
              </a:spcAft>
              <a:buClrTx/>
              <a:buSzTx/>
              <a:buFontTx/>
              <a:buNone/>
              <a:tabLst/>
              <a:defRPr/>
            </a:pPr>
            <a:r>
              <a:rPr kumimoji="0" lang="en-US" sz="2400" b="0" i="0" u="none" strike="noStrike" kern="1200" cap="all" spc="0" normalizeH="0" baseline="0" noProof="0" dirty="0">
                <a:ln>
                  <a:noFill/>
                </a:ln>
                <a:solidFill>
                  <a:prstClr val="white"/>
                </a:solidFill>
                <a:effectLst/>
                <a:uLnTx/>
                <a:uFillTx/>
                <a:latin typeface="MetricHPE Black" panose="020B0A03030202060203" pitchFamily="34" charset="0"/>
                <a:ea typeface="+mj-ea"/>
                <a:cs typeface="+mj-cs"/>
              </a:rPr>
              <a:t>HPE ProLiant</a:t>
            </a:r>
          </a:p>
        </p:txBody>
      </p:sp>
    </p:spTree>
    <p:extLst>
      <p:ext uri="{BB962C8B-B14F-4D97-AF65-F5344CB8AC3E}">
        <p14:creationId xmlns:p14="http://schemas.microsoft.com/office/powerpoint/2010/main" val="2907447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CBF2A1-5854-4799-ADDA-CC6D7264F24F}"/>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AB5216A3-86F0-4201-8A98-84F3710CFDDB}"/>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20</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4" name="Text Placeholder 3">
            <a:extLst>
              <a:ext uri="{FF2B5EF4-FFF2-40B4-BE49-F238E27FC236}">
                <a16:creationId xmlns:a16="http://schemas.microsoft.com/office/drawing/2014/main" id="{38F488AA-3CEC-434E-BF6D-647FA2E84282}"/>
              </a:ext>
            </a:extLst>
          </p:cNvPr>
          <p:cNvSpPr>
            <a:spLocks noGrp="1"/>
          </p:cNvSpPr>
          <p:nvPr>
            <p:ph type="body" sz="quarter" idx="13"/>
          </p:nvPr>
        </p:nvSpPr>
        <p:spPr/>
        <p:txBody>
          <a:bodyPr/>
          <a:lstStyle/>
          <a:p>
            <a:r>
              <a:rPr lang="en-US" dirty="0"/>
              <a:t>Pre-Configured Models</a:t>
            </a:r>
          </a:p>
        </p:txBody>
      </p:sp>
      <p:sp>
        <p:nvSpPr>
          <p:cNvPr id="5" name="Title 4">
            <a:extLst>
              <a:ext uri="{FF2B5EF4-FFF2-40B4-BE49-F238E27FC236}">
                <a16:creationId xmlns:a16="http://schemas.microsoft.com/office/drawing/2014/main" id="{315A280E-93D2-417C-9F18-9E5620CD315E}"/>
              </a:ext>
            </a:extLst>
          </p:cNvPr>
          <p:cNvSpPr>
            <a:spLocks noGrp="1"/>
          </p:cNvSpPr>
          <p:nvPr>
            <p:ph type="title"/>
          </p:nvPr>
        </p:nvSpPr>
        <p:spPr/>
        <p:txBody>
          <a:bodyPr/>
          <a:lstStyle/>
          <a:p>
            <a:r>
              <a:rPr lang="fr-FR" dirty="0"/>
              <a:t>HPE ProLiant DL360 Gen10 plus Server (5 New EU lot 9 </a:t>
            </a:r>
            <a:r>
              <a:rPr lang="fr-FR" dirty="0" err="1"/>
              <a:t>configs</a:t>
            </a:r>
            <a:r>
              <a:rPr lang="fr-FR" dirty="0"/>
              <a:t>)</a:t>
            </a:r>
            <a:endParaRPr lang="en-US" dirty="0"/>
          </a:p>
        </p:txBody>
      </p:sp>
      <p:graphicFrame>
        <p:nvGraphicFramePr>
          <p:cNvPr id="6" name="Table 5">
            <a:extLst>
              <a:ext uri="{FF2B5EF4-FFF2-40B4-BE49-F238E27FC236}">
                <a16:creationId xmlns:a16="http://schemas.microsoft.com/office/drawing/2014/main" id="{BBA00140-23C5-4830-A7DC-6B7AB7C0C98F}"/>
              </a:ext>
            </a:extLst>
          </p:cNvPr>
          <p:cNvGraphicFramePr>
            <a:graphicFrameLocks noGrp="1"/>
          </p:cNvGraphicFramePr>
          <p:nvPr>
            <p:extLst>
              <p:ext uri="{D42A27DB-BD31-4B8C-83A1-F6EECF244321}">
                <p14:modId xmlns:p14="http://schemas.microsoft.com/office/powerpoint/2010/main" val="863966724"/>
              </p:ext>
            </p:extLst>
          </p:nvPr>
        </p:nvGraphicFramePr>
        <p:xfrm>
          <a:off x="405352" y="1397812"/>
          <a:ext cx="11529253" cy="4949952"/>
        </p:xfrm>
        <a:graphic>
          <a:graphicData uri="http://schemas.openxmlformats.org/drawingml/2006/table">
            <a:tbl>
              <a:tblPr firstRow="1" bandRow="1">
                <a:tableStyleId>{912C8C85-51F0-491E-9774-3900AFEF0FD7}</a:tableStyleId>
              </a:tblPr>
              <a:tblGrid>
                <a:gridCol w="1695203">
                  <a:extLst>
                    <a:ext uri="{9D8B030D-6E8A-4147-A177-3AD203B41FA5}">
                      <a16:colId xmlns:a16="http://schemas.microsoft.com/office/drawing/2014/main" val="20000"/>
                    </a:ext>
                  </a:extLst>
                </a:gridCol>
                <a:gridCol w="1966810">
                  <a:extLst>
                    <a:ext uri="{9D8B030D-6E8A-4147-A177-3AD203B41FA5}">
                      <a16:colId xmlns:a16="http://schemas.microsoft.com/office/drawing/2014/main" val="20002"/>
                    </a:ext>
                  </a:extLst>
                </a:gridCol>
                <a:gridCol w="1966810">
                  <a:extLst>
                    <a:ext uri="{9D8B030D-6E8A-4147-A177-3AD203B41FA5}">
                      <a16:colId xmlns:a16="http://schemas.microsoft.com/office/drawing/2014/main" val="20004"/>
                    </a:ext>
                  </a:extLst>
                </a:gridCol>
                <a:gridCol w="1966810">
                  <a:extLst>
                    <a:ext uri="{9D8B030D-6E8A-4147-A177-3AD203B41FA5}">
                      <a16:colId xmlns:a16="http://schemas.microsoft.com/office/drawing/2014/main" val="1096773486"/>
                    </a:ext>
                  </a:extLst>
                </a:gridCol>
                <a:gridCol w="1966810">
                  <a:extLst>
                    <a:ext uri="{9D8B030D-6E8A-4147-A177-3AD203B41FA5}">
                      <a16:colId xmlns:a16="http://schemas.microsoft.com/office/drawing/2014/main" val="434393777"/>
                    </a:ext>
                  </a:extLst>
                </a:gridCol>
                <a:gridCol w="1966810">
                  <a:extLst>
                    <a:ext uri="{9D8B030D-6E8A-4147-A177-3AD203B41FA5}">
                      <a16:colId xmlns:a16="http://schemas.microsoft.com/office/drawing/2014/main" val="1450525945"/>
                    </a:ext>
                  </a:extLst>
                </a:gridCol>
              </a:tblGrid>
              <a:tr h="229868">
                <a:tc>
                  <a:txBody>
                    <a:bodyPr/>
                    <a:lstStyle/>
                    <a:p>
                      <a:pPr algn="ctr" fontAlgn="ctr"/>
                      <a:r>
                        <a:rPr lang="en-US" sz="1400" u="none" strike="noStrike" dirty="0">
                          <a:solidFill>
                            <a:schemeClr val="bg1"/>
                          </a:solidFill>
                          <a:latin typeface="MetricHPE" panose="020B0703030202060203" pitchFamily="34" charset="0"/>
                          <a:cs typeface="MetricHPE" panose="020B0604020202020204" pitchFamily="34" charset="0"/>
                        </a:rPr>
                        <a:t>Feature</a:t>
                      </a:r>
                      <a:endParaRPr lang="en-US" sz="1400" b="1" i="0" u="none" strike="noStrike" dirty="0">
                        <a:solidFill>
                          <a:schemeClr val="bg1"/>
                        </a:solidFill>
                        <a:latin typeface="MetricHPE" panose="020B0703030202060203" pitchFamily="34" charset="0"/>
                        <a:cs typeface="MetricHPE" panose="020B0604020202020204" pitchFamily="34" charset="0"/>
                      </a:endParaRPr>
                    </a:p>
                  </a:txBody>
                  <a:tcPr marL="0" marR="0" marT="18288" marB="18288"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etricHPE" panose="020B0703030202060203" pitchFamily="34" charset="0"/>
                          <a:cs typeface="MetricHPE" panose="020B0604020202020204" pitchFamily="34" charset="0"/>
                        </a:rPr>
                        <a:t>P55276-421</a:t>
                      </a:r>
                    </a:p>
                  </a:txBody>
                  <a:tcPr marL="0" marR="0" marT="18288" marB="182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etricHPE" panose="020B0703030202060203" pitchFamily="34" charset="0"/>
                          <a:cs typeface="MetricHPE" panose="020B0604020202020204" pitchFamily="34" charset="0"/>
                        </a:rPr>
                        <a:t>P55275-421</a:t>
                      </a:r>
                    </a:p>
                  </a:txBody>
                  <a:tcPr marL="0" marR="0" marT="18288" marB="182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MetricHPE" panose="020B0703030202060203" pitchFamily="34" charset="0"/>
                          <a:cs typeface="MetricHPE" panose="020B0604020202020204" pitchFamily="34" charset="0"/>
                        </a:rPr>
                        <a:t>P55274-421</a:t>
                      </a:r>
                    </a:p>
                  </a:txBody>
                  <a:tcPr marL="0" marR="0" marT="18288" marB="182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MetricHPE" panose="020B0703030202060203" pitchFamily="34" charset="0"/>
                          <a:cs typeface="MetricHPE" panose="020B0604020202020204" pitchFamily="34" charset="0"/>
                        </a:rPr>
                        <a:t>P55273-421</a:t>
                      </a:r>
                    </a:p>
                  </a:txBody>
                  <a:tcPr marL="0" marR="0" marT="18288" marB="182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MetricHPE" panose="020B0703030202060203" pitchFamily="34" charset="0"/>
                          <a:cs typeface="MetricHPE" panose="020B0604020202020204" pitchFamily="34" charset="0"/>
                        </a:rPr>
                        <a:t>P55272-421</a:t>
                      </a:r>
                    </a:p>
                  </a:txBody>
                  <a:tcPr marL="0" marR="0" marT="18288" marB="182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60908">
                <a:tc>
                  <a:txBody>
                    <a:bodyPr/>
                    <a:lstStyle/>
                    <a:p>
                      <a:pPr algn="l" fontAlgn="ctr"/>
                      <a:r>
                        <a:rPr lang="en-US" sz="1200" u="none" strike="noStrike" dirty="0">
                          <a:effectLst/>
                          <a:latin typeface="+mj-lt"/>
                          <a:cs typeface="MetricHPE" panose="020B0604020202020204" pitchFamily="34" charset="0"/>
                        </a:rPr>
                        <a:t>Localization</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EU Lot 9</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EU Lot 9</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EU Lot 9</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EU Lot 9</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EU Lot 9</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60908">
                <a:tc>
                  <a:txBody>
                    <a:bodyPr/>
                    <a:lstStyle/>
                    <a:p>
                      <a:pPr algn="l" fontAlgn="ctr"/>
                      <a:r>
                        <a:rPr lang="en-US" sz="1200" u="none" strike="noStrike" dirty="0">
                          <a:effectLst/>
                          <a:latin typeface="+mj-lt"/>
                          <a:cs typeface="MetricHPE" panose="020B0604020202020204" pitchFamily="34" charset="0"/>
                        </a:rPr>
                        <a:t>Proc Model </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5315Y (8 core, 3.2GHz, 140W)</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4314 (16 core, 2.4GHz, 135W)</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4310 (12 core, 2.1GHz, 120W)</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4309Y (8 core, 2.8GHz, 105W)</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4309Y (8 core, 2.8GHz, 105W)</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60908">
                <a:tc>
                  <a:txBody>
                    <a:bodyPr/>
                    <a:lstStyle/>
                    <a:p>
                      <a:pPr algn="l" fontAlgn="ctr"/>
                      <a:r>
                        <a:rPr lang="en-US" sz="1200" u="none" strike="noStrike" dirty="0">
                          <a:effectLst/>
                          <a:latin typeface="+mj-lt"/>
                          <a:cs typeface="MetricHPE" panose="020B0604020202020204" pitchFamily="34" charset="0"/>
                        </a:rPr>
                        <a:t>Heatsink</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Standard Heat Sink</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Standard Heat Sink</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Standard Heat Sink</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Standard Heat Sink</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Standard Heat Sink</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60908">
                <a:tc>
                  <a:txBody>
                    <a:bodyPr/>
                    <a:lstStyle/>
                    <a:p>
                      <a:pPr algn="l" fontAlgn="ctr"/>
                      <a:r>
                        <a:rPr lang="en-US" sz="1200" u="none" strike="noStrike" dirty="0">
                          <a:effectLst/>
                          <a:latin typeface="+mj-lt"/>
                          <a:cs typeface="MetricHPE" panose="020B0604020202020204" pitchFamily="34" charset="0"/>
                        </a:rPr>
                        <a:t>Fan</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5 – High Performance </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5 – High Performance </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5 – High Performance </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5 – High Performance </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5 – High Performance </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60908">
                <a:tc>
                  <a:txBody>
                    <a:bodyPr/>
                    <a:lstStyle/>
                    <a:p>
                      <a:pPr algn="l" fontAlgn="ctr"/>
                      <a:r>
                        <a:rPr lang="en-US" sz="1200" u="none" strike="noStrike" dirty="0">
                          <a:effectLst/>
                          <a:latin typeface="+mj-lt"/>
                          <a:cs typeface="MetricHPE" panose="020B0604020202020204" pitchFamily="34" charset="0"/>
                        </a:rPr>
                        <a:t>Number of Procs</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60908">
                <a:tc>
                  <a:txBody>
                    <a:bodyPr/>
                    <a:lstStyle/>
                    <a:p>
                      <a:pPr algn="l" fontAlgn="ctr"/>
                      <a:r>
                        <a:rPr lang="en-US" sz="1200" u="none" strike="noStrike" dirty="0">
                          <a:effectLst/>
                          <a:latin typeface="+mj-lt"/>
                          <a:cs typeface="MetricHPE" panose="020B0604020202020204" pitchFamily="34" charset="0"/>
                        </a:rPr>
                        <a:t>Memory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200" b="0" i="0" u="none" strike="noStrike" dirty="0">
                          <a:solidFill>
                            <a:srgbClr val="000000"/>
                          </a:solidFill>
                          <a:effectLst/>
                          <a:latin typeface="+mj-lt"/>
                          <a:cs typeface="MetricHPE" panose="020B0604020202020204" pitchFamily="34" charset="0"/>
                        </a:rPr>
                        <a:t>32GB (1 x 32GB DIMM)</a:t>
                      </a:r>
                    </a:p>
                    <a:p>
                      <a:pPr algn="ctr" fontAlgn="ctr"/>
                      <a:r>
                        <a:rPr lang="de-DE" sz="1200" b="0" i="0" u="none" strike="noStrike" dirty="0">
                          <a:solidFill>
                            <a:srgbClr val="000000"/>
                          </a:solidFill>
                          <a:effectLst/>
                          <a:latin typeface="+mj-lt"/>
                          <a:cs typeface="MetricHPE" panose="020B0604020202020204" pitchFamily="34" charset="0"/>
                        </a:rPr>
                        <a:t>&amp; 31 DIMM blanks</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200" b="0" i="0" u="none" strike="noStrike" dirty="0">
                          <a:solidFill>
                            <a:srgbClr val="000000"/>
                          </a:solidFill>
                          <a:effectLst/>
                          <a:latin typeface="+mj-lt"/>
                          <a:cs typeface="MetricHPE" panose="020B0604020202020204" pitchFamily="34" charset="0"/>
                        </a:rPr>
                        <a:t>32GB (1 x 32GB DIMM)</a:t>
                      </a:r>
                    </a:p>
                    <a:p>
                      <a:pPr algn="ctr" fontAlgn="ctr"/>
                      <a:r>
                        <a:rPr lang="de-DE" sz="1200" b="0" i="0" u="none" strike="noStrike" dirty="0">
                          <a:solidFill>
                            <a:srgbClr val="000000"/>
                          </a:solidFill>
                          <a:effectLst/>
                          <a:latin typeface="+mj-lt"/>
                          <a:cs typeface="MetricHPE" panose="020B0604020202020204" pitchFamily="34" charset="0"/>
                        </a:rPr>
                        <a:t>&amp; 31 DIMM blanks</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200" b="0" i="0" u="none" strike="noStrike" dirty="0">
                          <a:solidFill>
                            <a:srgbClr val="000000"/>
                          </a:solidFill>
                          <a:effectLst/>
                          <a:latin typeface="+mj-lt"/>
                          <a:cs typeface="MetricHPE" panose="020B0604020202020204" pitchFamily="34" charset="0"/>
                        </a:rPr>
                        <a:t>32GB (1 x 32GB DIMM)</a:t>
                      </a:r>
                    </a:p>
                    <a:p>
                      <a:pPr algn="ctr" fontAlgn="ctr"/>
                      <a:r>
                        <a:rPr lang="de-DE" sz="1200" b="0" i="0" u="none" strike="noStrike" dirty="0">
                          <a:solidFill>
                            <a:srgbClr val="000000"/>
                          </a:solidFill>
                          <a:effectLst/>
                          <a:latin typeface="+mj-lt"/>
                          <a:cs typeface="MetricHPE" panose="020B0604020202020204" pitchFamily="34" charset="0"/>
                        </a:rPr>
                        <a:t>&amp; 31 DIMM blanks</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200" b="0" i="0" u="none" strike="noStrike" dirty="0">
                          <a:solidFill>
                            <a:srgbClr val="000000"/>
                          </a:solidFill>
                          <a:effectLst/>
                          <a:latin typeface="+mj-lt"/>
                          <a:cs typeface="MetricHPE" panose="020B0604020202020204" pitchFamily="34" charset="0"/>
                        </a:rPr>
                        <a:t>32GB (1 x 32GB DIMM)</a:t>
                      </a:r>
                    </a:p>
                    <a:p>
                      <a:pPr algn="ctr" fontAlgn="ctr"/>
                      <a:r>
                        <a:rPr lang="de-DE" sz="1200" b="0" i="0" u="none" strike="noStrike" dirty="0">
                          <a:solidFill>
                            <a:srgbClr val="000000"/>
                          </a:solidFill>
                          <a:effectLst/>
                          <a:latin typeface="+mj-lt"/>
                          <a:cs typeface="MetricHPE" panose="020B0604020202020204" pitchFamily="34" charset="0"/>
                        </a:rPr>
                        <a:t>&amp; 31 DIMM blanks</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200" b="0" i="0" u="none" strike="noStrike" dirty="0">
                          <a:solidFill>
                            <a:srgbClr val="000000"/>
                          </a:solidFill>
                          <a:effectLst/>
                          <a:latin typeface="+mj-lt"/>
                          <a:cs typeface="MetricHPE" panose="020B0604020202020204" pitchFamily="34" charset="0"/>
                        </a:rPr>
                        <a:t>32GB (1 x 32GB DIMM)</a:t>
                      </a:r>
                    </a:p>
                    <a:p>
                      <a:pPr algn="ctr" fontAlgn="ctr"/>
                      <a:r>
                        <a:rPr lang="de-DE" sz="1200" b="0" i="0" u="none" strike="noStrike" dirty="0">
                          <a:solidFill>
                            <a:srgbClr val="000000"/>
                          </a:solidFill>
                          <a:effectLst/>
                          <a:latin typeface="+mj-lt"/>
                          <a:cs typeface="MetricHPE" panose="020B0604020202020204" pitchFamily="34" charset="0"/>
                        </a:rPr>
                        <a:t>&amp; 31 DIMM blanks</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60908">
                <a:tc>
                  <a:txBody>
                    <a:bodyPr/>
                    <a:lstStyle/>
                    <a:p>
                      <a:pPr algn="l" fontAlgn="ctr"/>
                      <a:r>
                        <a:rPr lang="en-US" sz="1200" u="none" strike="noStrike" dirty="0">
                          <a:effectLst/>
                          <a:latin typeface="+mj-lt"/>
                          <a:cs typeface="MetricHPE" panose="020B0604020202020204" pitchFamily="34" charset="0"/>
                        </a:rPr>
                        <a:t>Storage Controller</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 Broadcom MR416i-a/4GB </a:t>
                      </a:r>
                      <a:r>
                        <a:rPr lang="en-US" sz="1200" b="0" i="0" u="none" strike="noStrike" dirty="0" err="1">
                          <a:solidFill>
                            <a:srgbClr val="000000"/>
                          </a:solidFill>
                          <a:effectLst/>
                          <a:latin typeface="+mj-lt"/>
                          <a:cs typeface="MetricHPE" panose="020B0604020202020204" pitchFamily="34" charset="0"/>
                        </a:rPr>
                        <a:t>NVMe</a:t>
                      </a:r>
                      <a:r>
                        <a:rPr lang="en-US" sz="1200" b="0" i="0" u="none" strike="noStrike" dirty="0">
                          <a:solidFill>
                            <a:srgbClr val="000000"/>
                          </a:solidFill>
                          <a:effectLst/>
                          <a:latin typeface="+mj-lt"/>
                          <a:cs typeface="MetricHPE" panose="020B0604020202020204" pitchFamily="34" charset="0"/>
                        </a:rPr>
                        <a:t>/SAS 12G</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 Broadcom MR416i-a/4GB </a:t>
                      </a:r>
                      <a:r>
                        <a:rPr lang="en-US" sz="1200" b="0" i="0" u="none" strike="noStrike" dirty="0" err="1">
                          <a:solidFill>
                            <a:srgbClr val="000000"/>
                          </a:solidFill>
                          <a:effectLst/>
                          <a:latin typeface="+mj-lt"/>
                          <a:cs typeface="MetricHPE" panose="020B0604020202020204" pitchFamily="34" charset="0"/>
                        </a:rPr>
                        <a:t>NVMe</a:t>
                      </a:r>
                      <a:r>
                        <a:rPr lang="en-US" sz="1200" b="0" i="0" u="none" strike="noStrike" dirty="0">
                          <a:solidFill>
                            <a:srgbClr val="000000"/>
                          </a:solidFill>
                          <a:effectLst/>
                          <a:latin typeface="+mj-lt"/>
                          <a:cs typeface="MetricHPE" panose="020B0604020202020204" pitchFamily="34" charset="0"/>
                        </a:rPr>
                        <a:t>/SAS 12G</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 Broadcom MR416i-a/4GB </a:t>
                      </a:r>
                      <a:r>
                        <a:rPr lang="en-US" sz="1200" b="0" i="0" u="none" strike="noStrike" dirty="0" err="1">
                          <a:solidFill>
                            <a:srgbClr val="000000"/>
                          </a:solidFill>
                          <a:effectLst/>
                          <a:latin typeface="+mj-lt"/>
                          <a:cs typeface="MetricHPE" panose="020B0604020202020204" pitchFamily="34" charset="0"/>
                        </a:rPr>
                        <a:t>NVMe</a:t>
                      </a:r>
                      <a:r>
                        <a:rPr lang="en-US" sz="1200" b="0" i="0" u="none" strike="noStrike" dirty="0">
                          <a:solidFill>
                            <a:srgbClr val="000000"/>
                          </a:solidFill>
                          <a:effectLst/>
                          <a:latin typeface="+mj-lt"/>
                          <a:cs typeface="MetricHPE" panose="020B0604020202020204" pitchFamily="34" charset="0"/>
                        </a:rPr>
                        <a:t>/SAS 12G</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 Broadcom MR416i-a/4GB </a:t>
                      </a:r>
                      <a:r>
                        <a:rPr lang="en-US" sz="1200" b="0" i="0" u="none" strike="noStrike" dirty="0" err="1">
                          <a:solidFill>
                            <a:srgbClr val="000000"/>
                          </a:solidFill>
                          <a:effectLst/>
                          <a:latin typeface="+mj-lt"/>
                          <a:cs typeface="MetricHPE" panose="020B0604020202020204" pitchFamily="34" charset="0"/>
                        </a:rPr>
                        <a:t>NVMe</a:t>
                      </a:r>
                      <a:r>
                        <a:rPr lang="en-US" sz="1200" b="0" i="0" u="none" strike="noStrike" dirty="0">
                          <a:solidFill>
                            <a:srgbClr val="000000"/>
                          </a:solidFill>
                          <a:effectLst/>
                          <a:latin typeface="+mj-lt"/>
                          <a:cs typeface="MetricHPE" panose="020B0604020202020204" pitchFamily="34" charset="0"/>
                        </a:rPr>
                        <a:t>/SAS 12G</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 HPE SR100i Gen10 Plus FIO Software RAID</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60908">
                <a:tc>
                  <a:txBody>
                    <a:bodyPr/>
                    <a:lstStyle/>
                    <a:p>
                      <a:pPr algn="l" fontAlgn="ctr"/>
                      <a:r>
                        <a:rPr lang="en-US" sz="1200" u="none" strike="noStrike" dirty="0">
                          <a:effectLst/>
                          <a:latin typeface="+mj-lt"/>
                          <a:cs typeface="MetricHPE" panose="020B0604020202020204" pitchFamily="34" charset="0"/>
                        </a:rPr>
                        <a:t>Smart</a:t>
                      </a:r>
                      <a:r>
                        <a:rPr lang="en-US" sz="1200" u="none" strike="noStrike" baseline="0" dirty="0">
                          <a:effectLst/>
                          <a:latin typeface="+mj-lt"/>
                          <a:cs typeface="MetricHPE" panose="020B0604020202020204" pitchFamily="34" charset="0"/>
                        </a:rPr>
                        <a:t> Storage Battery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96W Smart Storage Battery</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96W Smart Storage Battery</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96W Smart Storage Battery</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96W Smart Storage Battery</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N/A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60908">
                <a:tc>
                  <a:txBody>
                    <a:bodyPr/>
                    <a:lstStyle/>
                    <a:p>
                      <a:pPr algn="l" fontAlgn="ctr"/>
                      <a:r>
                        <a:rPr lang="en-US" sz="1200" u="none" strike="noStrike" dirty="0">
                          <a:effectLst/>
                          <a:latin typeface="+mj-lt"/>
                          <a:cs typeface="MetricHPE" panose="020B0604020202020204" pitchFamily="34" charset="0"/>
                        </a:rPr>
                        <a:t>Backplane</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8SFF U.3 x1 tri-mode</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mn-ea"/>
                          <a:cs typeface="MetricHPE" panose="020B0604020202020204" pitchFamily="34" charset="0"/>
                        </a:rPr>
                        <a:t>8SFF U.3 x1 tri-mode</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mn-ea"/>
                          <a:cs typeface="MetricHPE" panose="020B0604020202020204" pitchFamily="34" charset="0"/>
                        </a:rPr>
                        <a:t>8SFF U.3 x1 tri-mode</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8SFF U.3 x1 tri-mode</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8SFF SAS/SATA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60908">
                <a:tc>
                  <a:txBody>
                    <a:bodyPr/>
                    <a:lstStyle/>
                    <a:p>
                      <a:pPr algn="l" fontAlgn="ctr"/>
                      <a:r>
                        <a:rPr lang="en-US" sz="1200" u="none" strike="noStrike" dirty="0">
                          <a:effectLst/>
                          <a:latin typeface="+mj-lt"/>
                          <a:cs typeface="MetricHPE" panose="020B0604020202020204" pitchFamily="34" charset="0"/>
                        </a:rPr>
                        <a:t>HDD</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60908">
                <a:tc>
                  <a:txBody>
                    <a:bodyPr/>
                    <a:lstStyle/>
                    <a:p>
                      <a:pPr algn="l" fontAlgn="ctr"/>
                      <a:r>
                        <a:rPr lang="en-US" sz="1200" u="none" strike="noStrike" dirty="0">
                          <a:effectLst/>
                          <a:latin typeface="+mj-lt"/>
                          <a:cs typeface="MetricHPE" panose="020B0604020202020204" pitchFamily="34" charset="0"/>
                        </a:rPr>
                        <a:t>NIC</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Broadcom BCM57416 Ethernet 10Gb 2-port BASE-T OCP3 </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Broadcom BCM57416 Ethernet 10Gb 2-port BASE-T OCP3 </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Broadcom BCM57416 Ethernet 10Gb 2-port BASE-T OCP3 </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Broadcom BCM57416 Ethernet 10Gb 2-port BASE-T OCP3 </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Broadcom BCM57416 Ethernet 10Gb 2-port BASE-T OCP3 </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60908">
                <a:tc>
                  <a:txBody>
                    <a:bodyPr/>
                    <a:lstStyle/>
                    <a:p>
                      <a:pPr algn="l" fontAlgn="ctr"/>
                      <a:r>
                        <a:rPr lang="en-US" sz="1200" u="none" strike="noStrike" dirty="0">
                          <a:effectLst/>
                          <a:latin typeface="+mj-lt"/>
                          <a:cs typeface="MetricHPE" panose="020B0604020202020204" pitchFamily="34" charset="0"/>
                        </a:rPr>
                        <a:t>Management</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baseline="0" dirty="0">
                          <a:solidFill>
                            <a:srgbClr val="000000"/>
                          </a:solidFill>
                          <a:effectLst/>
                          <a:latin typeface="+mj-lt"/>
                          <a:cs typeface="MetricHPE" panose="020B0604020202020204" pitchFamily="34" charset="0"/>
                        </a:rPr>
                        <a:t>iLO 5</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baseline="0" dirty="0">
                          <a:solidFill>
                            <a:srgbClr val="000000"/>
                          </a:solidFill>
                          <a:effectLst/>
                          <a:latin typeface="+mj-lt"/>
                          <a:cs typeface="MetricHPE" panose="020B0604020202020204" pitchFamily="34" charset="0"/>
                        </a:rPr>
                        <a:t>iLO 5</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baseline="0" dirty="0">
                          <a:solidFill>
                            <a:srgbClr val="000000"/>
                          </a:solidFill>
                          <a:effectLst/>
                          <a:latin typeface="+mj-lt"/>
                          <a:cs typeface="MetricHPE" panose="020B0604020202020204" pitchFamily="34" charset="0"/>
                        </a:rPr>
                        <a:t>iLO 5</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baseline="0" dirty="0">
                          <a:solidFill>
                            <a:srgbClr val="000000"/>
                          </a:solidFill>
                          <a:effectLst/>
                          <a:latin typeface="+mj-lt"/>
                          <a:cs typeface="MetricHPE" panose="020B0604020202020204" pitchFamily="34" charset="0"/>
                        </a:rPr>
                        <a:t>iLO 5</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baseline="0" dirty="0">
                          <a:solidFill>
                            <a:srgbClr val="000000"/>
                          </a:solidFill>
                          <a:effectLst/>
                          <a:latin typeface="+mj-lt"/>
                          <a:cs typeface="MetricHPE" panose="020B0604020202020204" pitchFamily="34" charset="0"/>
                        </a:rPr>
                        <a:t>iLO 5</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60908">
                <a:tc>
                  <a:txBody>
                    <a:bodyPr/>
                    <a:lstStyle/>
                    <a:p>
                      <a:pPr algn="l" fontAlgn="ctr"/>
                      <a:r>
                        <a:rPr lang="en-US" sz="1200" u="none" strike="noStrike" dirty="0">
                          <a:effectLst/>
                          <a:latin typeface="+mj-lt"/>
                          <a:cs typeface="MetricHPE" panose="020B0604020202020204" pitchFamily="34" charset="0"/>
                        </a:rPr>
                        <a:t>Power Supply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800W Flex Slot Titanium Hot Plug Low Halogen</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800W Flex Slot Titanium Hot Plug Low Halogen</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800W Flex Slot Titanium Hot Plug Low Halogen</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800W Flex Slot Titanium Hot Plug Low Halogen</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800W Flex Slot Titanium Hot Plug Low Halogen</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60908">
                <a:tc>
                  <a:txBody>
                    <a:bodyPr/>
                    <a:lstStyle/>
                    <a:p>
                      <a:pPr algn="l" fontAlgn="ctr"/>
                      <a:r>
                        <a:rPr lang="en-US" sz="1200" b="0" u="none" strike="noStrike" dirty="0">
                          <a:effectLst/>
                          <a:latin typeface="+mj-lt"/>
                          <a:cs typeface="MetricHPE" panose="020B0604020202020204" pitchFamily="34" charset="0"/>
                        </a:rPr>
                        <a:t>Expansion Slots</a:t>
                      </a:r>
                      <a:endParaRPr lang="en-US" sz="1200" b="0"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2</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2</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2</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2</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2</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60908">
                <a:tc>
                  <a:txBody>
                    <a:bodyPr/>
                    <a:lstStyle/>
                    <a:p>
                      <a:pPr algn="l" fontAlgn="ctr"/>
                      <a:r>
                        <a:rPr lang="en-US" sz="1200" b="0" u="none" strike="noStrike" dirty="0">
                          <a:effectLst/>
                          <a:latin typeface="+mj-lt"/>
                          <a:cs typeface="MetricHPE" panose="020B0604020202020204" pitchFamily="34" charset="0"/>
                        </a:rPr>
                        <a:t>ODD</a:t>
                      </a:r>
                      <a:endParaRPr lang="en-US" sz="1200" b="0"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 DVD-RW or DVD-ROM</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 DVD-RW or DVD-ROM</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 DVD-RW or DVD-ROM</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 DVD-RW or DVD-ROM</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 DVD-RW or DVD-ROM</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60908">
                <a:tc>
                  <a:txBody>
                    <a:bodyPr/>
                    <a:lstStyle/>
                    <a:p>
                      <a:pPr algn="l" fontAlgn="ctr"/>
                      <a:r>
                        <a:rPr lang="en-US" sz="1200" b="0" i="0" u="none" strike="noStrike" dirty="0">
                          <a:solidFill>
                            <a:schemeClr val="tx1"/>
                          </a:solidFill>
                          <a:effectLst/>
                          <a:latin typeface="+mj-lt"/>
                          <a:cs typeface="MetricHPE" panose="020B0604020202020204" pitchFamily="34" charset="0"/>
                        </a:rPr>
                        <a:t>Security</a:t>
                      </a: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TPM Module</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TPM Module</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TPM Module</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TPM Module</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TPM Module</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5325134"/>
                  </a:ext>
                </a:extLst>
              </a:tr>
              <a:tr h="160908">
                <a:tc>
                  <a:txBody>
                    <a:bodyPr/>
                    <a:lstStyle/>
                    <a:p>
                      <a:pPr algn="l" fontAlgn="ctr"/>
                      <a:r>
                        <a:rPr lang="en-US" sz="1200" b="0" u="none" strike="noStrike" dirty="0">
                          <a:effectLst/>
                          <a:latin typeface="+mj-lt"/>
                          <a:cs typeface="MetricHPE" panose="020B0604020202020204" pitchFamily="34" charset="0"/>
                        </a:rPr>
                        <a:t>Rail Kit</a:t>
                      </a:r>
                      <a:endParaRPr lang="en-US" sz="1200" b="0"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1U SFF Easy Install Rail Kit</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1U SFF Easy Install Rail Kit</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1U SFF Easy Install Rail Kit</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1U SFF Easy Install Rail Kit</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1U SFF Easy Install Rail Kit</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81344">
                <a:tc>
                  <a:txBody>
                    <a:bodyPr/>
                    <a:lstStyle/>
                    <a:p>
                      <a:pPr algn="l" fontAlgn="ctr"/>
                      <a:r>
                        <a:rPr lang="en-US" sz="1200" b="0" u="none" strike="noStrike" dirty="0">
                          <a:effectLst/>
                          <a:latin typeface="+mj-lt"/>
                          <a:cs typeface="MetricHPE" panose="020B0604020202020204" pitchFamily="34" charset="0"/>
                        </a:rPr>
                        <a:t>SID</a:t>
                      </a:r>
                      <a:endParaRPr lang="en-US" sz="1200" b="0"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60908">
                <a:tc>
                  <a:txBody>
                    <a:bodyPr/>
                    <a:lstStyle/>
                    <a:p>
                      <a:pPr algn="l" fontAlgn="ctr"/>
                      <a:r>
                        <a:rPr lang="en-US" sz="1200" b="0" u="none" strike="noStrike" dirty="0">
                          <a:effectLst/>
                          <a:latin typeface="+mj-lt"/>
                          <a:cs typeface="MetricHPE" panose="020B0604020202020204" pitchFamily="34" charset="0"/>
                        </a:rPr>
                        <a:t>Universal Media Bay</a:t>
                      </a:r>
                      <a:endParaRPr lang="en-US" sz="1200" b="0"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60908">
                <a:tc>
                  <a:txBody>
                    <a:bodyPr/>
                    <a:lstStyle/>
                    <a:p>
                      <a:pPr algn="l" fontAlgn="ctr"/>
                      <a:r>
                        <a:rPr lang="en-US" sz="1200" u="none" strike="noStrike" dirty="0">
                          <a:effectLst/>
                          <a:latin typeface="+mj-lt"/>
                          <a:cs typeface="MetricHPE" panose="020B0604020202020204" pitchFamily="34" charset="0"/>
                        </a:rPr>
                        <a:t>Warranty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3/3/3</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3/3/3</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3/3/3</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3/3/3</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3/3/3</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195606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CBF2A1-5854-4799-ADDA-CC6D7264F24F}"/>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AB5216A3-86F0-4201-8A98-84F3710CFDDB}"/>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21</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4" name="Text Placeholder 3">
            <a:extLst>
              <a:ext uri="{FF2B5EF4-FFF2-40B4-BE49-F238E27FC236}">
                <a16:creationId xmlns:a16="http://schemas.microsoft.com/office/drawing/2014/main" id="{38F488AA-3CEC-434E-BF6D-647FA2E84282}"/>
              </a:ext>
            </a:extLst>
          </p:cNvPr>
          <p:cNvSpPr>
            <a:spLocks noGrp="1"/>
          </p:cNvSpPr>
          <p:nvPr>
            <p:ph type="body" sz="quarter" idx="13"/>
          </p:nvPr>
        </p:nvSpPr>
        <p:spPr/>
        <p:txBody>
          <a:bodyPr/>
          <a:lstStyle/>
          <a:p>
            <a:r>
              <a:rPr lang="en-US" dirty="0"/>
              <a:t>Pre-Configured Models</a:t>
            </a:r>
          </a:p>
        </p:txBody>
      </p:sp>
      <p:sp>
        <p:nvSpPr>
          <p:cNvPr id="5" name="Title 4">
            <a:extLst>
              <a:ext uri="{FF2B5EF4-FFF2-40B4-BE49-F238E27FC236}">
                <a16:creationId xmlns:a16="http://schemas.microsoft.com/office/drawing/2014/main" id="{315A280E-93D2-417C-9F18-9E5620CD315E}"/>
              </a:ext>
            </a:extLst>
          </p:cNvPr>
          <p:cNvSpPr>
            <a:spLocks noGrp="1"/>
          </p:cNvSpPr>
          <p:nvPr>
            <p:ph type="title"/>
          </p:nvPr>
        </p:nvSpPr>
        <p:spPr/>
        <p:txBody>
          <a:bodyPr/>
          <a:lstStyle/>
          <a:p>
            <a:r>
              <a:rPr lang="fr-FR" dirty="0"/>
              <a:t>HPE ProLiant DL360 Gen10 plus Server (continued)</a:t>
            </a:r>
            <a:endParaRPr lang="en-US" dirty="0"/>
          </a:p>
        </p:txBody>
      </p:sp>
      <p:graphicFrame>
        <p:nvGraphicFramePr>
          <p:cNvPr id="6" name="Table 5">
            <a:extLst>
              <a:ext uri="{FF2B5EF4-FFF2-40B4-BE49-F238E27FC236}">
                <a16:creationId xmlns:a16="http://schemas.microsoft.com/office/drawing/2014/main" id="{BBA00140-23C5-4830-A7DC-6B7AB7C0C98F}"/>
              </a:ext>
            </a:extLst>
          </p:cNvPr>
          <p:cNvGraphicFramePr>
            <a:graphicFrameLocks noGrp="1"/>
          </p:cNvGraphicFramePr>
          <p:nvPr>
            <p:extLst>
              <p:ext uri="{D42A27DB-BD31-4B8C-83A1-F6EECF244321}">
                <p14:modId xmlns:p14="http://schemas.microsoft.com/office/powerpoint/2010/main" val="229271167"/>
              </p:ext>
            </p:extLst>
          </p:nvPr>
        </p:nvGraphicFramePr>
        <p:xfrm>
          <a:off x="375139" y="1397812"/>
          <a:ext cx="9336024" cy="4785360"/>
        </p:xfrm>
        <a:graphic>
          <a:graphicData uri="http://schemas.openxmlformats.org/drawingml/2006/table">
            <a:tbl>
              <a:tblPr firstRow="1" bandRow="1">
                <a:tableStyleId>{912C8C85-51F0-491E-9774-3900AFEF0FD7}</a:tableStyleId>
              </a:tblPr>
              <a:tblGrid>
                <a:gridCol w="1655064">
                  <a:extLst>
                    <a:ext uri="{9D8B030D-6E8A-4147-A177-3AD203B41FA5}">
                      <a16:colId xmlns:a16="http://schemas.microsoft.com/office/drawing/2014/main" val="20000"/>
                    </a:ext>
                  </a:extLst>
                </a:gridCol>
                <a:gridCol w="1920240">
                  <a:extLst>
                    <a:ext uri="{9D8B030D-6E8A-4147-A177-3AD203B41FA5}">
                      <a16:colId xmlns:a16="http://schemas.microsoft.com/office/drawing/2014/main" val="20002"/>
                    </a:ext>
                  </a:extLst>
                </a:gridCol>
                <a:gridCol w="1920240">
                  <a:extLst>
                    <a:ext uri="{9D8B030D-6E8A-4147-A177-3AD203B41FA5}">
                      <a16:colId xmlns:a16="http://schemas.microsoft.com/office/drawing/2014/main" val="20004"/>
                    </a:ext>
                  </a:extLst>
                </a:gridCol>
                <a:gridCol w="1920240">
                  <a:extLst>
                    <a:ext uri="{9D8B030D-6E8A-4147-A177-3AD203B41FA5}">
                      <a16:colId xmlns:a16="http://schemas.microsoft.com/office/drawing/2014/main" val="20007"/>
                    </a:ext>
                  </a:extLst>
                </a:gridCol>
                <a:gridCol w="1920240">
                  <a:extLst>
                    <a:ext uri="{9D8B030D-6E8A-4147-A177-3AD203B41FA5}">
                      <a16:colId xmlns:a16="http://schemas.microsoft.com/office/drawing/2014/main" val="1310957254"/>
                    </a:ext>
                  </a:extLst>
                </a:gridCol>
              </a:tblGrid>
              <a:tr h="229868">
                <a:tc>
                  <a:txBody>
                    <a:bodyPr/>
                    <a:lstStyle/>
                    <a:p>
                      <a:pPr algn="ctr" fontAlgn="ctr"/>
                      <a:r>
                        <a:rPr lang="en-US" sz="1400" u="none" strike="noStrike" dirty="0">
                          <a:solidFill>
                            <a:schemeClr val="bg1"/>
                          </a:solidFill>
                          <a:latin typeface="MetricHPE" panose="020B0703030202060203" pitchFamily="34" charset="0"/>
                          <a:cs typeface="MetricHPE" panose="020B0604020202020204" pitchFamily="34" charset="0"/>
                        </a:rPr>
                        <a:t>Feature</a:t>
                      </a:r>
                      <a:endParaRPr lang="en-US" sz="1400" b="1" i="0" u="none" strike="noStrike" dirty="0">
                        <a:solidFill>
                          <a:schemeClr val="bg1"/>
                        </a:solidFill>
                        <a:latin typeface="MetricHPE" panose="020B0703030202060203" pitchFamily="34" charset="0"/>
                        <a:cs typeface="MetricHPE" panose="020B0604020202020204" pitchFamily="34" charset="0"/>
                      </a:endParaRPr>
                    </a:p>
                  </a:txBody>
                  <a:tcPr marL="0" marR="0" marT="18288" marB="18288"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etricHPE" panose="020B0703030202060203" pitchFamily="34" charset="0"/>
                          <a:cs typeface="MetricHPE" panose="020B0604020202020204" pitchFamily="34" charset="0"/>
                        </a:rPr>
                        <a:t>P39886-AA1</a:t>
                      </a:r>
                    </a:p>
                  </a:txBody>
                  <a:tcPr marL="0" marR="0" marT="18288" marB="182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etricHPE" panose="020B0703030202060203" pitchFamily="34" charset="0"/>
                          <a:cs typeface="MetricHPE" panose="020B0604020202020204" pitchFamily="34" charset="0"/>
                        </a:rPr>
                        <a:t>P40746-AA1</a:t>
                      </a:r>
                    </a:p>
                  </a:txBody>
                  <a:tcPr marL="0" marR="0" marT="18288" marB="182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etricHPE" panose="020B0703030202060203" pitchFamily="34" charset="0"/>
                          <a:cs typeface="MetricHPE" panose="020B0604020202020204" pitchFamily="34" charset="0"/>
                        </a:rPr>
                        <a:t>P40745-AA1</a:t>
                      </a:r>
                    </a:p>
                  </a:txBody>
                  <a:tcPr marL="0" marR="0" marT="18288" marB="18288"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etricHPE" panose="020B0703030202060203" pitchFamily="34" charset="0"/>
                          <a:cs typeface="MetricHPE" panose="020B0604020202020204" pitchFamily="34" charset="0"/>
                        </a:rPr>
                        <a:t>P40744-AA1</a:t>
                      </a:r>
                    </a:p>
                  </a:txBody>
                  <a:tcPr marL="0" marR="0" marT="18288" marB="18288" anchor="ctr">
                    <a:lnL w="31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miter lim="800000"/>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60908">
                <a:tc>
                  <a:txBody>
                    <a:bodyPr/>
                    <a:lstStyle/>
                    <a:p>
                      <a:pPr algn="l" fontAlgn="ctr"/>
                      <a:r>
                        <a:rPr lang="en-US" sz="1200" u="none" strike="noStrike" dirty="0">
                          <a:effectLst/>
                          <a:latin typeface="+mj-lt"/>
                          <a:cs typeface="MetricHPE" panose="020B0604020202020204" pitchFamily="34" charset="0"/>
                        </a:rPr>
                        <a:t>Localization</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-AA1 (China)</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-AA1 (China)</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-AA1 (China)</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-AA1 (China)</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60908">
                <a:tc>
                  <a:txBody>
                    <a:bodyPr/>
                    <a:lstStyle/>
                    <a:p>
                      <a:pPr algn="l" fontAlgn="ctr"/>
                      <a:r>
                        <a:rPr lang="en-US" sz="1200" u="none" strike="noStrike" dirty="0">
                          <a:effectLst/>
                          <a:latin typeface="+mj-lt"/>
                          <a:cs typeface="MetricHPE" panose="020B0604020202020204" pitchFamily="34" charset="0"/>
                        </a:rPr>
                        <a:t>Proc Model </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4310 (12 core, 2.1GHz, 120W)</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4310 (12 core, 2.1GHz, 120W)</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4309Y (8 core, 2.8GHz, 105W)</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4309Y (8 core, 2.8GHz, 105W)</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60908">
                <a:tc>
                  <a:txBody>
                    <a:bodyPr/>
                    <a:lstStyle/>
                    <a:p>
                      <a:pPr algn="l" fontAlgn="ctr"/>
                      <a:r>
                        <a:rPr lang="en-US" sz="1200" u="none" strike="noStrike" dirty="0">
                          <a:effectLst/>
                          <a:latin typeface="+mj-lt"/>
                          <a:cs typeface="MetricHPE" panose="020B0604020202020204" pitchFamily="34" charset="0"/>
                        </a:rPr>
                        <a:t>Heatsink</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Standard Heat Sink</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Standard Heat Sink</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Standard Heat Sink</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Standard Heat Sink</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160908">
                <a:tc>
                  <a:txBody>
                    <a:bodyPr/>
                    <a:lstStyle/>
                    <a:p>
                      <a:pPr algn="l" fontAlgn="ctr"/>
                      <a:r>
                        <a:rPr lang="en-US" sz="1200" u="none" strike="noStrike" dirty="0">
                          <a:effectLst/>
                          <a:latin typeface="+mj-lt"/>
                          <a:cs typeface="MetricHPE" panose="020B0604020202020204" pitchFamily="34" charset="0"/>
                        </a:rPr>
                        <a:t>Fan</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5 – Standard </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5 – Standard </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5 – Standard </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5 – Standard </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160908">
                <a:tc>
                  <a:txBody>
                    <a:bodyPr/>
                    <a:lstStyle/>
                    <a:p>
                      <a:pPr algn="l" fontAlgn="ctr"/>
                      <a:r>
                        <a:rPr lang="en-US" sz="1200" u="none" strike="noStrike" dirty="0">
                          <a:effectLst/>
                          <a:latin typeface="+mj-lt"/>
                          <a:cs typeface="MetricHPE" panose="020B0604020202020204" pitchFamily="34" charset="0"/>
                        </a:rPr>
                        <a:t>Number of Procs</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160908">
                <a:tc>
                  <a:txBody>
                    <a:bodyPr/>
                    <a:lstStyle/>
                    <a:p>
                      <a:pPr algn="l" fontAlgn="ctr"/>
                      <a:r>
                        <a:rPr lang="en-US" sz="1200" u="none" strike="noStrike" dirty="0">
                          <a:effectLst/>
                          <a:latin typeface="+mj-lt"/>
                          <a:cs typeface="MetricHPE" panose="020B0604020202020204" pitchFamily="34" charset="0"/>
                        </a:rPr>
                        <a:t>Memory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etricHPE"/>
                          <a:ea typeface="+mn-ea"/>
                          <a:cs typeface="MetricHPE" panose="020B0604020202020204" pitchFamily="34" charset="0"/>
                        </a:rPr>
                        <a:t>32GB (1 x 32GB DIMM)</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etricHPE"/>
                          <a:ea typeface="+mn-ea"/>
                          <a:cs typeface="MetricHPE" panose="020B0604020202020204" pitchFamily="34" charset="0"/>
                        </a:rPr>
                        <a:t>&amp; 31 DIMM blanks</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etricHPE"/>
                          <a:ea typeface="+mn-ea"/>
                          <a:cs typeface="MetricHPE" panose="020B0604020202020204" pitchFamily="34" charset="0"/>
                        </a:rPr>
                        <a:t>32GB (1 x 32GB DIMM)</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etricHPE"/>
                          <a:ea typeface="+mn-ea"/>
                          <a:cs typeface="MetricHPE" panose="020B0604020202020204" pitchFamily="34" charset="0"/>
                        </a:rPr>
                        <a:t>&amp; 31 DIMM blanks</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etricHPE"/>
                          <a:ea typeface="+mn-ea"/>
                          <a:cs typeface="MetricHPE" panose="020B0604020202020204" pitchFamily="34" charset="0"/>
                        </a:rPr>
                        <a:t>32GB (1 x 32GB DIMM)</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etricHPE"/>
                          <a:ea typeface="+mn-ea"/>
                          <a:cs typeface="MetricHPE" panose="020B0604020202020204" pitchFamily="34" charset="0"/>
                        </a:rPr>
                        <a:t>&amp; 31 DIMM blanks</a:t>
                      </a: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etricHPE"/>
                          <a:ea typeface="+mn-ea"/>
                          <a:cs typeface="MetricHPE" panose="020B0604020202020204" pitchFamily="34" charset="0"/>
                        </a:rPr>
                        <a:t>32GB (1 x 32GB DIMM)</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MetricHPE"/>
                          <a:ea typeface="+mn-ea"/>
                          <a:cs typeface="MetricHPE" panose="020B0604020202020204" pitchFamily="34" charset="0"/>
                        </a:rPr>
                        <a:t>&amp; 31 DIMM blanks</a:t>
                      </a: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160908">
                <a:tc>
                  <a:txBody>
                    <a:bodyPr/>
                    <a:lstStyle/>
                    <a:p>
                      <a:pPr algn="l" fontAlgn="ctr"/>
                      <a:r>
                        <a:rPr lang="en-US" sz="1200" u="none" strike="noStrike" dirty="0">
                          <a:effectLst/>
                          <a:latin typeface="+mj-lt"/>
                          <a:cs typeface="MetricHPE" panose="020B0604020202020204" pitchFamily="34" charset="0"/>
                        </a:rPr>
                        <a:t>Storage Controller</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kumimoji="0" lang="en-US" sz="1200" b="0" i="0" u="none" strike="noStrike" kern="1200" cap="none" spc="0" normalizeH="0" baseline="0" noProof="0" dirty="0">
                          <a:ln>
                            <a:noFill/>
                          </a:ln>
                          <a:solidFill>
                            <a:srgbClr val="000000"/>
                          </a:solidFill>
                          <a:effectLst/>
                          <a:uLnTx/>
                          <a:uFillTx/>
                          <a:latin typeface="MetricHPE"/>
                          <a:ea typeface="+mn-ea"/>
                          <a:cs typeface="MetricHPE" panose="020B0604020202020204" pitchFamily="34" charset="0"/>
                        </a:rPr>
                        <a:t>Smart Array P408i-a/2GB SR</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kumimoji="0" lang="en-US" sz="1200" b="0" i="0" u="none" strike="noStrike" kern="1200" cap="none" spc="0" normalizeH="0" baseline="0" noProof="0" dirty="0">
                          <a:ln>
                            <a:noFill/>
                          </a:ln>
                          <a:solidFill>
                            <a:srgbClr val="000000"/>
                          </a:solidFill>
                          <a:effectLst/>
                          <a:uLnTx/>
                          <a:uFillTx/>
                          <a:latin typeface="MetricHPE"/>
                          <a:ea typeface="+mn-ea"/>
                          <a:cs typeface="MetricHPE" panose="020B0604020202020204" pitchFamily="34" charset="0"/>
                        </a:rPr>
                        <a:t>Smart Array P408i-a/2GB SR</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kumimoji="0" lang="en-US" sz="1200" b="0" i="0" u="none" strike="noStrike" kern="1200" cap="none" spc="0" normalizeH="0" baseline="0" noProof="0" dirty="0">
                          <a:ln>
                            <a:noFill/>
                          </a:ln>
                          <a:solidFill>
                            <a:srgbClr val="000000"/>
                          </a:solidFill>
                          <a:effectLst/>
                          <a:uLnTx/>
                          <a:uFillTx/>
                          <a:latin typeface="MetricHPE"/>
                          <a:ea typeface="+mn-ea"/>
                          <a:cs typeface="MetricHPE" panose="020B0604020202020204" pitchFamily="34" charset="0"/>
                        </a:rPr>
                        <a:t>Smart Array P408i-a/2GB SR</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kumimoji="0" lang="en-US" sz="1200" b="0" i="0" u="none" strike="noStrike" kern="1200" cap="none" spc="0" normalizeH="0" baseline="0" noProof="0" dirty="0">
                          <a:ln>
                            <a:noFill/>
                          </a:ln>
                          <a:solidFill>
                            <a:srgbClr val="000000"/>
                          </a:solidFill>
                          <a:effectLst/>
                          <a:uLnTx/>
                          <a:uFillTx/>
                          <a:latin typeface="MetricHPE"/>
                          <a:ea typeface="+mn-ea"/>
                          <a:cs typeface="MetricHPE" panose="020B0604020202020204" pitchFamily="34" charset="0"/>
                        </a:rPr>
                        <a:t>Smart Array P408i-a/2GB SR</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160908">
                <a:tc>
                  <a:txBody>
                    <a:bodyPr/>
                    <a:lstStyle/>
                    <a:p>
                      <a:pPr algn="l" fontAlgn="ctr"/>
                      <a:r>
                        <a:rPr lang="en-US" sz="1200" u="none" strike="noStrike" dirty="0">
                          <a:effectLst/>
                          <a:latin typeface="+mj-lt"/>
                          <a:cs typeface="MetricHPE" panose="020B0604020202020204" pitchFamily="34" charset="0"/>
                        </a:rPr>
                        <a:t>Smart</a:t>
                      </a:r>
                      <a:r>
                        <a:rPr lang="en-US" sz="1200" u="none" strike="noStrike" baseline="0" dirty="0">
                          <a:effectLst/>
                          <a:latin typeface="+mj-lt"/>
                          <a:cs typeface="MetricHPE" panose="020B0604020202020204" pitchFamily="34" charset="0"/>
                        </a:rPr>
                        <a:t> Storage Battery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96W Smart Storage Battery</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96W Smart Storage Battery</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96W Smart Storage Battery</a:t>
                      </a: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96W Smart Storage Battery</a:t>
                      </a: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60908">
                <a:tc>
                  <a:txBody>
                    <a:bodyPr/>
                    <a:lstStyle/>
                    <a:p>
                      <a:pPr algn="l" fontAlgn="ctr"/>
                      <a:r>
                        <a:rPr lang="en-US" sz="1200" u="none" strike="noStrike" dirty="0">
                          <a:effectLst/>
                          <a:latin typeface="+mj-lt"/>
                          <a:cs typeface="MetricHPE" panose="020B0604020202020204" pitchFamily="34" charset="0"/>
                        </a:rPr>
                        <a:t>Backplane</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8SFF SAS/SATA</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4LFF SAS/SATA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8SFF SAS/SATA</a:t>
                      </a: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4LFF SAS/SATA</a:t>
                      </a: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160908">
                <a:tc>
                  <a:txBody>
                    <a:bodyPr/>
                    <a:lstStyle/>
                    <a:p>
                      <a:pPr algn="l" fontAlgn="ctr"/>
                      <a:r>
                        <a:rPr lang="en-US" sz="1200" u="none" strike="noStrike" dirty="0">
                          <a:effectLst/>
                          <a:latin typeface="+mj-lt"/>
                          <a:cs typeface="MetricHPE" panose="020B0604020202020204" pitchFamily="34" charset="0"/>
                        </a:rPr>
                        <a:t>HDD</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160908">
                <a:tc>
                  <a:txBody>
                    <a:bodyPr/>
                    <a:lstStyle/>
                    <a:p>
                      <a:pPr algn="l" fontAlgn="ctr"/>
                      <a:r>
                        <a:rPr lang="en-US" sz="1200" u="none" strike="noStrike" dirty="0">
                          <a:effectLst/>
                          <a:latin typeface="+mj-lt"/>
                          <a:cs typeface="MetricHPE" panose="020B0604020202020204" pitchFamily="34" charset="0"/>
                        </a:rPr>
                        <a:t>NIC</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Broadcom BCM57416 Ethernet 10Gb 2-port BASE-T OCP3 </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dirty="0">
                          <a:solidFill>
                            <a:srgbClr val="000000"/>
                          </a:solidFill>
                          <a:effectLst/>
                          <a:latin typeface="+mj-lt"/>
                          <a:cs typeface="MetricHPE" panose="020B0604020202020204" pitchFamily="34" charset="0"/>
                        </a:rPr>
                        <a:t>Intel I350-T4 Ethernet 1Gb </a:t>
                      </a:r>
                    </a:p>
                    <a:p>
                      <a:pPr algn="ctr" fontAlgn="ctr"/>
                      <a:r>
                        <a:rPr lang="fr-FR" sz="1200" b="0" i="0" u="none" strike="noStrike" dirty="0">
                          <a:solidFill>
                            <a:srgbClr val="000000"/>
                          </a:solidFill>
                          <a:effectLst/>
                          <a:latin typeface="+mj-lt"/>
                          <a:cs typeface="MetricHPE" panose="020B0604020202020204" pitchFamily="34" charset="0"/>
                        </a:rPr>
                        <a:t>4-port BASE-T OCP3</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kern="1200" dirty="0">
                          <a:solidFill>
                            <a:srgbClr val="000000"/>
                          </a:solidFill>
                          <a:effectLst/>
                          <a:latin typeface="+mn-lt"/>
                          <a:ea typeface="+mn-ea"/>
                          <a:cs typeface="MetricHPE" panose="020B0604020202020204" pitchFamily="34" charset="0"/>
                        </a:rPr>
                        <a:t>Intel I350-T4 Ethernet 1Gb </a:t>
                      </a:r>
                    </a:p>
                    <a:p>
                      <a:pPr algn="ctr" fontAlgn="ctr"/>
                      <a:r>
                        <a:rPr lang="fr-FR" sz="1200" b="0" i="0" u="none" strike="noStrike" kern="1200" dirty="0">
                          <a:solidFill>
                            <a:srgbClr val="000000"/>
                          </a:solidFill>
                          <a:effectLst/>
                          <a:latin typeface="+mn-lt"/>
                          <a:ea typeface="+mn-ea"/>
                          <a:cs typeface="MetricHPE" panose="020B0604020202020204" pitchFamily="34" charset="0"/>
                        </a:rPr>
                        <a:t>4-port BASE-T OCP3</a:t>
                      </a:r>
                      <a:endParaRPr lang="en-US" sz="1200" b="0" i="0" u="none" strike="noStrike" kern="1200" dirty="0">
                        <a:solidFill>
                          <a:srgbClr val="000000"/>
                        </a:solidFill>
                        <a:effectLst/>
                        <a:latin typeface="+mn-lt"/>
                        <a:ea typeface="+mn-ea"/>
                        <a:cs typeface="MetricHPE" panose="020B0604020202020204" pitchFamily="34" charset="0"/>
                      </a:endParaRP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200" b="0" i="0" u="none" strike="noStrike" dirty="0">
                          <a:solidFill>
                            <a:srgbClr val="000000"/>
                          </a:solidFill>
                          <a:effectLst/>
                          <a:latin typeface="+mj-lt"/>
                          <a:cs typeface="MetricHPE" panose="020B0604020202020204" pitchFamily="34" charset="0"/>
                        </a:rPr>
                        <a:t>Intel I350-T4 Ethernet 1Gb </a:t>
                      </a:r>
                    </a:p>
                    <a:p>
                      <a:pPr algn="ctr" fontAlgn="ctr"/>
                      <a:r>
                        <a:rPr lang="fr-FR" sz="1200" b="0" i="0" u="none" strike="noStrike" dirty="0">
                          <a:solidFill>
                            <a:srgbClr val="000000"/>
                          </a:solidFill>
                          <a:effectLst/>
                          <a:latin typeface="+mj-lt"/>
                          <a:cs typeface="MetricHPE" panose="020B0604020202020204" pitchFamily="34" charset="0"/>
                        </a:rPr>
                        <a:t>4-port BASE-T OCP3</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160908">
                <a:tc>
                  <a:txBody>
                    <a:bodyPr/>
                    <a:lstStyle/>
                    <a:p>
                      <a:pPr algn="l" fontAlgn="ctr"/>
                      <a:r>
                        <a:rPr lang="en-US" sz="1200" u="none" strike="noStrike" dirty="0">
                          <a:effectLst/>
                          <a:latin typeface="+mj-lt"/>
                          <a:cs typeface="MetricHPE" panose="020B0604020202020204" pitchFamily="34" charset="0"/>
                        </a:rPr>
                        <a:t>Management</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baseline="0" dirty="0">
                          <a:solidFill>
                            <a:srgbClr val="000000"/>
                          </a:solidFill>
                          <a:effectLst/>
                          <a:latin typeface="+mj-lt"/>
                          <a:cs typeface="MetricHPE" panose="020B0604020202020204" pitchFamily="34" charset="0"/>
                        </a:rPr>
                        <a:t>iLO 5</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baseline="0" dirty="0">
                          <a:solidFill>
                            <a:srgbClr val="000000"/>
                          </a:solidFill>
                          <a:effectLst/>
                          <a:latin typeface="+mj-lt"/>
                          <a:cs typeface="MetricHPE" panose="020B0604020202020204" pitchFamily="34" charset="0"/>
                        </a:rPr>
                        <a:t>iLO 5</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baseline="0" dirty="0">
                          <a:solidFill>
                            <a:srgbClr val="000000"/>
                          </a:solidFill>
                          <a:effectLst/>
                          <a:latin typeface="+mj-lt"/>
                          <a:cs typeface="MetricHPE" panose="020B0604020202020204" pitchFamily="34" charset="0"/>
                        </a:rPr>
                        <a:t>iLO 5</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baseline="0" dirty="0">
                          <a:solidFill>
                            <a:srgbClr val="000000"/>
                          </a:solidFill>
                          <a:effectLst/>
                          <a:latin typeface="+mj-lt"/>
                          <a:cs typeface="MetricHPE" panose="020B0604020202020204" pitchFamily="34" charset="0"/>
                        </a:rPr>
                        <a:t>iLO 5</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160908">
                <a:tc>
                  <a:txBody>
                    <a:bodyPr/>
                    <a:lstStyle/>
                    <a:p>
                      <a:pPr algn="l" fontAlgn="ctr"/>
                      <a:r>
                        <a:rPr lang="en-US" sz="1200" u="none" strike="noStrike" dirty="0">
                          <a:effectLst/>
                          <a:latin typeface="+mj-lt"/>
                          <a:cs typeface="MetricHPE" panose="020B0604020202020204" pitchFamily="34" charset="0"/>
                        </a:rPr>
                        <a:t>Power Supply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800W Flex Slot Platinum Hot Plug Low Halogen</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800W Flex Slot Platinum Hot Plug Low Halogen</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800W Flex Slot Platinum Hot Plug Low Halogen</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800W Flex Slot Platinum Hot Plug Low Halogen</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160908">
                <a:tc>
                  <a:txBody>
                    <a:bodyPr/>
                    <a:lstStyle/>
                    <a:p>
                      <a:pPr algn="l" fontAlgn="ctr"/>
                      <a:r>
                        <a:rPr lang="en-US" sz="1200" b="0" u="none" strike="noStrike" dirty="0">
                          <a:effectLst/>
                          <a:latin typeface="+mj-lt"/>
                          <a:cs typeface="MetricHPE" panose="020B0604020202020204" pitchFamily="34" charset="0"/>
                        </a:rPr>
                        <a:t>Expansion Slots</a:t>
                      </a:r>
                      <a:endParaRPr lang="en-US" sz="1200" b="0"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2</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2</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2</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2</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160908">
                <a:tc>
                  <a:txBody>
                    <a:bodyPr/>
                    <a:lstStyle/>
                    <a:p>
                      <a:pPr algn="l" fontAlgn="ctr"/>
                      <a:r>
                        <a:rPr lang="en-US" sz="1200" b="0" u="none" strike="noStrike" dirty="0">
                          <a:effectLst/>
                          <a:latin typeface="+mj-lt"/>
                          <a:cs typeface="MetricHPE" panose="020B0604020202020204" pitchFamily="34" charset="0"/>
                        </a:rPr>
                        <a:t>ODD</a:t>
                      </a:r>
                      <a:endParaRPr lang="en-US" sz="1200" b="0"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 DVD-RW or DVD-ROM</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 DVD-RW or DVD-ROM</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 DVD-RW or DVD-ROM</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 DVD-RW or DVD-ROM</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160908">
                <a:tc>
                  <a:txBody>
                    <a:bodyPr/>
                    <a:lstStyle/>
                    <a:p>
                      <a:pPr algn="l" fontAlgn="ctr"/>
                      <a:r>
                        <a:rPr lang="en-US" sz="1200" b="0" i="0" u="none" strike="noStrike" dirty="0">
                          <a:solidFill>
                            <a:schemeClr val="tx1"/>
                          </a:solidFill>
                          <a:effectLst/>
                          <a:latin typeface="+mj-lt"/>
                          <a:cs typeface="MetricHPE" panose="020B0604020202020204" pitchFamily="34" charset="0"/>
                        </a:rPr>
                        <a:t>Security</a:t>
                      </a: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TPM Module (Disabled)</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TPM Module (Disabled)</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TPM Module (Disabled)</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TPM Module (Disabled)</a:t>
                      </a: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5325134"/>
                  </a:ext>
                </a:extLst>
              </a:tr>
              <a:tr h="160908">
                <a:tc>
                  <a:txBody>
                    <a:bodyPr/>
                    <a:lstStyle/>
                    <a:p>
                      <a:pPr algn="l" fontAlgn="ctr"/>
                      <a:r>
                        <a:rPr lang="en-US" sz="1200" b="0" u="none" strike="noStrike" dirty="0">
                          <a:effectLst/>
                          <a:latin typeface="+mj-lt"/>
                          <a:cs typeface="MetricHPE" panose="020B0604020202020204" pitchFamily="34" charset="0"/>
                        </a:rPr>
                        <a:t>Rail Kit</a:t>
                      </a:r>
                      <a:endParaRPr lang="en-US" sz="1200" b="0"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1U SFF Easy Install Rail Kit</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1U SFF Easy Install Rail Kit</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1U SFF Easy Install Rail Kit</a:t>
                      </a: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1U SFF Easy Install Rail Kit</a:t>
                      </a:r>
                    </a:p>
                  </a:txBody>
                  <a:tcPr marL="0" marR="0" marT="0" marB="0"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181344">
                <a:tc>
                  <a:txBody>
                    <a:bodyPr/>
                    <a:lstStyle/>
                    <a:p>
                      <a:pPr algn="l" fontAlgn="ctr"/>
                      <a:r>
                        <a:rPr lang="en-US" sz="1200" b="0" u="none" strike="noStrike" dirty="0">
                          <a:effectLst/>
                          <a:latin typeface="+mj-lt"/>
                          <a:cs typeface="MetricHPE" panose="020B0604020202020204" pitchFamily="34" charset="0"/>
                        </a:rPr>
                        <a:t>SID</a:t>
                      </a:r>
                      <a:endParaRPr lang="en-US" sz="1200" b="0"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r h="160908">
                <a:tc>
                  <a:txBody>
                    <a:bodyPr/>
                    <a:lstStyle/>
                    <a:p>
                      <a:pPr algn="l" fontAlgn="ctr"/>
                      <a:r>
                        <a:rPr lang="en-US" sz="1200" b="0" u="none" strike="noStrike" dirty="0">
                          <a:effectLst/>
                          <a:latin typeface="+mj-lt"/>
                          <a:cs typeface="MetricHPE" panose="020B0604020202020204" pitchFamily="34" charset="0"/>
                        </a:rPr>
                        <a:t>Universal Media Bay</a:t>
                      </a:r>
                      <a:endParaRPr lang="en-US" sz="1200" b="0"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2"/>
                  </a:ext>
                </a:extLst>
              </a:tr>
              <a:tr h="160908">
                <a:tc>
                  <a:txBody>
                    <a:bodyPr/>
                    <a:lstStyle/>
                    <a:p>
                      <a:pPr algn="l" fontAlgn="ctr"/>
                      <a:r>
                        <a:rPr lang="en-US" sz="1200" u="none" strike="noStrike" dirty="0">
                          <a:effectLst/>
                          <a:latin typeface="+mj-lt"/>
                          <a:cs typeface="MetricHPE" panose="020B0604020202020204" pitchFamily="34" charset="0"/>
                        </a:rPr>
                        <a:t>Warranty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3/3/3</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3/3/3</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3/3/3</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3/3/3</a:t>
                      </a:r>
                    </a:p>
                  </a:txBody>
                  <a:tcPr marL="0" marR="0" marT="9144" marB="9144" anchor="ctr">
                    <a:lnL w="3175"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332144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2CE3100-3A46-4EF2-B414-ACFBF2178924}"/>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CA3111B9-1A8D-4F28-88F5-BD992FE60AE0}"/>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22</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4" name="Text Placeholder 3">
            <a:extLst>
              <a:ext uri="{FF2B5EF4-FFF2-40B4-BE49-F238E27FC236}">
                <a16:creationId xmlns:a16="http://schemas.microsoft.com/office/drawing/2014/main" id="{BEE74B5E-6951-493E-AC44-3F8AE0B1EAC1}"/>
              </a:ext>
            </a:extLst>
          </p:cNvPr>
          <p:cNvSpPr>
            <a:spLocks noGrp="1"/>
          </p:cNvSpPr>
          <p:nvPr>
            <p:ph type="body" sz="quarter" idx="13"/>
          </p:nvPr>
        </p:nvSpPr>
        <p:spPr/>
        <p:txBody>
          <a:bodyPr/>
          <a:lstStyle/>
          <a:p>
            <a:r>
              <a:rPr lang="en-US" dirty="0"/>
              <a:t>CTO Servers</a:t>
            </a:r>
          </a:p>
        </p:txBody>
      </p:sp>
      <p:sp>
        <p:nvSpPr>
          <p:cNvPr id="5" name="Title 4">
            <a:extLst>
              <a:ext uri="{FF2B5EF4-FFF2-40B4-BE49-F238E27FC236}">
                <a16:creationId xmlns:a16="http://schemas.microsoft.com/office/drawing/2014/main" id="{199F33F5-0C33-4C2E-9C21-0AAAD6B870B5}"/>
              </a:ext>
            </a:extLst>
          </p:cNvPr>
          <p:cNvSpPr>
            <a:spLocks noGrp="1"/>
          </p:cNvSpPr>
          <p:nvPr>
            <p:ph type="title"/>
          </p:nvPr>
        </p:nvSpPr>
        <p:spPr/>
        <p:txBody>
          <a:bodyPr/>
          <a:lstStyle/>
          <a:p>
            <a:r>
              <a:rPr lang="fr-FR" dirty="0"/>
              <a:t>HPE ProLiant DL360 Gen10 plus Server (continued)</a:t>
            </a:r>
            <a:endParaRPr lang="en-US" dirty="0"/>
          </a:p>
        </p:txBody>
      </p:sp>
      <p:graphicFrame>
        <p:nvGraphicFramePr>
          <p:cNvPr id="6" name="Table 5">
            <a:extLst>
              <a:ext uri="{FF2B5EF4-FFF2-40B4-BE49-F238E27FC236}">
                <a16:creationId xmlns:a16="http://schemas.microsoft.com/office/drawing/2014/main" id="{8F5CBDC1-6672-4E4A-803C-EF13EC25F7C4}"/>
              </a:ext>
            </a:extLst>
          </p:cNvPr>
          <p:cNvGraphicFramePr>
            <a:graphicFrameLocks noGrp="1"/>
          </p:cNvGraphicFramePr>
          <p:nvPr>
            <p:extLst>
              <p:ext uri="{D42A27DB-BD31-4B8C-83A1-F6EECF244321}">
                <p14:modId xmlns:p14="http://schemas.microsoft.com/office/powerpoint/2010/main" val="3582309230"/>
              </p:ext>
            </p:extLst>
          </p:nvPr>
        </p:nvGraphicFramePr>
        <p:xfrm>
          <a:off x="375138" y="1528002"/>
          <a:ext cx="11435862" cy="1463040"/>
        </p:xfrm>
        <a:graphic>
          <a:graphicData uri="http://schemas.openxmlformats.org/drawingml/2006/table">
            <a:tbl>
              <a:tblPr firstRow="1" bandRow="1">
                <a:tableStyleId>{912C8C85-51F0-491E-9774-3900AFEF0FD7}</a:tableStyleId>
              </a:tblPr>
              <a:tblGrid>
                <a:gridCol w="2288444">
                  <a:extLst>
                    <a:ext uri="{9D8B030D-6E8A-4147-A177-3AD203B41FA5}">
                      <a16:colId xmlns:a16="http://schemas.microsoft.com/office/drawing/2014/main" val="20001"/>
                    </a:ext>
                  </a:extLst>
                </a:gridCol>
                <a:gridCol w="1857090">
                  <a:extLst>
                    <a:ext uri="{9D8B030D-6E8A-4147-A177-3AD203B41FA5}">
                      <a16:colId xmlns:a16="http://schemas.microsoft.com/office/drawing/2014/main" val="20002"/>
                    </a:ext>
                  </a:extLst>
                </a:gridCol>
                <a:gridCol w="7290328">
                  <a:extLst>
                    <a:ext uri="{9D8B030D-6E8A-4147-A177-3AD203B41FA5}">
                      <a16:colId xmlns:a16="http://schemas.microsoft.com/office/drawing/2014/main" val="20000"/>
                    </a:ext>
                  </a:extLst>
                </a:gridCol>
              </a:tblGrid>
              <a:tr h="1422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MetricHPE" panose="020B0703030202060203" pitchFamily="34" charset="0"/>
                          <a:cs typeface="MetricHPE" panose="020B0604020202020204" pitchFamily="34" charset="0"/>
                        </a:rPr>
                        <a:t>Category</a:t>
                      </a:r>
                      <a:endParaRPr lang="en-US" sz="1400" b="1" dirty="0">
                        <a:solidFill>
                          <a:schemeClr val="bg1"/>
                        </a:solidFill>
                        <a:latin typeface="MetricHPE" panose="020B0703030202060203" pitchFamily="34" charset="0"/>
                        <a:cs typeface="MetricHPE" panose="020B0604020202020204" pitchFamily="34" charset="0"/>
                      </a:endParaRPr>
                    </a:p>
                  </a:txBody>
                  <a:tcPr anchor="ct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etricHPE" panose="020B0703030202060203" pitchFamily="34" charset="0"/>
                          <a:cs typeface="MetricHPE" panose="020B0604020202020204" pitchFamily="34" charset="0"/>
                        </a:rPr>
                        <a:t>SKU</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etricHPE" panose="020B0703030202060203" pitchFamily="34" charset="0"/>
                          <a:cs typeface="MetricHPE" panose="020B0604020202020204" pitchFamily="34" charset="0"/>
                        </a:rPr>
                        <a:t>Product Description</a:t>
                      </a:r>
                    </a:p>
                  </a:txBody>
                  <a:tcPr anchor="ct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extLst>
                  <a:ext uri="{0D108BD9-81ED-4DB2-BD59-A6C34878D82A}">
                    <a16:rowId xmlns:a16="http://schemas.microsoft.com/office/drawing/2014/main" val="10000"/>
                  </a:ext>
                </a:extLst>
              </a:tr>
              <a:tr h="246017">
                <a:tc rowSpan="2">
                  <a:txBody>
                    <a:bodyPr/>
                    <a:lstStyle/>
                    <a:p>
                      <a:pPr marL="0" lvl="0" indent="0" algn="l" fontAlgn="ctr"/>
                      <a:r>
                        <a:rPr lang="en-US" sz="1300" b="1" kern="1200" dirty="0">
                          <a:latin typeface="MetricHPE" panose="020B0503030202060203" pitchFamily="34" charset="0"/>
                          <a:cs typeface="MetricHPE" panose="020B0604020202020204" pitchFamily="34" charset="0"/>
                        </a:rPr>
                        <a:t>CTO Servers</a:t>
                      </a:r>
                      <a:endParaRPr lang="en-US" sz="13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P28947-B21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latin typeface="MetricHPE" panose="020B0503030202060203" pitchFamily="34" charset="0"/>
                          <a:cs typeface="MetricHPE" panose="020B0604020202020204" pitchFamily="34" charset="0"/>
                        </a:rPr>
                        <a:t>HPE ProLiant DL360 Gen10 Plus 4LFF NC CTO Server</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6017">
                <a:tc vMerge="1">
                  <a:txBody>
                    <a:bodyPr/>
                    <a:lstStyle/>
                    <a:p>
                      <a:pPr marL="174625" lvl="0"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ctr"/>
                      <a:r>
                        <a:rPr lang="en-US" sz="1300" kern="1200" dirty="0">
                          <a:latin typeface="MetricHPE" panose="020B0503030202060203" pitchFamily="34" charset="0"/>
                          <a:cs typeface="MetricHPE" panose="020B0604020202020204" pitchFamily="34" charset="0"/>
                        </a:rPr>
                        <a:t>P28948-B21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latin typeface="MetricHPE" panose="020B0503030202060203" pitchFamily="34" charset="0"/>
                          <a:cs typeface="MetricHPE" panose="020B0604020202020204" pitchFamily="34" charset="0"/>
                        </a:rPr>
                        <a:t>HPE ProLiant DL360 Gen10 Plus 8SFF NC CTO Server</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7309">
                <a:tc rowSpan="2">
                  <a:txBody>
                    <a:bodyPr/>
                    <a:lstStyle/>
                    <a:p>
                      <a:pPr marL="0" indent="0" algn="l" fontAlgn="ctr"/>
                      <a:r>
                        <a:rPr lang="en-US" sz="1300" b="1" kern="1200" dirty="0">
                          <a:latin typeface="MetricHPE" panose="020B0503030202060203" pitchFamily="34" charset="0"/>
                          <a:cs typeface="MetricHPE" panose="020B0604020202020204" pitchFamily="34" charset="0"/>
                        </a:rPr>
                        <a:t>CTO Servers</a:t>
                      </a:r>
                    </a:p>
                    <a:p>
                      <a:pPr marL="0" indent="0" algn="l" fontAlgn="ctr"/>
                      <a:r>
                        <a:rPr lang="en-US" sz="1300" b="1" kern="1200" dirty="0">
                          <a:latin typeface="MetricHPE" panose="020B0503030202060203" pitchFamily="34" charset="0"/>
                          <a:cs typeface="MetricHPE" panose="020B0604020202020204" pitchFamily="34" charset="0"/>
                        </a:rPr>
                        <a:t>(TAA compliant)</a:t>
                      </a:r>
                      <a:endParaRPr lang="en-US" sz="1300" b="1" kern="1200" dirty="0">
                        <a:solidFill>
                          <a:schemeClr val="accent3"/>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P28947-B21 #GTA</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latin typeface="MetricHPE" panose="020B0503030202060203" pitchFamily="34" charset="0"/>
                          <a:cs typeface="MetricHPE" panose="020B0604020202020204" pitchFamily="34" charset="0"/>
                        </a:rPr>
                        <a:t>HPE ProLiant DL360 Gen10 Plus 4LFF NC CTO Server</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37309">
                <a:tc vMerge="1">
                  <a:txBody>
                    <a:bodyPr/>
                    <a:lstStyle/>
                    <a:p>
                      <a:pPr marL="174625"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ctr"/>
                      <a:r>
                        <a:rPr lang="en-US" sz="1300" kern="1200" dirty="0">
                          <a:latin typeface="MetricHPE" panose="020B0503030202060203" pitchFamily="34" charset="0"/>
                          <a:cs typeface="MetricHPE" panose="020B0604020202020204" pitchFamily="34" charset="0"/>
                        </a:rPr>
                        <a:t>P28948-B21 #GTA</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latin typeface="MetricHPE" panose="020B0503030202060203" pitchFamily="34" charset="0"/>
                          <a:cs typeface="MetricHPE" panose="020B0604020202020204" pitchFamily="34" charset="0"/>
                        </a:rPr>
                        <a:t>HPE ProLiant DL360 Gen10 Plus 8SFF NC CTO Server</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31752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B00C9B7-A619-48D6-99EB-FD77E29E3E1B}"/>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36A4451C-BF02-4330-9FE8-F590367B5B30}"/>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23</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4" name="Text Placeholder 3">
            <a:extLst>
              <a:ext uri="{FF2B5EF4-FFF2-40B4-BE49-F238E27FC236}">
                <a16:creationId xmlns:a16="http://schemas.microsoft.com/office/drawing/2014/main" id="{78B19A53-8926-43F2-B732-0406C93BCDA8}"/>
              </a:ext>
            </a:extLst>
          </p:cNvPr>
          <p:cNvSpPr>
            <a:spLocks noGrp="1"/>
          </p:cNvSpPr>
          <p:nvPr>
            <p:ph type="body" sz="quarter" idx="13"/>
          </p:nvPr>
        </p:nvSpPr>
        <p:spPr/>
        <p:txBody>
          <a:bodyPr/>
          <a:lstStyle/>
          <a:p>
            <a:r>
              <a:rPr lang="en-US" dirty="0"/>
              <a:t>Server Unique Options</a:t>
            </a:r>
          </a:p>
        </p:txBody>
      </p:sp>
      <p:sp>
        <p:nvSpPr>
          <p:cNvPr id="5" name="Title 4">
            <a:extLst>
              <a:ext uri="{FF2B5EF4-FFF2-40B4-BE49-F238E27FC236}">
                <a16:creationId xmlns:a16="http://schemas.microsoft.com/office/drawing/2014/main" id="{A7B9D6C2-E66E-4FF7-826A-69E811320243}"/>
              </a:ext>
            </a:extLst>
          </p:cNvPr>
          <p:cNvSpPr>
            <a:spLocks noGrp="1"/>
          </p:cNvSpPr>
          <p:nvPr>
            <p:ph type="title"/>
          </p:nvPr>
        </p:nvSpPr>
        <p:spPr/>
        <p:txBody>
          <a:bodyPr/>
          <a:lstStyle/>
          <a:p>
            <a:r>
              <a:rPr lang="fr-FR" dirty="0"/>
              <a:t>HPE ProLiant DL360 Gen10 plus Server (continued)</a:t>
            </a:r>
            <a:endParaRPr lang="en-US" dirty="0"/>
          </a:p>
        </p:txBody>
      </p:sp>
      <p:graphicFrame>
        <p:nvGraphicFramePr>
          <p:cNvPr id="6" name="Table 5">
            <a:extLst>
              <a:ext uri="{FF2B5EF4-FFF2-40B4-BE49-F238E27FC236}">
                <a16:creationId xmlns:a16="http://schemas.microsoft.com/office/drawing/2014/main" id="{3151A39E-7750-4EB1-BBB2-E55723B73279}"/>
              </a:ext>
            </a:extLst>
          </p:cNvPr>
          <p:cNvGraphicFramePr>
            <a:graphicFrameLocks noGrp="1"/>
          </p:cNvGraphicFramePr>
          <p:nvPr>
            <p:extLst>
              <p:ext uri="{D42A27DB-BD31-4B8C-83A1-F6EECF244321}">
                <p14:modId xmlns:p14="http://schemas.microsoft.com/office/powerpoint/2010/main" val="2590208541"/>
              </p:ext>
            </p:extLst>
          </p:nvPr>
        </p:nvGraphicFramePr>
        <p:xfrm>
          <a:off x="385998" y="1529077"/>
          <a:ext cx="11425003" cy="4069080"/>
        </p:xfrm>
        <a:graphic>
          <a:graphicData uri="http://schemas.openxmlformats.org/drawingml/2006/table">
            <a:tbl>
              <a:tblPr firstRow="1" bandRow="1">
                <a:tableStyleId>{912C8C85-51F0-491E-9774-3900AFEF0FD7}</a:tableStyleId>
              </a:tblPr>
              <a:tblGrid>
                <a:gridCol w="1959583">
                  <a:extLst>
                    <a:ext uri="{9D8B030D-6E8A-4147-A177-3AD203B41FA5}">
                      <a16:colId xmlns:a16="http://schemas.microsoft.com/office/drawing/2014/main" val="20001"/>
                    </a:ext>
                  </a:extLst>
                </a:gridCol>
                <a:gridCol w="1590217">
                  <a:extLst>
                    <a:ext uri="{9D8B030D-6E8A-4147-A177-3AD203B41FA5}">
                      <a16:colId xmlns:a16="http://schemas.microsoft.com/office/drawing/2014/main" val="20002"/>
                    </a:ext>
                  </a:extLst>
                </a:gridCol>
                <a:gridCol w="6244809">
                  <a:extLst>
                    <a:ext uri="{9D8B030D-6E8A-4147-A177-3AD203B41FA5}">
                      <a16:colId xmlns:a16="http://schemas.microsoft.com/office/drawing/2014/main" val="20000"/>
                    </a:ext>
                  </a:extLst>
                </a:gridCol>
                <a:gridCol w="818437">
                  <a:extLst>
                    <a:ext uri="{9D8B030D-6E8A-4147-A177-3AD203B41FA5}">
                      <a16:colId xmlns:a16="http://schemas.microsoft.com/office/drawing/2014/main" val="2296961478"/>
                    </a:ext>
                  </a:extLst>
                </a:gridCol>
                <a:gridCol w="811957">
                  <a:extLst>
                    <a:ext uri="{9D8B030D-6E8A-4147-A177-3AD203B41FA5}">
                      <a16:colId xmlns:a16="http://schemas.microsoft.com/office/drawing/2014/main" val="1540505111"/>
                    </a:ext>
                  </a:extLst>
                </a:gridCol>
              </a:tblGrid>
              <a:tr h="1422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MetricHPE" panose="020B0703030202060203" pitchFamily="34" charset="0"/>
                          <a:cs typeface="MetricHPE" panose="020B0604020202020204" pitchFamily="34" charset="0"/>
                        </a:rPr>
                        <a:t>Category</a:t>
                      </a:r>
                      <a:endParaRPr lang="en-US" sz="1400" b="1" dirty="0">
                        <a:solidFill>
                          <a:schemeClr val="bg1"/>
                        </a:solidFill>
                        <a:latin typeface="MetricHPE" panose="020B0703030202060203" pitchFamily="34" charset="0"/>
                        <a:cs typeface="MetricHPE" panose="020B0604020202020204" pitchFamily="34" charset="0"/>
                      </a:endParaRPr>
                    </a:p>
                  </a:txBody>
                  <a:tcPr anchor="ct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etricHPE" panose="020B0703030202060203" pitchFamily="34" charset="0"/>
                          <a:cs typeface="MetricHPE" panose="020B0604020202020204" pitchFamily="34" charset="0"/>
                        </a:rPr>
                        <a:t>SKU</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etricHPE" panose="020B0703030202060203" pitchFamily="34" charset="0"/>
                          <a:cs typeface="MetricHPE" panose="020B0604020202020204" pitchFamily="34" charset="0"/>
                        </a:rPr>
                        <a:t>Product Description</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etricHPE" panose="020B0703030202060203" pitchFamily="34" charset="0"/>
                          <a:cs typeface="MetricHPE" panose="020B0604020202020204" pitchFamily="34" charset="0"/>
                        </a:rPr>
                        <a:t>4 LFF</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etricHPE" panose="020B0703030202060203" pitchFamily="34" charset="0"/>
                          <a:cs typeface="MetricHPE" panose="020B0604020202020204" pitchFamily="34" charset="0"/>
                        </a:rPr>
                        <a:t>8 SFF</a:t>
                      </a:r>
                    </a:p>
                  </a:txBody>
                  <a:tcPr anchor="ct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extLst>
                  <a:ext uri="{0D108BD9-81ED-4DB2-BD59-A6C34878D82A}">
                    <a16:rowId xmlns:a16="http://schemas.microsoft.com/office/drawing/2014/main" val="10000"/>
                  </a:ext>
                </a:extLst>
              </a:tr>
              <a:tr h="246017">
                <a:tc rowSpan="4">
                  <a:txBody>
                    <a:bodyPr/>
                    <a:lstStyle/>
                    <a:p>
                      <a:pPr marL="0" lvl="0" indent="0" algn="l" fontAlgn="ctr"/>
                      <a:r>
                        <a:rPr lang="en-US" sz="1300" b="1" kern="1200" dirty="0">
                          <a:solidFill>
                            <a:schemeClr val="tx1"/>
                          </a:solidFill>
                          <a:latin typeface="MetricHPE" panose="020B0503030202060203" pitchFamily="34" charset="0"/>
                          <a:ea typeface="+mn-ea"/>
                          <a:cs typeface="MetricHPE" panose="020B0604020202020204" pitchFamily="34" charset="0"/>
                        </a:rPr>
                        <a:t>Cooling</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P37863-B21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solidFill>
                            <a:schemeClr val="tx1"/>
                          </a:solidFill>
                          <a:latin typeface="MetricHPE" panose="020B0503030202060203" pitchFamily="34" charset="0"/>
                          <a:ea typeface="+mn-ea"/>
                          <a:cs typeface="MetricHPE" panose="020B0604020202020204" pitchFamily="34" charset="0"/>
                        </a:rPr>
                        <a:t>HPE ProLiant DL360 Gen10 Plus Standard Heat Sink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29829282"/>
                  </a:ext>
                </a:extLst>
              </a:tr>
              <a:tr h="246017">
                <a:tc vMerge="1">
                  <a:txBody>
                    <a:bodyPr/>
                    <a:lstStyle/>
                    <a:p>
                      <a:pPr marL="0" lvl="0"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P26479-B21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solidFill>
                            <a:schemeClr val="tx1"/>
                          </a:solidFill>
                          <a:latin typeface="MetricHPE" panose="020B0503030202060203" pitchFamily="34" charset="0"/>
                          <a:ea typeface="+mn-ea"/>
                          <a:cs typeface="MetricHPE" panose="020B0604020202020204" pitchFamily="34" charset="0"/>
                        </a:rPr>
                        <a:t>HPE ProLiant DL360 Gen10 Plus High-Performance Heat Sink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ctr" defTabSz="914400" rtl="0" eaLnBrk="1" fontAlgn="ctr" latinLnBrk="0" hangingPunct="1">
                        <a:lnSpc>
                          <a:spcPct val="100000"/>
                        </a:lnSpc>
                        <a:spcBef>
                          <a:spcPts val="0"/>
                        </a:spcBef>
                        <a:spcAft>
                          <a:spcPts val="0"/>
                        </a:spcAft>
                        <a:buClrTx/>
                        <a:buSzTx/>
                        <a:buFontTx/>
                        <a:buNone/>
                        <a:tabLst/>
                        <a:defRPr/>
                      </a:pP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ctr" defTabSz="914400" rtl="0" eaLnBrk="1" fontAlgn="ctr" latinLnBrk="0" hangingPunct="1">
                        <a:lnSpc>
                          <a:spcPct val="100000"/>
                        </a:lnSpc>
                        <a:spcBef>
                          <a:spcPts val="0"/>
                        </a:spcBef>
                        <a:spcAft>
                          <a:spcPts val="0"/>
                        </a:spcAft>
                        <a:buClrTx/>
                        <a:buSzTx/>
                        <a:buFontTx/>
                        <a:buNone/>
                        <a:tabLst/>
                        <a:defRPr/>
                      </a:pP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3373628"/>
                  </a:ext>
                </a:extLst>
              </a:tr>
              <a:tr h="246017">
                <a:tc vMerge="1">
                  <a:txBody>
                    <a:bodyPr/>
                    <a:lstStyle/>
                    <a:p>
                      <a:pPr marL="0" lvl="0"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P37861-B21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solidFill>
                            <a:schemeClr val="tx1"/>
                          </a:solidFill>
                          <a:latin typeface="MetricHPE" panose="020B0503030202060203" pitchFamily="34" charset="0"/>
                          <a:ea typeface="+mn-ea"/>
                          <a:cs typeface="MetricHPE" panose="020B0604020202020204" pitchFamily="34" charset="0"/>
                        </a:rPr>
                        <a:t>HPE ProLiant DL36X Gen10 Plus Standard Fan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ctr" defTabSz="914400" rtl="0" eaLnBrk="1" fontAlgn="ctr" latinLnBrk="0" hangingPunct="1">
                        <a:lnSpc>
                          <a:spcPct val="100000"/>
                        </a:lnSpc>
                        <a:spcBef>
                          <a:spcPts val="0"/>
                        </a:spcBef>
                        <a:spcAft>
                          <a:spcPts val="0"/>
                        </a:spcAft>
                        <a:buClrTx/>
                        <a:buSzTx/>
                        <a:buFontTx/>
                        <a:buNone/>
                        <a:tabLst/>
                        <a:defRPr/>
                      </a:pP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ctr" defTabSz="914400" rtl="0" eaLnBrk="1" fontAlgn="ctr" latinLnBrk="0" hangingPunct="1">
                        <a:lnSpc>
                          <a:spcPct val="100000"/>
                        </a:lnSpc>
                        <a:spcBef>
                          <a:spcPts val="0"/>
                        </a:spcBef>
                        <a:spcAft>
                          <a:spcPts val="0"/>
                        </a:spcAft>
                        <a:buClrTx/>
                        <a:buSzTx/>
                        <a:buFontTx/>
                        <a:buNone/>
                        <a:tabLst/>
                        <a:defRPr/>
                      </a:pP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2234853"/>
                  </a:ext>
                </a:extLst>
              </a:tr>
              <a:tr h="246017">
                <a:tc vMerge="1">
                  <a:txBody>
                    <a:bodyPr/>
                    <a:lstStyle/>
                    <a:p>
                      <a:pPr marL="0" lvl="0"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P26477-B21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solidFill>
                            <a:schemeClr val="tx1"/>
                          </a:solidFill>
                          <a:latin typeface="MetricHPE" panose="020B0503030202060203" pitchFamily="34" charset="0"/>
                          <a:ea typeface="+mn-ea"/>
                          <a:cs typeface="MetricHPE" panose="020B0604020202020204" pitchFamily="34" charset="0"/>
                        </a:rPr>
                        <a:t>HPE ProLiant DL36X Gen10 Plus High-Performance Fan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ctr" defTabSz="914400" rtl="0" eaLnBrk="1" fontAlgn="ctr" latinLnBrk="0" hangingPunct="1">
                        <a:lnSpc>
                          <a:spcPct val="100000"/>
                        </a:lnSpc>
                        <a:spcBef>
                          <a:spcPts val="0"/>
                        </a:spcBef>
                        <a:spcAft>
                          <a:spcPts val="0"/>
                        </a:spcAft>
                        <a:buClrTx/>
                        <a:buSzTx/>
                        <a:buFontTx/>
                        <a:buNone/>
                        <a:tabLst/>
                        <a:defRPr/>
                      </a:pP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ctr" defTabSz="914400" rtl="0" eaLnBrk="1" fontAlgn="ctr" latinLnBrk="0" hangingPunct="1">
                        <a:lnSpc>
                          <a:spcPct val="100000"/>
                        </a:lnSpc>
                        <a:spcBef>
                          <a:spcPts val="0"/>
                        </a:spcBef>
                        <a:spcAft>
                          <a:spcPts val="0"/>
                        </a:spcAft>
                        <a:buClrTx/>
                        <a:buSzTx/>
                        <a:buFontTx/>
                        <a:buNone/>
                        <a:tabLst/>
                        <a:defRPr/>
                      </a:pP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314282"/>
                  </a:ext>
                </a:extLst>
              </a:tr>
              <a:tr h="246017">
                <a:tc rowSpan="4">
                  <a:txBody>
                    <a:bodyPr/>
                    <a:lstStyle/>
                    <a:p>
                      <a:pPr marL="0" lvl="0" indent="0" algn="l" fontAlgn="ctr"/>
                      <a:r>
                        <a:rPr lang="en-US" sz="1300" b="1" kern="1200" dirty="0">
                          <a:latin typeface="MetricHPE" panose="020B0503030202060203" pitchFamily="34" charset="0"/>
                          <a:cs typeface="MetricHPE" panose="020B0604020202020204" pitchFamily="34" charset="0"/>
                        </a:rPr>
                        <a:t>SFF Backplanes</a:t>
                      </a:r>
                      <a:endParaRPr lang="en-US" sz="13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P26427-B21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latin typeface="MetricHPE" panose="020B0503030202060203" pitchFamily="34" charset="0"/>
                          <a:cs typeface="MetricHPE" panose="020B0604020202020204" pitchFamily="34" charset="0"/>
                        </a:rPr>
                        <a:t>HPE ProLiant DL360 Gen10 Plus 8SFF SAS/SATA 12G BC Backplane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rPr>
                        <a:t>N/A</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3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6017">
                <a:tc vMerge="1">
                  <a:txBody>
                    <a:bodyPr/>
                    <a:lstStyle/>
                    <a:p>
                      <a:endParaRPr lang="en-US"/>
                    </a:p>
                  </a:txBody>
                  <a:tcPr/>
                </a:tc>
                <a:tc>
                  <a:txBody>
                    <a:bodyPr/>
                    <a:lstStyle/>
                    <a:p>
                      <a:pPr algn="l" fontAlgn="ctr"/>
                      <a:r>
                        <a:rPr lang="en-US" sz="1300" kern="1200" dirty="0">
                          <a:latin typeface="MetricHPE" panose="020B0503030202060203" pitchFamily="34" charset="0"/>
                          <a:cs typeface="MetricHPE" panose="020B0604020202020204" pitchFamily="34" charset="0"/>
                        </a:rPr>
                        <a:t>P26429-B21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solidFill>
                            <a:schemeClr val="tx1"/>
                          </a:solidFill>
                          <a:latin typeface="MetricHPE" panose="020B0503030202060203" pitchFamily="34" charset="0"/>
                          <a:ea typeface="+mn-ea"/>
                          <a:cs typeface="MetricHPE" panose="020B0604020202020204" pitchFamily="34" charset="0"/>
                        </a:rPr>
                        <a:t>HPE ProLiant DL360 Gen10 Plus 8SFF x4 Tri-Mode 24G U.3 BC Backplane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rPr>
                        <a:t>N/A</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3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6211762"/>
                  </a:ext>
                </a:extLst>
              </a:tr>
              <a:tr h="246017">
                <a:tc vMerge="1">
                  <a:txBody>
                    <a:bodyPr/>
                    <a:lstStyle/>
                    <a:p>
                      <a:endParaRPr lang="en-US"/>
                    </a:p>
                  </a:txBody>
                  <a:tcPr/>
                </a:tc>
                <a:tc>
                  <a:txBody>
                    <a:bodyPr/>
                    <a:lstStyle/>
                    <a:p>
                      <a:pPr algn="l" fontAlgn="ctr"/>
                      <a:r>
                        <a:rPr lang="en-US" sz="1300" kern="1200" dirty="0">
                          <a:latin typeface="MetricHPE" panose="020B0503030202060203" pitchFamily="34" charset="0"/>
                          <a:cs typeface="MetricHPE" panose="020B0604020202020204" pitchFamily="34" charset="0"/>
                        </a:rPr>
                        <a:t>P26431-B21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solidFill>
                            <a:schemeClr val="tx1"/>
                          </a:solidFill>
                          <a:latin typeface="MetricHPE" panose="020B0503030202060203" pitchFamily="34" charset="0"/>
                          <a:ea typeface="+mn-ea"/>
                          <a:cs typeface="MetricHPE" panose="020B0604020202020204" pitchFamily="34" charset="0"/>
                        </a:rPr>
                        <a:t>HPE ProLiant DL360 Gen10 Plus 8SFF x1 Tri-Mode 24G U.3 BC Backplane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rPr>
                        <a:t>N/A</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3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6507972"/>
                  </a:ext>
                </a:extLst>
              </a:tr>
              <a:tr h="246017">
                <a:tc vMerge="1">
                  <a:txBody>
                    <a:bodyPr/>
                    <a:lstStyle/>
                    <a:p>
                      <a:pPr marL="174625" lvl="0"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ctr"/>
                      <a:r>
                        <a:rPr lang="en-US" sz="1300" kern="1200" dirty="0">
                          <a:latin typeface="MetricHPE" panose="020B0503030202060203" pitchFamily="34" charset="0"/>
                          <a:cs typeface="MetricHPE" panose="020B0604020202020204" pitchFamily="34" charset="0"/>
                        </a:rPr>
                        <a:t>P26433-B21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latin typeface="MetricHPE" panose="020B0503030202060203" pitchFamily="34" charset="0"/>
                          <a:cs typeface="MetricHPE" panose="020B0604020202020204" pitchFamily="34" charset="0"/>
                        </a:rPr>
                        <a:t>HPE ProLiant DL360 Gen10 Plus 8SFF x4 NVMe 16G U.2 BC Backplane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rPr>
                        <a:t>N/A</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3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7309">
                <a:tc rowSpan="5">
                  <a:txBody>
                    <a:bodyPr/>
                    <a:lstStyle/>
                    <a:p>
                      <a:pPr marL="0" indent="0" algn="l" fontAlgn="ctr"/>
                      <a:r>
                        <a:rPr lang="en-US" sz="1300" b="1" kern="1200" dirty="0">
                          <a:latin typeface="MetricHPE" panose="020B0503030202060203" pitchFamily="34" charset="0"/>
                          <a:cs typeface="MetricHPE" panose="020B0604020202020204" pitchFamily="34" charset="0"/>
                        </a:rPr>
                        <a:t>Drive cages</a:t>
                      </a:r>
                      <a:endParaRPr lang="en-US" sz="1300" b="1" kern="1200" dirty="0">
                        <a:solidFill>
                          <a:schemeClr val="accent3"/>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P26435-B21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latin typeface="MetricHPE" panose="020B0503030202060203" pitchFamily="34" charset="0"/>
                          <a:cs typeface="MetricHPE" panose="020B0604020202020204" pitchFamily="34" charset="0"/>
                        </a:rPr>
                        <a:t>HPE ProLiant DL360 Gen10 Plus 2SFF SAS/SATA 12G BC Drive Cage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rPr>
                        <a:t>N/A</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37309">
                <a:tc vMerge="1">
                  <a:txBody>
                    <a:bodyPr/>
                    <a:lstStyle/>
                    <a:p>
                      <a:pPr marL="174625"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ctr"/>
                      <a:r>
                        <a:rPr lang="en-US" sz="1300" kern="1200" dirty="0">
                          <a:latin typeface="MetricHPE" panose="020B0503030202060203" pitchFamily="34" charset="0"/>
                          <a:cs typeface="MetricHPE" panose="020B0604020202020204" pitchFamily="34" charset="0"/>
                        </a:rPr>
                        <a:t>P26437-B21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latin typeface="MetricHPE" panose="020B0503030202060203" pitchFamily="34" charset="0"/>
                          <a:cs typeface="MetricHPE" panose="020B0604020202020204" pitchFamily="34" charset="0"/>
                        </a:rPr>
                        <a:t>HPE ProLiant DL360 Gen10 Plus 2SFF x4 Tri-Mode 24G U.3 BC Drive Cage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rPr>
                        <a:t>N/A</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3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37309">
                <a:tc vMerge="1">
                  <a:txBody>
                    <a:bodyPr/>
                    <a:lstStyle/>
                    <a:p>
                      <a:pPr marL="0" indent="0" algn="l" fontAlgn="ctr"/>
                      <a:endParaRPr lang="en-US" sz="1400" b="1" kern="1200" dirty="0">
                        <a:solidFill>
                          <a:schemeClr val="accent3"/>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P26439-B21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solidFill>
                            <a:schemeClr val="tx1"/>
                          </a:solidFill>
                          <a:latin typeface="MetricHPE" panose="020B0503030202060203" pitchFamily="34" charset="0"/>
                          <a:ea typeface="+mn-ea"/>
                          <a:cs typeface="MetricHPE" panose="020B0604020202020204" pitchFamily="34" charset="0"/>
                        </a:rPr>
                        <a:t>HPE ProLiant DL360 Gen10 Plus 2SFF x4 NVMe 16G U.2 BC Drive Cage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rPr>
                        <a:t>N/A</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3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1009240"/>
                  </a:ext>
                </a:extLst>
              </a:tr>
              <a:tr h="237309">
                <a:tc vMerge="1">
                  <a:txBody>
                    <a:bodyPr/>
                    <a:lstStyle/>
                    <a:p>
                      <a:pPr marL="0" indent="0" algn="l" fontAlgn="ctr"/>
                      <a:endParaRPr lang="en-US" sz="1400" b="1" kern="1200" dirty="0">
                        <a:solidFill>
                          <a:schemeClr val="accent3"/>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P40003-B21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solidFill>
                            <a:schemeClr val="tx1"/>
                          </a:solidFill>
                          <a:latin typeface="MetricHPE" panose="020B0503030202060203" pitchFamily="34" charset="0"/>
                          <a:ea typeface="+mn-ea"/>
                          <a:cs typeface="MetricHPE" panose="020B0604020202020204" pitchFamily="34" charset="0"/>
                        </a:rPr>
                        <a:t>HPE ProLiant DL360 Gen10 Plus 8SFF Display Port/USB/Optical Drive Blank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rPr>
                        <a:t>N/A</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3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6040322"/>
                  </a:ext>
                </a:extLst>
              </a:tr>
              <a:tr h="237309">
                <a:tc vMerge="1">
                  <a:txBody>
                    <a:bodyPr/>
                    <a:lstStyle/>
                    <a:p>
                      <a:pPr marL="0" indent="0" algn="l" fontAlgn="ctr"/>
                      <a:endParaRPr lang="en-US" sz="1400" b="1" kern="1200" dirty="0">
                        <a:solidFill>
                          <a:schemeClr val="accent3"/>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P26455-B21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solidFill>
                            <a:schemeClr val="tx1"/>
                          </a:solidFill>
                          <a:latin typeface="MetricHPE" panose="020B0503030202060203" pitchFamily="34" charset="0"/>
                          <a:ea typeface="+mn-ea"/>
                          <a:cs typeface="MetricHPE" panose="020B0604020202020204" pitchFamily="34" charset="0"/>
                        </a:rPr>
                        <a:t>HPE ProLiant DL360 Gen10 Plus LFF Display Port/USB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3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3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N/A</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9649548"/>
                  </a:ext>
                </a:extLst>
              </a:tr>
            </a:tbl>
          </a:graphicData>
        </a:graphic>
      </p:graphicFrame>
      <p:sp>
        <p:nvSpPr>
          <p:cNvPr id="7" name="TextBox 6">
            <a:extLst>
              <a:ext uri="{FF2B5EF4-FFF2-40B4-BE49-F238E27FC236}">
                <a16:creationId xmlns:a16="http://schemas.microsoft.com/office/drawing/2014/main" id="{E26A2D81-9676-48D3-8646-5B9240526B8F}"/>
              </a:ext>
            </a:extLst>
          </p:cNvPr>
          <p:cNvSpPr txBox="1"/>
          <p:nvPr/>
        </p:nvSpPr>
        <p:spPr>
          <a:xfrm>
            <a:off x="402932" y="5860679"/>
            <a:ext cx="4381090" cy="307750"/>
          </a:xfrm>
          <a:prstGeom prst="rect">
            <a:avLst/>
          </a:prstGeom>
          <a:noFill/>
        </p:spPr>
        <p:txBody>
          <a:bodyPr wrap="square" lIns="0" tIns="45707" rIns="0" bIns="45707" rtlCol="0">
            <a:spAutoFit/>
          </a:bodyPr>
          <a:lstStyle/>
          <a:p>
            <a:pPr marL="0" marR="0" lvl="0" indent="0" algn="l" defTabSz="430095" rtl="0" eaLnBrk="1" fontAlgn="auto" latinLnBrk="0" hangingPunct="1">
              <a:lnSpc>
                <a:spcPct val="100000"/>
              </a:lnSpc>
              <a:spcBef>
                <a:spcPts val="0"/>
              </a:spcBef>
              <a:spcAft>
                <a:spcPts val="400"/>
              </a:spcAft>
              <a:buClrTx/>
              <a:buSzPct val="100000"/>
              <a:buFontTx/>
              <a:buNone/>
              <a:tabLst/>
              <a:defRPr/>
            </a:pP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HP Simplified" pitchFamily="34" charset="0"/>
              </a:rPr>
              <a:t>For a full range of supported options please see </a:t>
            </a:r>
            <a:r>
              <a:rPr kumimoji="0" lang="en-US" sz="1400" b="1" i="0" u="none" strike="noStrike" kern="1200" cap="none" spc="0" normalizeH="0" baseline="0" noProof="0" dirty="0">
                <a:ln>
                  <a:noFill/>
                </a:ln>
                <a:solidFill>
                  <a:prstClr val="black"/>
                </a:solidFill>
                <a:effectLst/>
                <a:uLnTx/>
                <a:uFillTx/>
                <a:latin typeface="MetricHPE" panose="020B0503030202060203" pitchFamily="34" charset="0"/>
                <a:ea typeface="+mn-ea"/>
                <a:cs typeface="HP Simplified" pitchFamily="34" charset="0"/>
                <a:hlinkClick r:id="rId3"/>
              </a:rPr>
              <a:t>QuickSpecs</a:t>
            </a:r>
            <a:endParaRPr kumimoji="0" lang="en-US" sz="1400" b="1" i="0" u="none" strike="noStrike" kern="1200" cap="none" spc="0" normalizeH="0" baseline="0" noProof="0" dirty="0">
              <a:ln>
                <a:noFill/>
              </a:ln>
              <a:solidFill>
                <a:prstClr val="black"/>
              </a:solidFill>
              <a:effectLst/>
              <a:uLnTx/>
              <a:uFillTx/>
              <a:latin typeface="MetricHPE" panose="020B0503030202060203" pitchFamily="34" charset="0"/>
              <a:ea typeface="+mn-ea"/>
              <a:cs typeface="HP Simplified" pitchFamily="34" charset="0"/>
            </a:endParaRPr>
          </a:p>
        </p:txBody>
      </p:sp>
    </p:spTree>
    <p:extLst>
      <p:ext uri="{BB962C8B-B14F-4D97-AF65-F5344CB8AC3E}">
        <p14:creationId xmlns:p14="http://schemas.microsoft.com/office/powerpoint/2010/main" val="3503010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DD693C8-02F6-4C2E-901E-27CDB1F54AB7}"/>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461277B5-6BD0-4419-B9B6-616EEBD1AB19}"/>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24</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4" name="Text Placeholder 3">
            <a:extLst>
              <a:ext uri="{FF2B5EF4-FFF2-40B4-BE49-F238E27FC236}">
                <a16:creationId xmlns:a16="http://schemas.microsoft.com/office/drawing/2014/main" id="{564E9C4D-B4F3-4CAF-9624-2FE6FD740C47}"/>
              </a:ext>
            </a:extLst>
          </p:cNvPr>
          <p:cNvSpPr>
            <a:spLocks noGrp="1"/>
          </p:cNvSpPr>
          <p:nvPr>
            <p:ph type="body" sz="quarter" idx="13"/>
          </p:nvPr>
        </p:nvSpPr>
        <p:spPr/>
        <p:txBody>
          <a:bodyPr/>
          <a:lstStyle/>
          <a:p>
            <a:r>
              <a:rPr lang="en-US" dirty="0"/>
              <a:t>Server Unique Options</a:t>
            </a:r>
          </a:p>
        </p:txBody>
      </p:sp>
      <p:sp>
        <p:nvSpPr>
          <p:cNvPr id="5" name="Title 4">
            <a:extLst>
              <a:ext uri="{FF2B5EF4-FFF2-40B4-BE49-F238E27FC236}">
                <a16:creationId xmlns:a16="http://schemas.microsoft.com/office/drawing/2014/main" id="{C48EC649-16AE-4542-9B04-20B565486F12}"/>
              </a:ext>
            </a:extLst>
          </p:cNvPr>
          <p:cNvSpPr>
            <a:spLocks noGrp="1"/>
          </p:cNvSpPr>
          <p:nvPr>
            <p:ph type="title"/>
          </p:nvPr>
        </p:nvSpPr>
        <p:spPr/>
        <p:txBody>
          <a:bodyPr/>
          <a:lstStyle/>
          <a:p>
            <a:r>
              <a:rPr lang="fr-FR" dirty="0"/>
              <a:t>HPE ProLiant DL360 Gen10 plus Server (continued)</a:t>
            </a:r>
            <a:endParaRPr lang="en-US" dirty="0"/>
          </a:p>
        </p:txBody>
      </p:sp>
      <p:graphicFrame>
        <p:nvGraphicFramePr>
          <p:cNvPr id="6" name="Table 5">
            <a:extLst>
              <a:ext uri="{FF2B5EF4-FFF2-40B4-BE49-F238E27FC236}">
                <a16:creationId xmlns:a16="http://schemas.microsoft.com/office/drawing/2014/main" id="{C81C4C75-59CF-40E1-B51F-B86A311AB55B}"/>
              </a:ext>
            </a:extLst>
          </p:cNvPr>
          <p:cNvGraphicFramePr>
            <a:graphicFrameLocks noGrp="1"/>
          </p:cNvGraphicFramePr>
          <p:nvPr>
            <p:extLst>
              <p:ext uri="{D42A27DB-BD31-4B8C-83A1-F6EECF244321}">
                <p14:modId xmlns:p14="http://schemas.microsoft.com/office/powerpoint/2010/main" val="653778944"/>
              </p:ext>
            </p:extLst>
          </p:nvPr>
        </p:nvGraphicFramePr>
        <p:xfrm>
          <a:off x="375138" y="1529761"/>
          <a:ext cx="11435861" cy="4069080"/>
        </p:xfrm>
        <a:graphic>
          <a:graphicData uri="http://schemas.openxmlformats.org/drawingml/2006/table">
            <a:tbl>
              <a:tblPr firstRow="1" bandRow="1">
                <a:tableStyleId>{912C8C85-51F0-491E-9774-3900AFEF0FD7}</a:tableStyleId>
              </a:tblPr>
              <a:tblGrid>
                <a:gridCol w="1961445">
                  <a:extLst>
                    <a:ext uri="{9D8B030D-6E8A-4147-A177-3AD203B41FA5}">
                      <a16:colId xmlns:a16="http://schemas.microsoft.com/office/drawing/2014/main" val="20001"/>
                    </a:ext>
                  </a:extLst>
                </a:gridCol>
                <a:gridCol w="1591728">
                  <a:extLst>
                    <a:ext uri="{9D8B030D-6E8A-4147-A177-3AD203B41FA5}">
                      <a16:colId xmlns:a16="http://schemas.microsoft.com/office/drawing/2014/main" val="20002"/>
                    </a:ext>
                  </a:extLst>
                </a:gridCol>
                <a:gridCol w="6250745">
                  <a:extLst>
                    <a:ext uri="{9D8B030D-6E8A-4147-A177-3AD203B41FA5}">
                      <a16:colId xmlns:a16="http://schemas.microsoft.com/office/drawing/2014/main" val="20000"/>
                    </a:ext>
                  </a:extLst>
                </a:gridCol>
                <a:gridCol w="819215">
                  <a:extLst>
                    <a:ext uri="{9D8B030D-6E8A-4147-A177-3AD203B41FA5}">
                      <a16:colId xmlns:a16="http://schemas.microsoft.com/office/drawing/2014/main" val="2296961478"/>
                    </a:ext>
                  </a:extLst>
                </a:gridCol>
                <a:gridCol w="812728">
                  <a:extLst>
                    <a:ext uri="{9D8B030D-6E8A-4147-A177-3AD203B41FA5}">
                      <a16:colId xmlns:a16="http://schemas.microsoft.com/office/drawing/2014/main" val="1540505111"/>
                    </a:ext>
                  </a:extLst>
                </a:gridCol>
              </a:tblGrid>
              <a:tr h="1422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MetricHPE" panose="020B0703030202060203" pitchFamily="34" charset="0"/>
                          <a:cs typeface="MetricHPE" panose="020B0604020202020204" pitchFamily="34" charset="0"/>
                        </a:rPr>
                        <a:t>Category</a:t>
                      </a:r>
                      <a:endParaRPr lang="en-US" sz="1400" b="1" dirty="0">
                        <a:solidFill>
                          <a:schemeClr val="bg1"/>
                        </a:solidFill>
                        <a:latin typeface="MetricHPE" panose="020B0703030202060203" pitchFamily="34" charset="0"/>
                        <a:cs typeface="MetricHPE" panose="020B0604020202020204" pitchFamily="34" charset="0"/>
                      </a:endParaRPr>
                    </a:p>
                  </a:txBody>
                  <a:tcPr anchor="ct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etricHPE" panose="020B0703030202060203" pitchFamily="34" charset="0"/>
                          <a:cs typeface="MetricHPE" panose="020B0604020202020204" pitchFamily="34" charset="0"/>
                        </a:rPr>
                        <a:t>SKU</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etricHPE" panose="020B0703030202060203" pitchFamily="34" charset="0"/>
                          <a:cs typeface="MetricHPE" panose="020B0604020202020204" pitchFamily="34" charset="0"/>
                        </a:rPr>
                        <a:t>Product Description</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etricHPE" panose="020B0703030202060203" pitchFamily="34" charset="0"/>
                          <a:cs typeface="MetricHPE" panose="020B0604020202020204" pitchFamily="34" charset="0"/>
                        </a:rPr>
                        <a:t>4 LFF</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etricHPE" panose="020B0703030202060203" pitchFamily="34" charset="0"/>
                          <a:cs typeface="MetricHPE" panose="020B0604020202020204" pitchFamily="34" charset="0"/>
                        </a:rPr>
                        <a:t>8 SFF</a:t>
                      </a:r>
                    </a:p>
                  </a:txBody>
                  <a:tcPr anchor="ct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extLst>
                  <a:ext uri="{0D108BD9-81ED-4DB2-BD59-A6C34878D82A}">
                    <a16:rowId xmlns:a16="http://schemas.microsoft.com/office/drawing/2014/main" val="10000"/>
                  </a:ext>
                </a:extLst>
              </a:tr>
              <a:tr h="237309">
                <a:tc row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1" kern="1200" dirty="0">
                          <a:solidFill>
                            <a:schemeClr val="tx1"/>
                          </a:solidFill>
                          <a:latin typeface="MetricHPE" panose="020B0503030202060203" pitchFamily="34" charset="0"/>
                          <a:ea typeface="+mn-ea"/>
                          <a:cs typeface="MetricHPE" panose="020B0604020202020204" pitchFamily="34" charset="0"/>
                        </a:rPr>
                        <a:t>Storage Cables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P26459-B21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fr-FR" sz="1300" kern="1200" dirty="0">
                          <a:solidFill>
                            <a:schemeClr val="tx1"/>
                          </a:solidFill>
                          <a:latin typeface="MetricHPE" panose="020B0503030202060203" pitchFamily="34" charset="0"/>
                          <a:ea typeface="+mn-ea"/>
                          <a:cs typeface="MetricHPE" panose="020B0604020202020204" pitchFamily="34" charset="0"/>
                        </a:rPr>
                        <a:t>HPE ProLiant DL360 Gen10 Plus LFF Optical Cable</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3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3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N/A</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5471408"/>
                  </a:ext>
                </a:extLst>
              </a:tr>
              <a:tr h="23730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P26461-B21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fr-FR" sz="1300" kern="1200" dirty="0">
                          <a:solidFill>
                            <a:schemeClr val="tx1"/>
                          </a:solidFill>
                          <a:latin typeface="MetricHPE" panose="020B0503030202060203" pitchFamily="34" charset="0"/>
                          <a:ea typeface="+mn-ea"/>
                          <a:cs typeface="MetricHPE" panose="020B0604020202020204" pitchFamily="34" charset="0"/>
                        </a:rPr>
                        <a:t>HPE ProLiant DL360 Gen10 Plus LFF Internal Cable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3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3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N/A</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9002600"/>
                  </a:ext>
                </a:extLst>
              </a:tr>
              <a:tr h="237309">
                <a:tc v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P26449-B21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fr-FR" sz="1300" kern="1200" dirty="0">
                          <a:solidFill>
                            <a:schemeClr val="tx1"/>
                          </a:solidFill>
                          <a:latin typeface="MetricHPE" panose="020B0503030202060203" pitchFamily="34" charset="0"/>
                          <a:ea typeface="+mn-ea"/>
                          <a:cs typeface="MetricHPE" panose="020B0604020202020204" pitchFamily="34" charset="0"/>
                        </a:rPr>
                        <a:t>HPE ProLiant DL360 Gen10 Plus SFF Internal Cable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rPr>
                        <a:t>N/A</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3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20328741"/>
                  </a:ext>
                </a:extLst>
              </a:tr>
              <a:tr h="237309">
                <a:tc v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P36657-B21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fr-FR" sz="1300" kern="1200" dirty="0">
                          <a:solidFill>
                            <a:schemeClr val="tx1"/>
                          </a:solidFill>
                          <a:latin typeface="MetricHPE" panose="020B0503030202060203" pitchFamily="34" charset="0"/>
                          <a:ea typeface="+mn-ea"/>
                          <a:cs typeface="MetricHPE" panose="020B0604020202020204" pitchFamily="34" charset="0"/>
                        </a:rPr>
                        <a:t>HPE ProLiant DL36X Gen10 Plus 2SFF Tri-Mode Cable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rPr>
                        <a:t>N/A</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3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04745416"/>
                  </a:ext>
                </a:extLst>
              </a:tr>
              <a:tr h="237309">
                <a:tc vMerge="1">
                  <a:txBody>
                    <a:bodyPr/>
                    <a:lstStyle/>
                    <a:p>
                      <a:pPr marL="174625" lvl="0"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P26451-B21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fr-FR" sz="1300" kern="1200" dirty="0">
                          <a:solidFill>
                            <a:schemeClr val="tx1"/>
                          </a:solidFill>
                          <a:latin typeface="MetricHPE" panose="020B0503030202060203" pitchFamily="34" charset="0"/>
                          <a:ea typeface="+mn-ea"/>
                          <a:cs typeface="MetricHPE" panose="020B0604020202020204" pitchFamily="34" charset="0"/>
                        </a:rPr>
                        <a:t>HPE ProLiant DL36X Gen10 Plus 8SFF Tri-Mode Cable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rPr>
                        <a:t>N/A</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3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1137309"/>
                  </a:ext>
                </a:extLst>
              </a:tr>
              <a:tr h="237309">
                <a:tc>
                  <a:txBody>
                    <a:bodyPr/>
                    <a:lstStyle/>
                    <a:p>
                      <a:pPr marL="0" indent="0" algn="l" fontAlgn="ctr"/>
                      <a:r>
                        <a:rPr lang="en-US" sz="1300" b="1" kern="1200" dirty="0">
                          <a:solidFill>
                            <a:schemeClr val="tx1"/>
                          </a:solidFill>
                          <a:latin typeface="MetricHPE" panose="020B0503030202060203" pitchFamily="34" charset="0"/>
                          <a:ea typeface="+mn-ea"/>
                          <a:cs typeface="MetricHPE" panose="020B0604020202020204" pitchFamily="34" charset="0"/>
                        </a:rPr>
                        <a:t>NVMe bundle trigger</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P26445-B21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fr-FR" sz="1300" kern="1200" dirty="0">
                          <a:solidFill>
                            <a:schemeClr val="tx1"/>
                          </a:solidFill>
                          <a:latin typeface="MetricHPE" panose="020B0503030202060203" pitchFamily="34" charset="0"/>
                          <a:ea typeface="+mn-ea"/>
                          <a:cs typeface="MetricHPE" panose="020B0604020202020204" pitchFamily="34" charset="0"/>
                        </a:rPr>
                        <a:t>HPE ProLiant DL360 Gen10 Plus Direct Attach Full NVMe FIO Trigger System Setting</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rPr>
                        <a:t>N/A</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3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5447293"/>
                  </a:ext>
                </a:extLst>
              </a:tr>
              <a:tr h="237309">
                <a:tc rowSpan="4">
                  <a:txBody>
                    <a:bodyPr/>
                    <a:lstStyle/>
                    <a:p>
                      <a:pPr marL="0" indent="0" algn="l" fontAlgn="ctr"/>
                      <a:r>
                        <a:rPr lang="en-US" sz="1300" b="1" kern="1200" dirty="0">
                          <a:solidFill>
                            <a:schemeClr val="tx1"/>
                          </a:solidFill>
                          <a:latin typeface="MetricHPE" panose="020B0503030202060203" pitchFamily="34" charset="0"/>
                          <a:ea typeface="+mn-ea"/>
                          <a:cs typeface="MetricHPE" panose="020B0604020202020204" pitchFamily="34" charset="0"/>
                        </a:rPr>
                        <a:t>Risers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P26465-B21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fr-FR" sz="1300" kern="1200" dirty="0">
                          <a:solidFill>
                            <a:schemeClr val="tx1"/>
                          </a:solidFill>
                          <a:latin typeface="MetricHPE" panose="020B0503030202060203" pitchFamily="34" charset="0"/>
                          <a:ea typeface="+mn-ea"/>
                          <a:cs typeface="MetricHPE" panose="020B0604020202020204" pitchFamily="34" charset="0"/>
                        </a:rPr>
                        <a:t>HPE ProLiant DL36X Gen10 Plus 8SFF 2NVMe CPU1 Riser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N/A</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65375145"/>
                  </a:ext>
                </a:extLst>
              </a:tr>
              <a:tr h="237309">
                <a:tc vMerge="1">
                  <a:txBody>
                    <a:bodyPr/>
                    <a:lstStyle/>
                    <a:p>
                      <a:endParaRPr lang="en-US"/>
                    </a:p>
                  </a:txBody>
                  <a:tcPr/>
                </a:tc>
                <a:tc>
                  <a:txBody>
                    <a:bodyPr/>
                    <a:lstStyle/>
                    <a:p>
                      <a:pPr algn="l" fontAlgn="ctr"/>
                      <a:r>
                        <a:rPr lang="en-US" sz="1300" kern="1200" dirty="0">
                          <a:latin typeface="MetricHPE" panose="020B0503030202060203" pitchFamily="34" charset="0"/>
                          <a:cs typeface="MetricHPE" panose="020B0604020202020204" pitchFamily="34" charset="0"/>
                        </a:rPr>
                        <a:t>P26463-B21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solidFill>
                            <a:schemeClr val="tx1"/>
                          </a:solidFill>
                          <a:latin typeface="MetricHPE" panose="020B0503030202060203" pitchFamily="34" charset="0"/>
                          <a:ea typeface="+mn-ea"/>
                          <a:cs typeface="MetricHPE" panose="020B0604020202020204" pitchFamily="34" charset="0"/>
                        </a:rPr>
                        <a:t>HPE ProLiant DL36X Gen10 Plus x16/x8 PCIe M.2 NS204i-r Riser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2205452"/>
                  </a:ext>
                </a:extLst>
              </a:tr>
              <a:tr h="237309">
                <a:tc vMerge="1">
                  <a:txBody>
                    <a:bodyPr/>
                    <a:lstStyle/>
                    <a:p>
                      <a:pPr marL="0"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P26467-B21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solidFill>
                            <a:schemeClr val="tx1"/>
                          </a:solidFill>
                          <a:latin typeface="MetricHPE" panose="020B0503030202060203" pitchFamily="34" charset="0"/>
                          <a:ea typeface="+mn-ea"/>
                          <a:cs typeface="MetricHPE" panose="020B0604020202020204" pitchFamily="34" charset="0"/>
                        </a:rPr>
                        <a:t>HPE ProLiant DL36X Gen10 Plus Full Height Riser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8430048"/>
                  </a:ext>
                </a:extLst>
              </a:tr>
              <a:tr h="237309">
                <a:tc vMerge="1">
                  <a:txBody>
                    <a:bodyPr/>
                    <a:lstStyle/>
                    <a:p>
                      <a:pPr marL="0"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P26471-B21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fr-FR" sz="1300" kern="1200" dirty="0">
                          <a:solidFill>
                            <a:schemeClr val="tx1"/>
                          </a:solidFill>
                          <a:latin typeface="MetricHPE" panose="020B0503030202060203" pitchFamily="34" charset="0"/>
                          <a:ea typeface="+mn-ea"/>
                          <a:cs typeface="MetricHPE" panose="020B0604020202020204" pitchFamily="34" charset="0"/>
                        </a:rPr>
                        <a:t>HPE ProLiant DL36X Gen10 Plus Low Profile Riser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71966924"/>
                  </a:ext>
                </a:extLst>
              </a:tr>
              <a:tr h="237309">
                <a:tc rowSpan="3">
                  <a:txBody>
                    <a:bodyPr/>
                    <a:lstStyle/>
                    <a:p>
                      <a:pPr marL="0" indent="0" algn="l" fontAlgn="ctr"/>
                      <a:r>
                        <a:rPr lang="en-US" sz="1300" b="1" kern="1200" dirty="0">
                          <a:solidFill>
                            <a:schemeClr val="tx1"/>
                          </a:solidFill>
                          <a:latin typeface="MetricHPE" panose="020B0503030202060203" pitchFamily="34" charset="0"/>
                          <a:ea typeface="+mn-ea"/>
                          <a:cs typeface="MetricHPE" panose="020B0604020202020204" pitchFamily="34" charset="0"/>
                        </a:rPr>
                        <a:t>Rails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P26487-B21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solidFill>
                            <a:schemeClr val="tx1"/>
                          </a:solidFill>
                          <a:latin typeface="MetricHPE" panose="020B0503030202060203" pitchFamily="34" charset="0"/>
                          <a:ea typeface="+mn-ea"/>
                          <a:cs typeface="MetricHPE" panose="020B0604020202020204" pitchFamily="34" charset="0"/>
                        </a:rPr>
                        <a:t>HPE ProLiant DL300 Gen10 Plus 1U LFF Easy Install Rail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3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3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N/A</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0068324"/>
                  </a:ext>
                </a:extLst>
              </a:tr>
              <a:tr h="237309">
                <a:tc v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P26485-B21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solidFill>
                            <a:schemeClr val="tx1"/>
                          </a:solidFill>
                          <a:latin typeface="MetricHPE" panose="020B0503030202060203" pitchFamily="34" charset="0"/>
                          <a:ea typeface="+mn-ea"/>
                          <a:cs typeface="MetricHPE" panose="020B0604020202020204" pitchFamily="34" charset="0"/>
                        </a:rPr>
                        <a:t>HPE ProLiant DL300 Gen10 Plus 1U SFF Easy Install Rail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N/A</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9958000"/>
                  </a:ext>
                </a:extLst>
              </a:tr>
              <a:tr h="237309">
                <a:tc vMerge="1">
                  <a:txBody>
                    <a:bodyPr/>
                    <a:lstStyle/>
                    <a:p>
                      <a:pPr marL="0"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P26489-B21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solidFill>
                            <a:schemeClr val="tx1"/>
                          </a:solidFill>
                          <a:latin typeface="MetricHPE" panose="020B0503030202060203" pitchFamily="34" charset="0"/>
                          <a:ea typeface="+mn-ea"/>
                          <a:cs typeface="MetricHPE" panose="020B0604020202020204" pitchFamily="34" charset="0"/>
                        </a:rPr>
                        <a:t>HPE ProLiant DL300 Gen10 Plus 1U Cable Management Arm for Rail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4874651"/>
                  </a:ext>
                </a:extLst>
              </a:tr>
            </a:tbl>
          </a:graphicData>
        </a:graphic>
      </p:graphicFrame>
      <p:sp>
        <p:nvSpPr>
          <p:cNvPr id="7" name="TextBox 6">
            <a:extLst>
              <a:ext uri="{FF2B5EF4-FFF2-40B4-BE49-F238E27FC236}">
                <a16:creationId xmlns:a16="http://schemas.microsoft.com/office/drawing/2014/main" id="{3ACCCB0D-AAF4-4269-BEF0-B422F2F0B865}"/>
              </a:ext>
            </a:extLst>
          </p:cNvPr>
          <p:cNvSpPr txBox="1"/>
          <p:nvPr/>
        </p:nvSpPr>
        <p:spPr>
          <a:xfrm>
            <a:off x="399917" y="5861177"/>
            <a:ext cx="4381090" cy="307750"/>
          </a:xfrm>
          <a:prstGeom prst="rect">
            <a:avLst/>
          </a:prstGeom>
          <a:noFill/>
        </p:spPr>
        <p:txBody>
          <a:bodyPr wrap="square" lIns="0" tIns="45707" rIns="0" bIns="45707" rtlCol="0">
            <a:spAutoFit/>
          </a:bodyPr>
          <a:lstStyle/>
          <a:p>
            <a:pPr lvl="0" defTabSz="430095">
              <a:spcAft>
                <a:spcPts val="400"/>
              </a:spcAft>
              <a:buSzPct val="100000"/>
              <a:defRPr/>
            </a:pPr>
            <a:r>
              <a:rPr lang="en-US" sz="1400" dirty="0">
                <a:solidFill>
                  <a:prstClr val="black"/>
                </a:solidFill>
                <a:latin typeface="MetricHPE" panose="020B0503030202060203" pitchFamily="34" charset="0"/>
                <a:cs typeface="HP Simplified" pitchFamily="34" charset="0"/>
              </a:rPr>
              <a:t>For a full range of supported options please see </a:t>
            </a:r>
            <a:r>
              <a:rPr lang="en-US" sz="1400" b="1" dirty="0">
                <a:solidFill>
                  <a:prstClr val="black"/>
                </a:solidFill>
                <a:latin typeface="MetricHPE" panose="020B0503030202060203" pitchFamily="34" charset="0"/>
                <a:cs typeface="HP Simplified" pitchFamily="34" charset="0"/>
                <a:hlinkClick r:id="rId3"/>
              </a:rPr>
              <a:t>QuickSpecs</a:t>
            </a:r>
            <a:endParaRPr lang="en-US" sz="1400" b="1" dirty="0">
              <a:solidFill>
                <a:prstClr val="black"/>
              </a:solidFill>
              <a:latin typeface="MetricHPE" panose="020B0503030202060203" pitchFamily="34" charset="0"/>
              <a:cs typeface="HP Simplified" pitchFamily="34" charset="0"/>
            </a:endParaRPr>
          </a:p>
        </p:txBody>
      </p:sp>
    </p:spTree>
    <p:extLst>
      <p:ext uri="{BB962C8B-B14F-4D97-AF65-F5344CB8AC3E}">
        <p14:creationId xmlns:p14="http://schemas.microsoft.com/office/powerpoint/2010/main" val="163697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734B5A-B7FB-4401-832A-1BCB798062A4}"/>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A8B8A618-728B-4812-A6FF-A1C12DED2F7A}"/>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25</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4" name="Text Placeholder 3">
            <a:extLst>
              <a:ext uri="{FF2B5EF4-FFF2-40B4-BE49-F238E27FC236}">
                <a16:creationId xmlns:a16="http://schemas.microsoft.com/office/drawing/2014/main" id="{C7041343-B964-44FF-9239-444D2D8480B8}"/>
              </a:ext>
            </a:extLst>
          </p:cNvPr>
          <p:cNvSpPr>
            <a:spLocks noGrp="1"/>
          </p:cNvSpPr>
          <p:nvPr>
            <p:ph type="body" sz="quarter" idx="13"/>
          </p:nvPr>
        </p:nvSpPr>
        <p:spPr/>
        <p:txBody>
          <a:bodyPr/>
          <a:lstStyle/>
          <a:p>
            <a:r>
              <a:rPr lang="en-US" dirty="0"/>
              <a:t>Server Unique Options</a:t>
            </a:r>
          </a:p>
        </p:txBody>
      </p:sp>
      <p:sp>
        <p:nvSpPr>
          <p:cNvPr id="5" name="Title 4">
            <a:extLst>
              <a:ext uri="{FF2B5EF4-FFF2-40B4-BE49-F238E27FC236}">
                <a16:creationId xmlns:a16="http://schemas.microsoft.com/office/drawing/2014/main" id="{731F6477-317C-4202-AD14-8928F740A9C0}"/>
              </a:ext>
            </a:extLst>
          </p:cNvPr>
          <p:cNvSpPr>
            <a:spLocks noGrp="1"/>
          </p:cNvSpPr>
          <p:nvPr>
            <p:ph type="title"/>
          </p:nvPr>
        </p:nvSpPr>
        <p:spPr/>
        <p:txBody>
          <a:bodyPr/>
          <a:lstStyle/>
          <a:p>
            <a:r>
              <a:rPr lang="fr-FR" dirty="0"/>
              <a:t>HPE ProLiant DL360 Gen10 plus Server (continued)</a:t>
            </a:r>
            <a:endParaRPr lang="en-US" dirty="0"/>
          </a:p>
        </p:txBody>
      </p:sp>
      <p:graphicFrame>
        <p:nvGraphicFramePr>
          <p:cNvPr id="6" name="Table 5">
            <a:extLst>
              <a:ext uri="{FF2B5EF4-FFF2-40B4-BE49-F238E27FC236}">
                <a16:creationId xmlns:a16="http://schemas.microsoft.com/office/drawing/2014/main" id="{CCC4F801-5277-4628-8FD5-1F58C43CCC53}"/>
              </a:ext>
            </a:extLst>
          </p:cNvPr>
          <p:cNvGraphicFramePr>
            <a:graphicFrameLocks noGrp="1"/>
          </p:cNvGraphicFramePr>
          <p:nvPr>
            <p:extLst>
              <p:ext uri="{D42A27DB-BD31-4B8C-83A1-F6EECF244321}">
                <p14:modId xmlns:p14="http://schemas.microsoft.com/office/powerpoint/2010/main" val="2297146111"/>
              </p:ext>
            </p:extLst>
          </p:nvPr>
        </p:nvGraphicFramePr>
        <p:xfrm>
          <a:off x="375138" y="1529762"/>
          <a:ext cx="11435861" cy="1463040"/>
        </p:xfrm>
        <a:graphic>
          <a:graphicData uri="http://schemas.openxmlformats.org/drawingml/2006/table">
            <a:tbl>
              <a:tblPr firstRow="1" bandRow="1">
                <a:tableStyleId>{912C8C85-51F0-491E-9774-3900AFEF0FD7}</a:tableStyleId>
              </a:tblPr>
              <a:tblGrid>
                <a:gridCol w="1963962">
                  <a:extLst>
                    <a:ext uri="{9D8B030D-6E8A-4147-A177-3AD203B41FA5}">
                      <a16:colId xmlns:a16="http://schemas.microsoft.com/office/drawing/2014/main" val="20001"/>
                    </a:ext>
                  </a:extLst>
                </a:gridCol>
                <a:gridCol w="1591665">
                  <a:extLst>
                    <a:ext uri="{9D8B030D-6E8A-4147-A177-3AD203B41FA5}">
                      <a16:colId xmlns:a16="http://schemas.microsoft.com/office/drawing/2014/main" val="20002"/>
                    </a:ext>
                  </a:extLst>
                </a:gridCol>
                <a:gridCol w="6248356">
                  <a:extLst>
                    <a:ext uri="{9D8B030D-6E8A-4147-A177-3AD203B41FA5}">
                      <a16:colId xmlns:a16="http://schemas.microsoft.com/office/drawing/2014/main" val="20000"/>
                    </a:ext>
                  </a:extLst>
                </a:gridCol>
                <a:gridCol w="819182">
                  <a:extLst>
                    <a:ext uri="{9D8B030D-6E8A-4147-A177-3AD203B41FA5}">
                      <a16:colId xmlns:a16="http://schemas.microsoft.com/office/drawing/2014/main" val="2296961478"/>
                    </a:ext>
                  </a:extLst>
                </a:gridCol>
                <a:gridCol w="812696">
                  <a:extLst>
                    <a:ext uri="{9D8B030D-6E8A-4147-A177-3AD203B41FA5}">
                      <a16:colId xmlns:a16="http://schemas.microsoft.com/office/drawing/2014/main" val="1540505111"/>
                    </a:ext>
                  </a:extLst>
                </a:gridCol>
              </a:tblGrid>
              <a:tr h="1422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MetricHPE" panose="020B0703030202060203" pitchFamily="34" charset="0"/>
                          <a:cs typeface="MetricHPE" panose="020B0604020202020204" pitchFamily="34" charset="0"/>
                        </a:rPr>
                        <a:t>Category</a:t>
                      </a:r>
                      <a:endParaRPr lang="en-US" sz="1400" b="1" dirty="0">
                        <a:solidFill>
                          <a:schemeClr val="bg1"/>
                        </a:solidFill>
                        <a:latin typeface="MetricHPE" panose="020B0703030202060203" pitchFamily="34" charset="0"/>
                        <a:cs typeface="MetricHPE" panose="020B0604020202020204" pitchFamily="34" charset="0"/>
                      </a:endParaRPr>
                    </a:p>
                  </a:txBody>
                  <a:tcPr anchor="ct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etricHPE" panose="020B0703030202060203" pitchFamily="34" charset="0"/>
                          <a:cs typeface="MetricHPE" panose="020B0604020202020204" pitchFamily="34" charset="0"/>
                        </a:rPr>
                        <a:t>SKU</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etricHPE" panose="020B0703030202060203" pitchFamily="34" charset="0"/>
                          <a:cs typeface="MetricHPE" panose="020B0604020202020204" pitchFamily="34" charset="0"/>
                        </a:rPr>
                        <a:t>Product Description</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etricHPE" panose="020B0703030202060203" pitchFamily="34" charset="0"/>
                          <a:cs typeface="MetricHPE" panose="020B0604020202020204" pitchFamily="34" charset="0"/>
                        </a:rPr>
                        <a:t>4 LFF</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etricHPE" panose="020B0703030202060203" pitchFamily="34" charset="0"/>
                          <a:cs typeface="MetricHPE" panose="020B0604020202020204" pitchFamily="34" charset="0"/>
                        </a:rPr>
                        <a:t>8 SFF</a:t>
                      </a:r>
                    </a:p>
                  </a:txBody>
                  <a:tcPr anchor="ct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extLst>
                  <a:ext uri="{0D108BD9-81ED-4DB2-BD59-A6C34878D82A}">
                    <a16:rowId xmlns:a16="http://schemas.microsoft.com/office/drawing/2014/main" val="10000"/>
                  </a:ext>
                </a:extLst>
              </a:tr>
              <a:tr h="237309">
                <a:tc>
                  <a:txBody>
                    <a:bodyPr/>
                    <a:lstStyle/>
                    <a:p>
                      <a:pPr marL="0" indent="0" algn="l" fontAlgn="ctr"/>
                      <a:r>
                        <a:rPr lang="en-US" sz="1300" b="1" kern="1200" dirty="0">
                          <a:solidFill>
                            <a:schemeClr val="tx1"/>
                          </a:solidFill>
                          <a:latin typeface="MetricHPE" panose="020B0503030202060203" pitchFamily="34" charset="0"/>
                          <a:ea typeface="+mn-ea"/>
                          <a:cs typeface="MetricHPE" panose="020B0604020202020204" pitchFamily="34" charset="0"/>
                        </a:rPr>
                        <a:t>Serial port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P26475-B21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fr-FR" sz="1300" kern="1200" dirty="0">
                          <a:solidFill>
                            <a:schemeClr val="tx1"/>
                          </a:solidFill>
                          <a:latin typeface="MetricHPE" panose="020B0503030202060203" pitchFamily="34" charset="0"/>
                          <a:ea typeface="+mn-ea"/>
                          <a:cs typeface="MetricHPE" panose="020B0604020202020204" pitchFamily="34" charset="0"/>
                        </a:rPr>
                        <a:t>HPE ProLiant DL36X Gen10 Plus Rear Serial Port Cable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6909570"/>
                  </a:ext>
                </a:extLst>
              </a:tr>
              <a:tr h="237309">
                <a:tc>
                  <a:txBody>
                    <a:bodyPr/>
                    <a:lstStyle/>
                    <a:p>
                      <a:pPr marL="0" lvl="0" indent="0" algn="l" fontAlgn="ctr"/>
                      <a:r>
                        <a:rPr lang="en-US" sz="1300" b="1" kern="1200" dirty="0">
                          <a:solidFill>
                            <a:schemeClr val="tx1"/>
                          </a:solidFill>
                          <a:latin typeface="MetricHPE" panose="020B0503030202060203" pitchFamily="34" charset="0"/>
                          <a:ea typeface="+mn-ea"/>
                          <a:cs typeface="MetricHPE" panose="020B0604020202020204" pitchFamily="34" charset="0"/>
                        </a:rPr>
                        <a:t>PCIe lanes recovery</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P36661-B21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solidFill>
                            <a:schemeClr val="tx1"/>
                          </a:solidFill>
                          <a:latin typeface="MetricHPE" panose="020B0503030202060203" pitchFamily="34" charset="0"/>
                          <a:ea typeface="+mn-ea"/>
                          <a:cs typeface="MetricHPE" panose="020B0604020202020204" pitchFamily="34" charset="0"/>
                        </a:rPr>
                        <a:t>HPE ProLiant DL300 Gen10 Plus OCP x16 Enablement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08248415"/>
                  </a:ext>
                </a:extLst>
              </a:tr>
              <a:tr h="237309">
                <a:tc rowSpan="2">
                  <a:txBody>
                    <a:bodyPr/>
                    <a:lstStyle/>
                    <a:p>
                      <a:pPr marL="0" indent="0" algn="l" fontAlgn="ctr"/>
                      <a:r>
                        <a:rPr lang="en-US" sz="1300" b="1" kern="1200" dirty="0">
                          <a:solidFill>
                            <a:schemeClr val="tx1"/>
                          </a:solidFill>
                          <a:latin typeface="MetricHPE" panose="020B0503030202060203" pitchFamily="34" charset="0"/>
                          <a:ea typeface="+mn-ea"/>
                          <a:cs typeface="MetricHPE" panose="020B0604020202020204" pitchFamily="34" charset="0"/>
                        </a:rPr>
                        <a:t>Systems Insight Display</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P26457-B21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solidFill>
                            <a:schemeClr val="tx1"/>
                          </a:solidFill>
                          <a:latin typeface="MetricHPE" panose="020B0503030202060203" pitchFamily="34" charset="0"/>
                          <a:ea typeface="+mn-ea"/>
                          <a:cs typeface="MetricHPE" panose="020B0604020202020204" pitchFamily="34" charset="0"/>
                        </a:rPr>
                        <a:t>HPE ProLiant DL360 Gen10 Plus LFF System Insight Display Power Module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3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3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N/A</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2252869"/>
                  </a:ext>
                </a:extLst>
              </a:tr>
              <a:tr h="0">
                <a:tc vMerge="1">
                  <a:txBody>
                    <a:bodyPr/>
                    <a:lstStyle/>
                    <a:p>
                      <a:pPr marL="0"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300" kern="1200" dirty="0">
                          <a:latin typeface="MetricHPE" panose="020B0503030202060203" pitchFamily="34" charset="0"/>
                          <a:cs typeface="MetricHPE" panose="020B0604020202020204" pitchFamily="34" charset="0"/>
                        </a:rPr>
                        <a:t>P26447-B21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300" kern="1200" dirty="0">
                          <a:solidFill>
                            <a:schemeClr val="tx1"/>
                          </a:solidFill>
                          <a:latin typeface="MetricHPE" panose="020B0503030202060203" pitchFamily="34" charset="0"/>
                          <a:ea typeface="+mn-ea"/>
                          <a:cs typeface="MetricHPE" panose="020B0604020202020204" pitchFamily="34" charset="0"/>
                        </a:rPr>
                        <a:t>HPE ProLiant DL360 Gen10 Plus SFF System Insight Display Power Module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300" kern="1200" dirty="0">
                          <a:solidFill>
                            <a:schemeClr val="tx1"/>
                          </a:solidFill>
                          <a:latin typeface="MetricHPE" panose="020B0503030202060203" pitchFamily="34" charset="0"/>
                          <a:ea typeface="+mn-ea"/>
                          <a:cs typeface="MetricHPE" panose="020B0604020202020204" pitchFamily="34" charset="0"/>
                        </a:rPr>
                        <a:t>N/A</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3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3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74744015"/>
                  </a:ext>
                </a:extLst>
              </a:tr>
            </a:tbl>
          </a:graphicData>
        </a:graphic>
      </p:graphicFrame>
      <p:sp>
        <p:nvSpPr>
          <p:cNvPr id="8" name="TextBox 7">
            <a:extLst>
              <a:ext uri="{FF2B5EF4-FFF2-40B4-BE49-F238E27FC236}">
                <a16:creationId xmlns:a16="http://schemas.microsoft.com/office/drawing/2014/main" id="{CA179221-02A9-4EAC-BC7A-E6C2BAA1D7A8}"/>
              </a:ext>
            </a:extLst>
          </p:cNvPr>
          <p:cNvSpPr txBox="1"/>
          <p:nvPr/>
        </p:nvSpPr>
        <p:spPr>
          <a:xfrm>
            <a:off x="399917" y="5861177"/>
            <a:ext cx="4381090" cy="307750"/>
          </a:xfrm>
          <a:prstGeom prst="rect">
            <a:avLst/>
          </a:prstGeom>
          <a:noFill/>
        </p:spPr>
        <p:txBody>
          <a:bodyPr wrap="square" lIns="0" tIns="45707" rIns="0" bIns="45707" rtlCol="0">
            <a:spAutoFit/>
          </a:bodyPr>
          <a:lstStyle/>
          <a:p>
            <a:pPr lvl="0" defTabSz="430095">
              <a:spcAft>
                <a:spcPts val="400"/>
              </a:spcAft>
              <a:buSzPct val="100000"/>
              <a:defRPr/>
            </a:pPr>
            <a:r>
              <a:rPr lang="en-US" sz="1400" dirty="0">
                <a:solidFill>
                  <a:prstClr val="black"/>
                </a:solidFill>
                <a:latin typeface="MetricHPE" panose="020B0503030202060203" pitchFamily="34" charset="0"/>
                <a:cs typeface="HP Simplified" pitchFamily="34" charset="0"/>
              </a:rPr>
              <a:t>For a full range of supported options please see </a:t>
            </a:r>
            <a:r>
              <a:rPr lang="en-US" sz="1400" b="1" dirty="0">
                <a:solidFill>
                  <a:prstClr val="black"/>
                </a:solidFill>
                <a:latin typeface="MetricHPE" panose="020B0503030202060203" pitchFamily="34" charset="0"/>
                <a:cs typeface="HP Simplified" pitchFamily="34" charset="0"/>
                <a:hlinkClick r:id="rId3"/>
              </a:rPr>
              <a:t>QuickSpecs</a:t>
            </a:r>
            <a:endParaRPr lang="en-US" sz="1400" b="1" dirty="0">
              <a:solidFill>
                <a:prstClr val="black"/>
              </a:solidFill>
              <a:latin typeface="MetricHPE" panose="020B0503030202060203" pitchFamily="34" charset="0"/>
              <a:cs typeface="HP Simplified" pitchFamily="34" charset="0"/>
            </a:endParaRPr>
          </a:p>
        </p:txBody>
      </p:sp>
    </p:spTree>
    <p:extLst>
      <p:ext uri="{BB962C8B-B14F-4D97-AF65-F5344CB8AC3E}">
        <p14:creationId xmlns:p14="http://schemas.microsoft.com/office/powerpoint/2010/main" val="258694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C70646-5F58-4738-A7D3-AE04E56EC2AA}"/>
              </a:ext>
            </a:extLst>
          </p:cNvPr>
          <p:cNvSpPr>
            <a:spLocks noGrp="1"/>
          </p:cNvSpPr>
          <p:nvPr>
            <p:ph type="title"/>
          </p:nvPr>
        </p:nvSpPr>
        <p:spPr/>
        <p:txBody>
          <a:bodyPr/>
          <a:lstStyle/>
          <a:p>
            <a:r>
              <a:rPr lang="en-US" dirty="0"/>
              <a:t>HPE PROLIANT DL380 Gen10 Plus product overview</a:t>
            </a:r>
          </a:p>
        </p:txBody>
      </p:sp>
      <p:sp>
        <p:nvSpPr>
          <p:cNvPr id="2" name="Footer Placeholder 1">
            <a:extLst>
              <a:ext uri="{FF2B5EF4-FFF2-40B4-BE49-F238E27FC236}">
                <a16:creationId xmlns:a16="http://schemas.microsoft.com/office/drawing/2014/main" id="{82DE5877-0986-4E60-BF99-2BD4DD18CC72}"/>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D186B725-81B3-407D-A0E3-063A983A251D}"/>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26</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Tree>
    <p:extLst>
      <p:ext uri="{BB962C8B-B14F-4D97-AF65-F5344CB8AC3E}">
        <p14:creationId xmlns:p14="http://schemas.microsoft.com/office/powerpoint/2010/main" val="127577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D27EB385-649E-475D-AF29-A66A38FEB847}"/>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5" name="Slide Number Placeholder 4">
            <a:extLst>
              <a:ext uri="{FF2B5EF4-FFF2-40B4-BE49-F238E27FC236}">
                <a16:creationId xmlns:a16="http://schemas.microsoft.com/office/drawing/2014/main" id="{5C9BEBFE-792D-4892-A8BF-939E1F03BFFB}"/>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3"/>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3"/>
                </a:buBlip>
                <a:tabLst/>
                <a:defRPr/>
              </a:pPr>
              <a:t>27</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7" name="Text Placeholder 6">
            <a:extLst>
              <a:ext uri="{FF2B5EF4-FFF2-40B4-BE49-F238E27FC236}">
                <a16:creationId xmlns:a16="http://schemas.microsoft.com/office/drawing/2014/main" id="{7A9ACD27-FABA-4445-BEBB-7EE63CC157DC}"/>
              </a:ext>
            </a:extLst>
          </p:cNvPr>
          <p:cNvSpPr>
            <a:spLocks noGrp="1"/>
          </p:cNvSpPr>
          <p:nvPr>
            <p:ph type="body" sz="quarter" idx="13"/>
          </p:nvPr>
        </p:nvSpPr>
        <p:spPr/>
        <p:txBody>
          <a:bodyPr/>
          <a:lstStyle/>
          <a:p>
            <a:r>
              <a:rPr lang="fr-FR" dirty="0"/>
              <a:t>HPE ProLiant DL380 Gen10 Plus Server</a:t>
            </a:r>
            <a:endParaRPr lang="en-US" dirty="0"/>
          </a:p>
        </p:txBody>
      </p:sp>
      <p:sp>
        <p:nvSpPr>
          <p:cNvPr id="6" name="Title 5">
            <a:extLst>
              <a:ext uri="{FF2B5EF4-FFF2-40B4-BE49-F238E27FC236}">
                <a16:creationId xmlns:a16="http://schemas.microsoft.com/office/drawing/2014/main" id="{34C61476-B689-4734-95C3-41DA4650A324}"/>
              </a:ext>
            </a:extLst>
          </p:cNvPr>
          <p:cNvSpPr>
            <a:spLocks noGrp="1"/>
          </p:cNvSpPr>
          <p:nvPr>
            <p:ph type="title"/>
          </p:nvPr>
        </p:nvSpPr>
        <p:spPr/>
        <p:txBody>
          <a:bodyPr/>
          <a:lstStyle/>
          <a:p>
            <a:r>
              <a:rPr lang="en-US" dirty="0"/>
              <a:t>The premium standard for multi-workload environments</a:t>
            </a:r>
          </a:p>
        </p:txBody>
      </p:sp>
      <p:sp>
        <p:nvSpPr>
          <p:cNvPr id="8" name="TextBox 7">
            <a:extLst>
              <a:ext uri="{FF2B5EF4-FFF2-40B4-BE49-F238E27FC236}">
                <a16:creationId xmlns:a16="http://schemas.microsoft.com/office/drawing/2014/main" id="{9ED487E1-54EF-4CE8-BB32-CF4ECDC25E90}"/>
              </a:ext>
            </a:extLst>
          </p:cNvPr>
          <p:cNvSpPr txBox="1"/>
          <p:nvPr/>
        </p:nvSpPr>
        <p:spPr>
          <a:xfrm>
            <a:off x="294198" y="1455366"/>
            <a:ext cx="5327670" cy="428886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20000"/>
              </a:lnSpc>
              <a:spcBef>
                <a:spcPts val="3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Expansion of HPE’s best-selling 2U rack server family, accelerating application, storage and GPU capabilities via enhanced computing &amp; I/O </a:t>
            </a:r>
          </a:p>
          <a:p>
            <a:pPr marL="0" marR="0" lvl="0" indent="0" algn="l" defTabSz="914400" rtl="0" eaLnBrk="1" fontAlgn="auto" latinLnBrk="0" hangingPunct="1">
              <a:lnSpc>
                <a:spcPct val="120000"/>
              </a:lnSpc>
              <a:spcBef>
                <a:spcPts val="30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MetricHPE"/>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etricHPE"/>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US" sz="1150" b="0" i="0" u="none" strike="noStrike" kern="1200" cap="none" spc="0" normalizeH="0" baseline="0" noProof="0" dirty="0">
              <a:ln>
                <a:noFill/>
              </a:ln>
              <a:solidFill>
                <a:prstClr val="black"/>
              </a:solidFill>
              <a:effectLst/>
              <a:uLnTx/>
              <a:uFillTx/>
              <a:latin typeface="MetricHPE"/>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US" sz="1150" b="0" i="0" u="none" strike="noStrike" kern="1200" cap="none" spc="0" normalizeH="0" baseline="0" noProof="0" dirty="0">
              <a:ln>
                <a:noFill/>
              </a:ln>
              <a:solidFill>
                <a:prstClr val="black"/>
              </a:solidFill>
              <a:effectLst/>
              <a:uLnTx/>
              <a:uFillTx/>
              <a:latin typeface="MetricHPE"/>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US" sz="1150" b="0" i="0" u="none" strike="noStrike" kern="1200" cap="none" spc="0" normalizeH="0" baseline="0" noProof="0" dirty="0">
              <a:ln>
                <a:noFill/>
              </a:ln>
              <a:solidFill>
                <a:prstClr val="black"/>
              </a:solidFill>
              <a:effectLst/>
              <a:uLnTx/>
              <a:uFillTx/>
              <a:latin typeface="MetricHPE"/>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US" sz="1150" b="0" i="0" u="none" strike="noStrike" kern="1200" cap="none" spc="0" normalizeH="0" baseline="0" noProof="0" dirty="0">
              <a:ln>
                <a:noFill/>
              </a:ln>
              <a:solidFill>
                <a:prstClr val="black"/>
              </a:solidFill>
              <a:effectLst/>
              <a:uLnTx/>
              <a:uFillTx/>
              <a:latin typeface="MetricHPE"/>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US" sz="1150" b="0" i="0" u="none" strike="noStrike" kern="1200" cap="none" spc="0" normalizeH="0" baseline="0" noProof="0" dirty="0">
              <a:ln>
                <a:noFill/>
              </a:ln>
              <a:solidFill>
                <a:prstClr val="black"/>
              </a:solidFill>
              <a:effectLst/>
              <a:uLnTx/>
              <a:uFillTx/>
              <a:latin typeface="MetricHPE"/>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US" sz="1150" b="0" i="0" u="none" strike="noStrike" kern="1200" cap="none" spc="0" normalizeH="0" baseline="0" noProof="0" dirty="0">
              <a:ln>
                <a:noFill/>
              </a:ln>
              <a:solidFill>
                <a:prstClr val="black"/>
              </a:solidFill>
              <a:effectLst/>
              <a:uLnTx/>
              <a:uFillTx/>
              <a:latin typeface="MetricHPE"/>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endParaRPr kumimoji="0" lang="en-US" sz="1150" b="0" i="0" u="none" strike="noStrike" kern="1200" cap="none" spc="0" normalizeH="0" baseline="0" noProof="0" dirty="0">
              <a:ln>
                <a:noFill/>
              </a:ln>
              <a:solidFill>
                <a:prstClr val="black"/>
              </a:solidFill>
              <a:effectLst/>
              <a:uLnTx/>
              <a:uFillTx/>
              <a:latin typeface="MetricHPE"/>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etricHPE"/>
                <a:ea typeface="+mn-ea"/>
                <a:cs typeface="+mn-cs"/>
              </a:rPr>
              <a:t>Freedom to choose:</a:t>
            </a:r>
          </a:p>
          <a:p>
            <a:pPr marL="169863" marR="0" lvl="0" indent="-169863" algn="l" defTabSz="914400" rtl="0" eaLnBrk="1" fontAlgn="auto" latinLnBrk="0" hangingPunct="1">
              <a:lnSpc>
                <a:spcPct val="100000"/>
              </a:lnSpc>
              <a:spcBef>
                <a:spcPts val="300"/>
              </a:spcBef>
              <a:spcAft>
                <a:spcPts val="0"/>
              </a:spcAft>
              <a:buClrTx/>
              <a:buSzTx/>
              <a:buFont typeface="MetricHPE"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Gen10 Plus: Performance oriented </a:t>
            </a:r>
          </a:p>
          <a:p>
            <a:pPr marL="169863" marR="0" lvl="0" indent="-169863" algn="l" defTabSz="914400" rtl="0" eaLnBrk="1" fontAlgn="auto" latinLnBrk="0" hangingPunct="1">
              <a:lnSpc>
                <a:spcPct val="100000"/>
              </a:lnSpc>
              <a:spcBef>
                <a:spcPts val="300"/>
              </a:spcBef>
              <a:spcAft>
                <a:spcPts val="0"/>
              </a:spcAft>
              <a:buClrTx/>
              <a:buSzTx/>
              <a:buFont typeface="MetricHPE"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Gen10: Budget focus</a:t>
            </a:r>
          </a:p>
          <a:p>
            <a:pPr marL="285750" marR="0" lvl="0" indent="-285750" algn="l" defTabSz="914400" rtl="0" eaLnBrk="1" fontAlgn="auto" latinLnBrk="0" hangingPunct="1">
              <a:lnSpc>
                <a:spcPct val="100000"/>
              </a:lnSpc>
              <a:spcBef>
                <a:spcPts val="300"/>
              </a:spcBef>
              <a:spcAft>
                <a:spcPts val="0"/>
              </a:spcAft>
              <a:buClrTx/>
              <a:buSzTx/>
              <a:buFont typeface="MetricHPE" panose="020B0604020202020204" pitchFamily="34" charset="0"/>
              <a:buChar char="•"/>
              <a:tabLst/>
              <a:defRPr/>
            </a:pPr>
            <a:endParaRPr kumimoji="0" lang="en-US" sz="200" b="0" i="0" u="none" strike="noStrike" kern="1200" cap="none" spc="0" normalizeH="0" baseline="0" noProof="0" dirty="0">
              <a:ln>
                <a:noFill/>
              </a:ln>
              <a:solidFill>
                <a:prstClr val="black"/>
              </a:solidFill>
              <a:effectLst/>
              <a:uLnTx/>
              <a:uFillTx/>
              <a:latin typeface="MetricHPE"/>
              <a:ea typeface="+mn-ea"/>
              <a:cs typeface="+mn-cs"/>
            </a:endParaRP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Running in parallel throughout lifecycle.</a:t>
            </a:r>
          </a:p>
        </p:txBody>
      </p:sp>
      <p:pic>
        <p:nvPicPr>
          <p:cNvPr id="9" name="Picture 8" descr="A picture containing indoor, electronics&#10;&#10;Description automatically generated">
            <a:extLst>
              <a:ext uri="{FF2B5EF4-FFF2-40B4-BE49-F238E27FC236}">
                <a16:creationId xmlns:a16="http://schemas.microsoft.com/office/drawing/2014/main" id="{A1B93B65-CC38-4D63-8189-59401C2FBC0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4" t="33106" r="186" b="31180"/>
          <a:stretch/>
        </p:blipFill>
        <p:spPr>
          <a:xfrm>
            <a:off x="89339" y="2670404"/>
            <a:ext cx="5193861" cy="1530333"/>
          </a:xfrm>
          <a:prstGeom prst="rect">
            <a:avLst/>
          </a:prstGeom>
        </p:spPr>
      </p:pic>
      <p:sp>
        <p:nvSpPr>
          <p:cNvPr id="10" name="TextBox 9">
            <a:extLst>
              <a:ext uri="{FF2B5EF4-FFF2-40B4-BE49-F238E27FC236}">
                <a16:creationId xmlns:a16="http://schemas.microsoft.com/office/drawing/2014/main" id="{EDF322B5-9CD0-4630-BB27-94FBC6F7E5A9}"/>
              </a:ext>
            </a:extLst>
          </p:cNvPr>
          <p:cNvSpPr txBox="1"/>
          <p:nvPr/>
        </p:nvSpPr>
        <p:spPr>
          <a:xfrm>
            <a:off x="5621868" y="1455366"/>
            <a:ext cx="5977465" cy="150970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92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etricHPE"/>
                <a:ea typeface="+mn-ea"/>
                <a:cs typeface="+mn-cs"/>
              </a:rPr>
              <a:t>Primary Jobs-to-be-Done/Workloads</a:t>
            </a:r>
            <a:endParaRPr kumimoji="0" lang="en-US" sz="1600" b="0" i="0" u="none" strike="noStrike" kern="1200" cap="none" spc="0" normalizeH="0" baseline="0" noProof="0" dirty="0">
              <a:ln>
                <a:noFill/>
              </a:ln>
              <a:solidFill>
                <a:prstClr val="black"/>
              </a:solidFill>
              <a:effectLst/>
              <a:uLnTx/>
              <a:uFillTx/>
              <a:latin typeface="MetricHPE"/>
              <a:ea typeface="+mn-ea"/>
              <a:cs typeface="+mn-cs"/>
            </a:endParaRPr>
          </a:p>
          <a:p>
            <a:pPr marL="0" marR="0" lvl="0" indent="0" algn="l" defTabSz="914400" rtl="0" eaLnBrk="1" fontAlgn="auto" latinLnBrk="0" hangingPunct="1">
              <a:lnSpc>
                <a:spcPct val="92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In both virtualized and bare metal deployments:</a:t>
            </a:r>
            <a:endParaRPr kumimoji="0" lang="en-US" sz="1600" b="1" i="0" u="none" strike="noStrike" kern="1200" cap="none" spc="0" normalizeH="0" baseline="0" noProof="0" dirty="0">
              <a:ln>
                <a:noFill/>
              </a:ln>
              <a:solidFill>
                <a:prstClr val="black"/>
              </a:solidFill>
              <a:effectLst/>
              <a:uLnTx/>
              <a:uFillTx/>
              <a:latin typeface="MetricHPE"/>
              <a:ea typeface="+mn-ea"/>
              <a:cs typeface="+mn-cs"/>
            </a:endParaRPr>
          </a:p>
          <a:p>
            <a:pPr marL="288925" marR="0" lvl="0" indent="-288925" algn="l" defTabSz="914400" rtl="0" eaLnBrk="1" fontAlgn="auto" latinLnBrk="0" hangingPunct="1">
              <a:lnSpc>
                <a:spcPct val="92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Empower users to thrive/Apps (collaborative, content, business)</a:t>
            </a:r>
          </a:p>
          <a:p>
            <a:pPr marL="288925" marR="0" lvl="0" indent="-288925" algn="l" defTabSz="914400" rtl="0" eaLnBrk="1" fontAlgn="auto" latinLnBrk="0" hangingPunct="1">
              <a:lnSpc>
                <a:spcPct val="92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Extract knowledge from data/Data management</a:t>
            </a:r>
          </a:p>
          <a:p>
            <a:pPr marL="288925" marR="0" lvl="0" indent="-288925" algn="l" defTabSz="914400" rtl="0" eaLnBrk="1" fontAlgn="auto" latinLnBrk="0" hangingPunct="1">
              <a:lnSpc>
                <a:spcPct val="92000"/>
              </a:lnSpc>
              <a:spcBef>
                <a:spcPts val="0"/>
              </a:spcBef>
              <a:spcAft>
                <a:spcPts val="0"/>
              </a:spcAft>
              <a:buClrTx/>
              <a:buSzTx/>
              <a:buFontTx/>
              <a:buAutoNum type="arabicPeriod"/>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Accelerate insights to complex questions/ML &amp; AI</a:t>
            </a:r>
          </a:p>
          <a:p>
            <a:pPr marL="0" marR="0" lvl="0" indent="0" algn="l" defTabSz="914400" rtl="0" eaLnBrk="1" fontAlgn="auto" latinLnBrk="0" hangingPunct="1">
              <a:lnSpc>
                <a:spcPct val="100000"/>
              </a:lnSpc>
              <a:spcBef>
                <a:spcPts val="3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etricHPE"/>
                <a:ea typeface="+mn-ea"/>
                <a:cs typeface="+mn-cs"/>
              </a:rPr>
              <a:t>Launch: </a:t>
            </a:r>
            <a:r>
              <a:rPr kumimoji="0" lang="en-US" sz="1600" b="0" i="0" u="none" strike="noStrike" kern="1200" cap="none" spc="0" normalizeH="0" baseline="0" noProof="0" dirty="0">
                <a:ln>
                  <a:noFill/>
                </a:ln>
                <a:solidFill>
                  <a:prstClr val="black"/>
                </a:solidFill>
                <a:effectLst/>
                <a:uLnTx/>
                <a:uFillTx/>
                <a:latin typeface="MetricHPE"/>
                <a:ea typeface="+mn-ea"/>
                <a:cs typeface="+mn-cs"/>
              </a:rPr>
              <a:t>6-April-2021</a:t>
            </a:r>
          </a:p>
        </p:txBody>
      </p:sp>
      <p:sp>
        <p:nvSpPr>
          <p:cNvPr id="11" name="TextBox 10">
            <a:extLst>
              <a:ext uri="{FF2B5EF4-FFF2-40B4-BE49-F238E27FC236}">
                <a16:creationId xmlns:a16="http://schemas.microsoft.com/office/drawing/2014/main" id="{2D6B4037-5F72-4F27-87FA-8AAB0CB33C46}"/>
              </a:ext>
            </a:extLst>
          </p:cNvPr>
          <p:cNvSpPr txBox="1"/>
          <p:nvPr/>
        </p:nvSpPr>
        <p:spPr>
          <a:xfrm>
            <a:off x="5618689" y="3629919"/>
            <a:ext cx="5977465" cy="2131161"/>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92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etricHPE"/>
                <a:ea typeface="+mn-ea"/>
                <a:cs typeface="+mn-cs"/>
              </a:rPr>
              <a:t>Key Features/Benefits</a:t>
            </a:r>
          </a:p>
          <a:p>
            <a:pPr marL="169863" marR="0" lvl="0" indent="-169863" algn="l" defTabSz="914400" rtl="0" eaLnBrk="1" fontAlgn="auto" latinLnBrk="0" hangingPunct="1">
              <a:lnSpc>
                <a:spcPct val="92000"/>
              </a:lnSpc>
              <a:spcBef>
                <a:spcPts val="0"/>
              </a:spcBef>
              <a:spcAft>
                <a:spcPts val="0"/>
              </a:spcAft>
              <a:buClrTx/>
              <a:buSzTx/>
              <a:buFont typeface="MetricHPE"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Fully enables 3</a:t>
            </a:r>
            <a:r>
              <a:rPr kumimoji="0" lang="en-US" sz="1600" b="0" i="0" u="none" strike="noStrike" kern="1200" cap="none" spc="0" normalizeH="0" baseline="30000" noProof="0" dirty="0">
                <a:ln>
                  <a:noFill/>
                </a:ln>
                <a:solidFill>
                  <a:prstClr val="black"/>
                </a:solidFill>
                <a:effectLst/>
                <a:uLnTx/>
                <a:uFillTx/>
                <a:latin typeface="MetricHPE"/>
                <a:ea typeface="+mn-ea"/>
                <a:cs typeface="+mn-cs"/>
              </a:rPr>
              <a:t>rd</a:t>
            </a:r>
            <a:r>
              <a:rPr kumimoji="0" lang="en-US" sz="1600" b="0" i="0" u="none" strike="noStrike" kern="1200" cap="none" spc="0" normalizeH="0" baseline="0" noProof="0" dirty="0">
                <a:ln>
                  <a:noFill/>
                </a:ln>
                <a:solidFill>
                  <a:prstClr val="black"/>
                </a:solidFill>
                <a:effectLst/>
                <a:uLnTx/>
                <a:uFillTx/>
                <a:latin typeface="MetricHPE"/>
                <a:ea typeface="+mn-ea"/>
                <a:cs typeface="+mn-cs"/>
              </a:rPr>
              <a:t> Gen Intel Xeon SP processor capabilities (cores, RAM, I/O, security)/Enhanced performance and security.</a:t>
            </a:r>
          </a:p>
          <a:p>
            <a:pPr marL="169863" marR="0" lvl="0" indent="-169863" algn="l" defTabSz="914400" rtl="0" eaLnBrk="1" fontAlgn="auto" latinLnBrk="0" hangingPunct="1">
              <a:lnSpc>
                <a:spcPct val="92000"/>
              </a:lnSpc>
              <a:spcBef>
                <a:spcPts val="0"/>
              </a:spcBef>
              <a:spcAft>
                <a:spcPts val="0"/>
              </a:spcAft>
              <a:buClrTx/>
              <a:buSzTx/>
              <a:buFont typeface="MetricHPE"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Double I/O bandwidth with PCIe Gen4/Faster connectivity to surrounding infrastructure.</a:t>
            </a:r>
          </a:p>
          <a:p>
            <a:pPr marL="169863" marR="0" lvl="0" indent="-169863" algn="l" defTabSz="914400" rtl="0" eaLnBrk="1" fontAlgn="auto" latinLnBrk="0" hangingPunct="1">
              <a:lnSpc>
                <a:spcPct val="92000"/>
              </a:lnSpc>
              <a:spcBef>
                <a:spcPts val="0"/>
              </a:spcBef>
              <a:spcAft>
                <a:spcPts val="0"/>
              </a:spcAft>
              <a:buClrTx/>
              <a:buSzTx/>
              <a:buFont typeface="MetricHPE"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Dramatically enhanced storage/Larger, faster&amp; more resilient datasets:</a:t>
            </a:r>
          </a:p>
          <a:p>
            <a:pPr marL="347663" marR="0" lvl="1" indent="-177800" algn="l" defTabSz="914400" rtl="0" eaLnBrk="1" fontAlgn="auto" latinLnBrk="0" hangingPunct="1">
              <a:lnSpc>
                <a:spcPct val="92000"/>
              </a:lnSpc>
              <a:spcBef>
                <a:spcPts val="0"/>
              </a:spcBef>
              <a:spcAft>
                <a:spcPts val="0"/>
              </a:spcAft>
              <a:buClrTx/>
              <a:buSzTx/>
              <a:buFont typeface="MetricHPE"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Bay count: SATA, SAS, NVMe</a:t>
            </a:r>
          </a:p>
          <a:p>
            <a:pPr marL="347663" marR="0" lvl="1" indent="-177800" algn="l" defTabSz="914400" rtl="0" eaLnBrk="1" fontAlgn="auto" latinLnBrk="0" hangingPunct="1">
              <a:lnSpc>
                <a:spcPct val="92000"/>
              </a:lnSpc>
              <a:spcBef>
                <a:spcPts val="0"/>
              </a:spcBef>
              <a:spcAft>
                <a:spcPts val="0"/>
              </a:spcAft>
              <a:buClrTx/>
              <a:buSzTx/>
              <a:buFont typeface="MetricHPE"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Controller support: SATA, SATA/SAS &amp; Tri-Mode</a:t>
            </a:r>
          </a:p>
          <a:p>
            <a:pPr marL="347663" marR="0" lvl="1" indent="-177800" algn="l" defTabSz="914400" rtl="0" eaLnBrk="1" fontAlgn="auto" latinLnBrk="0" hangingPunct="1">
              <a:lnSpc>
                <a:spcPct val="92000"/>
              </a:lnSpc>
              <a:spcBef>
                <a:spcPts val="0"/>
              </a:spcBef>
              <a:spcAft>
                <a:spcPts val="0"/>
              </a:spcAft>
              <a:buClrTx/>
              <a:buSzTx/>
              <a:buFont typeface="MetricHPE"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MetricHPE"/>
                <a:ea typeface="+mn-ea"/>
                <a:cs typeface="+mn-cs"/>
              </a:rPr>
              <a:t>NVMe SW RAID support: VROC/SR100i</a:t>
            </a:r>
          </a:p>
        </p:txBody>
      </p:sp>
    </p:spTree>
    <p:extLst>
      <p:ext uri="{BB962C8B-B14F-4D97-AF65-F5344CB8AC3E}">
        <p14:creationId xmlns:p14="http://schemas.microsoft.com/office/powerpoint/2010/main" val="10772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100736E-C3AC-4FA9-BE32-74B4599B6E00}"/>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1D08C0A7-C69B-4FAD-A8A9-EFFD7824C7F8}"/>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28</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4" name="Text Placeholder 3">
            <a:extLst>
              <a:ext uri="{FF2B5EF4-FFF2-40B4-BE49-F238E27FC236}">
                <a16:creationId xmlns:a16="http://schemas.microsoft.com/office/drawing/2014/main" id="{BFA92AA3-0E31-443A-A2F2-1123F5356389}"/>
              </a:ext>
            </a:extLst>
          </p:cNvPr>
          <p:cNvSpPr>
            <a:spLocks noGrp="1"/>
          </p:cNvSpPr>
          <p:nvPr>
            <p:ph type="body" sz="quarter" idx="13"/>
          </p:nvPr>
        </p:nvSpPr>
        <p:spPr/>
        <p:txBody>
          <a:bodyPr/>
          <a:lstStyle/>
          <a:p>
            <a:r>
              <a:rPr lang="en-US" dirty="0"/>
              <a:t>Feature evolution (1/3)</a:t>
            </a:r>
          </a:p>
        </p:txBody>
      </p:sp>
      <p:sp>
        <p:nvSpPr>
          <p:cNvPr id="5" name="Title 4">
            <a:extLst>
              <a:ext uri="{FF2B5EF4-FFF2-40B4-BE49-F238E27FC236}">
                <a16:creationId xmlns:a16="http://schemas.microsoft.com/office/drawing/2014/main" id="{B5EC4DD3-2DB9-4FD9-A8E5-507AA4FEF84B}"/>
              </a:ext>
            </a:extLst>
          </p:cNvPr>
          <p:cNvSpPr>
            <a:spLocks noGrp="1"/>
          </p:cNvSpPr>
          <p:nvPr>
            <p:ph type="title"/>
          </p:nvPr>
        </p:nvSpPr>
        <p:spPr/>
        <p:txBody>
          <a:bodyPr/>
          <a:lstStyle/>
          <a:p>
            <a:r>
              <a:rPr lang="fr-FR" dirty="0"/>
              <a:t>HPE ProLiant DL380 Gen10 &amp; Gen10 Plus features</a:t>
            </a:r>
            <a:endParaRPr lang="en-US" dirty="0"/>
          </a:p>
        </p:txBody>
      </p:sp>
      <p:graphicFrame>
        <p:nvGraphicFramePr>
          <p:cNvPr id="6" name="Table 5">
            <a:extLst>
              <a:ext uri="{FF2B5EF4-FFF2-40B4-BE49-F238E27FC236}">
                <a16:creationId xmlns:a16="http://schemas.microsoft.com/office/drawing/2014/main" id="{23D152A4-557E-4CB2-AE10-0F959892CE62}"/>
              </a:ext>
            </a:extLst>
          </p:cNvPr>
          <p:cNvGraphicFramePr>
            <a:graphicFrameLocks noGrp="1"/>
          </p:cNvGraphicFramePr>
          <p:nvPr>
            <p:extLst>
              <p:ext uri="{D42A27DB-BD31-4B8C-83A1-F6EECF244321}">
                <p14:modId xmlns:p14="http://schemas.microsoft.com/office/powerpoint/2010/main" val="2285419876"/>
              </p:ext>
            </p:extLst>
          </p:nvPr>
        </p:nvGraphicFramePr>
        <p:xfrm>
          <a:off x="385348" y="1524000"/>
          <a:ext cx="11421303" cy="4579366"/>
        </p:xfrm>
        <a:graphic>
          <a:graphicData uri="http://schemas.openxmlformats.org/drawingml/2006/table">
            <a:tbl>
              <a:tblPr firstRow="1" bandRow="1"/>
              <a:tblGrid>
                <a:gridCol w="1501452">
                  <a:extLst>
                    <a:ext uri="{9D8B030D-6E8A-4147-A177-3AD203B41FA5}">
                      <a16:colId xmlns:a16="http://schemas.microsoft.com/office/drawing/2014/main" val="20000"/>
                    </a:ext>
                  </a:extLst>
                </a:gridCol>
                <a:gridCol w="5110438">
                  <a:extLst>
                    <a:ext uri="{9D8B030D-6E8A-4147-A177-3AD203B41FA5}">
                      <a16:colId xmlns:a16="http://schemas.microsoft.com/office/drawing/2014/main" val="20001"/>
                    </a:ext>
                  </a:extLst>
                </a:gridCol>
                <a:gridCol w="4809413">
                  <a:extLst>
                    <a:ext uri="{9D8B030D-6E8A-4147-A177-3AD203B41FA5}">
                      <a16:colId xmlns:a16="http://schemas.microsoft.com/office/drawing/2014/main" val="20002"/>
                    </a:ext>
                  </a:extLst>
                </a:gridCol>
              </a:tblGrid>
              <a:tr h="237744">
                <a:tc>
                  <a:txBody>
                    <a:bodyPr/>
                    <a:lstStyle/>
                    <a:p>
                      <a:endParaRPr lang="en-US" sz="1400" b="1" dirty="0">
                        <a:effectLst/>
                        <a:latin typeface="MetricHPE" panose="020B0703030202060203" pitchFamily="34" charset="0"/>
                        <a:cs typeface="Times New Roman" panose="02020603050405020304" pitchFamily="18" charset="0"/>
                      </a:endParaRPr>
                    </a:p>
                  </a:txBody>
                  <a:tcPr marL="9244" marR="9244" marT="11709" marB="11709"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a:spcBef>
                          <a:spcPts val="0"/>
                        </a:spcBef>
                        <a:spcAft>
                          <a:spcPts val="0"/>
                        </a:spcAft>
                      </a:pPr>
                      <a:r>
                        <a:rPr lang="en-US" sz="1400" b="1" kern="1200" dirty="0">
                          <a:solidFill>
                            <a:srgbClr val="FFFFFF"/>
                          </a:solidFill>
                          <a:effectLst/>
                          <a:latin typeface="MetricHPE" panose="020B0703030202060203" pitchFamily="34" charset="0"/>
                          <a:ea typeface="Times New Roman" panose="02020603050405020304" pitchFamily="18" charset="0"/>
                          <a:cs typeface="Times New Roman" panose="02020603050405020304" pitchFamily="18" charset="0"/>
                        </a:rPr>
                        <a:t>HPE ProLiant DL380 Gen10</a:t>
                      </a:r>
                      <a:endParaRPr lang="en-US" sz="1400" b="1" dirty="0">
                        <a:effectLst/>
                        <a:latin typeface="MetricHPE" panose="020B0703030202060203" pitchFamily="34" charset="0"/>
                        <a:ea typeface="MetricHPE" panose="020F0502020204030204" pitchFamily="34" charset="0"/>
                        <a:cs typeface="Times New Roman" panose="02020603050405020304" pitchFamily="18" charset="0"/>
                      </a:endParaRPr>
                    </a:p>
                  </a:txBody>
                  <a:tcPr marL="9244" marR="9244" marT="11709" marB="11709"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a:spcBef>
                          <a:spcPts val="0"/>
                        </a:spcBef>
                        <a:spcAft>
                          <a:spcPts val="0"/>
                        </a:spcAft>
                      </a:pPr>
                      <a:r>
                        <a:rPr lang="en-US" sz="1400" b="1" kern="1200" dirty="0">
                          <a:solidFill>
                            <a:srgbClr val="FFFFFF"/>
                          </a:solidFill>
                          <a:effectLst/>
                          <a:latin typeface="MetricHPE" panose="020B0703030202060203" pitchFamily="34" charset="0"/>
                          <a:ea typeface="Times New Roman" panose="02020603050405020304" pitchFamily="18" charset="0"/>
                          <a:cs typeface="Times New Roman" panose="02020603050405020304" pitchFamily="18" charset="0"/>
                        </a:rPr>
                        <a:t>HPE ProLiant DL380 Gen10 Plus</a:t>
                      </a:r>
                      <a:endParaRPr lang="en-US" sz="1400" b="1" dirty="0">
                        <a:effectLst/>
                        <a:latin typeface="MetricHPE" panose="020B0703030202060203" pitchFamily="34" charset="0"/>
                        <a:ea typeface="MetricHPE" panose="020F0502020204030204" pitchFamily="34" charset="0"/>
                        <a:cs typeface="Times New Roman" panose="02020603050405020304" pitchFamily="18" charset="0"/>
                      </a:endParaRPr>
                    </a:p>
                  </a:txBody>
                  <a:tcPr marL="9244" marR="9244" marT="92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72822">
                <a:tc>
                  <a:txBody>
                    <a:bodyPr/>
                    <a:lstStyle/>
                    <a:p>
                      <a:pPr marL="0" marR="0">
                        <a:lnSpc>
                          <a:spcPct val="97000"/>
                        </a:lnSpc>
                        <a:spcBef>
                          <a:spcPts val="0"/>
                        </a:spcBef>
                        <a:spcAft>
                          <a:spcPts val="0"/>
                        </a:spcAft>
                      </a:pPr>
                      <a:r>
                        <a:rPr lang="en-US" sz="1300" b="1" kern="1200" dirty="0">
                          <a:solidFill>
                            <a:srgbClr val="000000"/>
                          </a:solidFill>
                          <a:effectLst/>
                          <a:latin typeface="+mn-lt"/>
                          <a:ea typeface="Times New Roman" panose="02020603050405020304" pitchFamily="18" charset="0"/>
                          <a:cs typeface="Times New Roman" panose="02020603050405020304" pitchFamily="18" charset="0"/>
                        </a:rPr>
                        <a:t>Compute</a:t>
                      </a:r>
                      <a:endParaRPr lang="en-US" sz="1300" dirty="0">
                        <a:effectLst/>
                        <a:latin typeface="+mn-lt"/>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Up to (2) 2</a:t>
                      </a:r>
                      <a:r>
                        <a:rPr lang="en-US" sz="1300" b="0" kern="1200" baseline="30000" dirty="0">
                          <a:solidFill>
                            <a:srgbClr val="000000"/>
                          </a:solidFill>
                          <a:effectLst/>
                          <a:latin typeface="+mn-lt"/>
                          <a:ea typeface="Times New Roman" panose="02020603050405020304" pitchFamily="18" charset="0"/>
                          <a:cs typeface="Times New Roman" panose="02020603050405020304" pitchFamily="18" charset="0"/>
                        </a:rPr>
                        <a:t>nd</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 Generation Intel® Xeon</a:t>
                      </a:r>
                      <a:r>
                        <a:rPr lang="en-US" sz="1300" b="0" kern="1200" baseline="30000" dirty="0">
                          <a:solidFill>
                            <a:srgbClr val="000000"/>
                          </a:solidFill>
                          <a:effectLst/>
                          <a:latin typeface="+mn-lt"/>
                          <a:ea typeface="Times New Roman" panose="02020603050405020304" pitchFamily="18" charset="0"/>
                          <a:cs typeface="Times New Roman" panose="02020603050405020304" pitchFamily="18" charset="0"/>
                        </a:rPr>
                        <a:t>® </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Processor SP family, up to 28 Cores</a:t>
                      </a:r>
                    </a:p>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Full stack (minus T processors)</a:t>
                      </a:r>
                    </a:p>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Up to (2)</a:t>
                      </a:r>
                      <a:r>
                        <a:rPr lang="en-US" sz="1300" b="0" kern="1200" baseline="0" dirty="0">
                          <a:solidFill>
                            <a:srgbClr val="000000"/>
                          </a:solidFill>
                          <a:effectLst/>
                          <a:latin typeface="+mn-lt"/>
                          <a:ea typeface="Times New Roman" panose="02020603050405020304" pitchFamily="18" charset="0"/>
                          <a:cs typeface="Times New Roman" panose="02020603050405020304" pitchFamily="18" charset="0"/>
                        </a:rPr>
                        <a:t> UPI links per CPU (Up to 10.4 GT/s)</a:t>
                      </a:r>
                      <a:endParaRPr lang="en-US" sz="1300" b="0" kern="1200" dirty="0">
                        <a:solidFill>
                          <a:srgbClr val="000000"/>
                        </a:solidFill>
                        <a:effectLst/>
                        <a:latin typeface="+mn-lt"/>
                        <a:ea typeface="Times New Roman" panose="02020603050405020304" pitchFamily="18" charset="0"/>
                        <a:cs typeface="Times New Roman" panose="02020603050405020304" pitchFamily="18" charset="0"/>
                      </a:endParaRPr>
                    </a:p>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PCIe Gen3, up to eight (8) available slots; 48 lanes</a:t>
                      </a:r>
                    </a:p>
                    <a:p>
                      <a:pPr marL="112713" marR="0" indent="-112713" algn="l">
                        <a:lnSpc>
                          <a:spcPct val="97000"/>
                        </a:lnSpc>
                        <a:spcBef>
                          <a:spcPts val="0"/>
                        </a:spcBef>
                        <a:spcAft>
                          <a:spcPts val="0"/>
                        </a:spcAft>
                        <a:buFont typeface="MetricHPE" panose="020B0604020202020204" pitchFamily="34" charset="0"/>
                        <a:buChar char="•"/>
                      </a:pPr>
                      <a:r>
                        <a:rPr lang="en-US" sz="1300" b="1" kern="1200" dirty="0">
                          <a:solidFill>
                            <a:schemeClr val="tx1"/>
                          </a:solidFill>
                          <a:effectLst/>
                          <a:latin typeface="+mn-lt"/>
                          <a:ea typeface="Times New Roman" panose="02020603050405020304" pitchFamily="18" charset="0"/>
                          <a:cs typeface="Times New Roman" panose="02020603050405020304" pitchFamily="18" charset="0"/>
                        </a:rPr>
                        <a:t>M.2 standard primary riser</a:t>
                      </a:r>
                      <a:endParaRPr lang="en-US" sz="1300" b="1" kern="1200" baseline="0" dirty="0">
                        <a:solidFill>
                          <a:schemeClr val="tx1"/>
                        </a:solidFill>
                        <a:effectLst/>
                        <a:latin typeface="+mn-lt"/>
                        <a:ea typeface="Times New Roman" panose="02020603050405020304" pitchFamily="18" charset="0"/>
                        <a:cs typeface="Times New Roman" panose="02020603050405020304" pitchFamily="18" charset="0"/>
                      </a:endParaRPr>
                    </a:p>
                    <a:p>
                      <a:pPr marL="112713" marR="0" indent="-112713" algn="l">
                        <a:lnSpc>
                          <a:spcPct val="97000"/>
                        </a:lnSpc>
                        <a:spcBef>
                          <a:spcPts val="0"/>
                        </a:spcBef>
                        <a:spcAft>
                          <a:spcPts val="0"/>
                        </a:spcAft>
                        <a:buFont typeface="MetricHPE" panose="020B0604020202020204" pitchFamily="34" charset="0"/>
                        <a:buChar char="•"/>
                      </a:pPr>
                      <a:r>
                        <a:rPr lang="en-US" sz="1300" b="0" kern="1200" baseline="0" dirty="0">
                          <a:solidFill>
                            <a:srgbClr val="000000"/>
                          </a:solidFill>
                          <a:effectLst/>
                          <a:latin typeface="+mn-lt"/>
                          <a:ea typeface="Times New Roman" panose="02020603050405020304" pitchFamily="18" charset="0"/>
                          <a:cs typeface="Times New Roman" panose="02020603050405020304" pitchFamily="18" charset="0"/>
                        </a:rPr>
                        <a:t>Basic balanced I/O capabilities (no South PCIe lines, no PCIe lane recovery)</a:t>
                      </a:r>
                      <a:endParaRPr lang="en-US" sz="1300" b="0" kern="1200" dirty="0">
                        <a:solidFill>
                          <a:srgbClr val="000000"/>
                        </a:solidFill>
                        <a:effectLst/>
                        <a:latin typeface="+mn-lt"/>
                        <a:ea typeface="Times New Roman" panose="02020603050405020304" pitchFamily="18"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Up to (2)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3</a:t>
                      </a:r>
                      <a:r>
                        <a:rPr lang="en-US" sz="1300" b="1" kern="1200" baseline="30000" dirty="0">
                          <a:solidFill>
                            <a:schemeClr val="tx1"/>
                          </a:solidFill>
                          <a:effectLst/>
                          <a:latin typeface="+mn-lt"/>
                          <a:ea typeface="Times New Roman" panose="02020603050405020304" pitchFamily="18" charset="0"/>
                          <a:cs typeface="Times New Roman" panose="02020603050405020304" pitchFamily="18" charset="0"/>
                        </a:rPr>
                        <a:t>rd</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 Generatio</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n Intel® Xeon</a:t>
                      </a:r>
                      <a:r>
                        <a:rPr lang="en-US" sz="1300" b="0" kern="1200" baseline="30000" dirty="0">
                          <a:solidFill>
                            <a:srgbClr val="000000"/>
                          </a:solidFill>
                          <a:effectLst/>
                          <a:latin typeface="+mn-lt"/>
                          <a:ea typeface="Times New Roman" panose="02020603050405020304" pitchFamily="18" charset="0"/>
                          <a:cs typeface="Times New Roman" panose="02020603050405020304" pitchFamily="18" charset="0"/>
                        </a:rPr>
                        <a:t>® </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Processor Scalable family, </a:t>
                      </a:r>
                      <a:br>
                        <a:rPr lang="en-US" sz="1300" b="0" kern="1200" dirty="0">
                          <a:solidFill>
                            <a:srgbClr val="000000"/>
                          </a:solidFill>
                          <a:effectLst/>
                          <a:latin typeface="+mn-lt"/>
                          <a:ea typeface="Times New Roman" panose="02020603050405020304" pitchFamily="18" charset="0"/>
                          <a:cs typeface="Times New Roman" panose="02020603050405020304" pitchFamily="18" charset="0"/>
                        </a:rPr>
                      </a:b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up to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40</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 Cores</a:t>
                      </a:r>
                      <a:endParaRPr lang="en-US" sz="1300" kern="1200" dirty="0">
                        <a:solidFill>
                          <a:srgbClr val="000000"/>
                        </a:solidFill>
                        <a:effectLst/>
                        <a:latin typeface="+mn-lt"/>
                        <a:ea typeface="Times New Roman" panose="02020603050405020304" pitchFamily="18" charset="0"/>
                        <a:cs typeface="Times New Roman" panose="02020603050405020304" pitchFamily="18" charset="0"/>
                      </a:endParaRPr>
                    </a:p>
                    <a:p>
                      <a:pPr marL="112713" marR="0" indent="-112713" algn="l">
                        <a:lnSpc>
                          <a:spcPct val="97000"/>
                        </a:lnSpc>
                        <a:spcBef>
                          <a:spcPts val="0"/>
                        </a:spcBef>
                        <a:spcAft>
                          <a:spcPts val="0"/>
                        </a:spcAft>
                        <a:buFont typeface="MetricHPE" panose="020B0604020202020204" pitchFamily="34" charset="0"/>
                        <a:buChar char="•"/>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Full Stack (minus </a:t>
                      </a:r>
                      <a:r>
                        <a:rPr lang="en-US" sz="1300" b="1" kern="1200" dirty="0">
                          <a:solidFill>
                            <a:srgbClr val="000000"/>
                          </a:solidFill>
                          <a:effectLst/>
                          <a:latin typeface="+mn-lt"/>
                          <a:ea typeface="Times New Roman" panose="02020603050405020304" pitchFamily="18" charset="0"/>
                          <a:cs typeface="Times New Roman" panose="02020603050405020304" pitchFamily="18" charset="0"/>
                        </a:rPr>
                        <a:t>T</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 &amp;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Q</a:t>
                      </a:r>
                      <a:r>
                        <a:rPr lang="en-US" sz="1300" b="1" kern="1200" dirty="0">
                          <a:solidFill>
                            <a:srgbClr val="01A982"/>
                          </a:solidFill>
                          <a:effectLst/>
                          <a:latin typeface="+mn-lt"/>
                          <a:ea typeface="Times New Roman" panose="02020603050405020304" pitchFamily="18" charset="0"/>
                          <a:cs typeface="Times New Roman" panose="02020603050405020304" pitchFamily="18" charset="0"/>
                        </a:rPr>
                        <a:t> </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processors)</a:t>
                      </a:r>
                      <a:endParaRPr lang="en-US" sz="1300" dirty="0">
                        <a:effectLst/>
                        <a:latin typeface="+mn-lt"/>
                        <a:ea typeface="MetricHPE" panose="020F0502020204030204" pitchFamily="34" charset="0"/>
                        <a:cs typeface="Times New Roman" panose="02020603050405020304" pitchFamily="18" charset="0"/>
                      </a:endParaRPr>
                    </a:p>
                    <a:p>
                      <a:pPr marL="112713" marR="0" indent="-112713" algn="l">
                        <a:lnSpc>
                          <a:spcPct val="97000"/>
                        </a:lnSpc>
                        <a:spcBef>
                          <a:spcPts val="0"/>
                        </a:spcBef>
                        <a:spcAft>
                          <a:spcPts val="0"/>
                        </a:spcAft>
                        <a:buFont typeface="MetricHPE" panose="020B0604020202020204" pitchFamily="34" charset="0"/>
                        <a:buChar char="•"/>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UPI: up to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3</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 Links per CPU (Up to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11.2</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 GT/s)</a:t>
                      </a:r>
                      <a:endParaRPr lang="en-US" sz="1300" dirty="0">
                        <a:effectLst/>
                        <a:latin typeface="+mn-lt"/>
                        <a:ea typeface="MetricHPE" panose="020F0502020204030204" pitchFamily="34" charset="0"/>
                        <a:cs typeface="Times New Roman" panose="02020603050405020304" pitchFamily="18" charset="0"/>
                      </a:endParaRPr>
                    </a:p>
                    <a:p>
                      <a:pPr marL="112713" marR="0" indent="-112713" algn="l">
                        <a:lnSpc>
                          <a:spcPct val="97000"/>
                        </a:lnSpc>
                        <a:spcBef>
                          <a:spcPts val="0"/>
                        </a:spcBef>
                        <a:spcAft>
                          <a:spcPts val="0"/>
                        </a:spcAft>
                        <a:buFont typeface="MetricHPE" panose="020B0604020202020204" pitchFamily="34" charset="0"/>
                        <a:buChar char="•"/>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PCIe Gen</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4</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 Up to eight (8) available slots;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64 lanes</a:t>
                      </a:r>
                      <a:r>
                        <a:rPr lang="en-US" sz="1300" b="1" kern="1200" dirty="0">
                          <a:solidFill>
                            <a:srgbClr val="01A982"/>
                          </a:solidFill>
                          <a:effectLst/>
                          <a:latin typeface="+mn-lt"/>
                          <a:ea typeface="Times New Roman" panose="02020603050405020304" pitchFamily="18" charset="0"/>
                          <a:cs typeface="Times New Roman" panose="02020603050405020304" pitchFamily="18" charset="0"/>
                        </a:rPr>
                        <a:t> </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(48 N +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16 S</a:t>
                      </a:r>
                      <a:r>
                        <a:rPr lang="en-US" sz="1300" b="0" kern="1200" dirty="0">
                          <a:solidFill>
                            <a:schemeClr val="tx1"/>
                          </a:solidFill>
                          <a:effectLst/>
                          <a:latin typeface="+mn-lt"/>
                          <a:ea typeface="Times New Roman" panose="02020603050405020304" pitchFamily="18" charset="0"/>
                          <a:cs typeface="Times New Roman" panose="02020603050405020304" pitchFamily="18" charset="0"/>
                        </a:rPr>
                        <a:t>)</a:t>
                      </a:r>
                    </a:p>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0" kern="1200" dirty="0">
                          <a:solidFill>
                            <a:schemeClr val="tx1"/>
                          </a:solidFill>
                          <a:effectLst/>
                          <a:latin typeface="+mn-lt"/>
                          <a:ea typeface="Times New Roman" panose="02020603050405020304" pitchFamily="18" charset="0"/>
                          <a:cs typeface="Times New Roman" panose="02020603050405020304" pitchFamily="18" charset="0"/>
                        </a:rPr>
                        <a:t>No M.2 capable primary riser;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Adapters to </a:t>
                      </a:r>
                      <a:r>
                        <a:rPr lang="en-US" sz="1300" b="1" kern="1200" baseline="0" dirty="0">
                          <a:solidFill>
                            <a:schemeClr val="tx1"/>
                          </a:solidFill>
                          <a:effectLst/>
                          <a:latin typeface="+mn-lt"/>
                          <a:ea typeface="Times New Roman" panose="02020603050405020304" pitchFamily="18" charset="0"/>
                          <a:cs typeface="Times New Roman" panose="02020603050405020304" pitchFamily="18" charset="0"/>
                        </a:rPr>
                        <a:t>re-route PCIe lanes</a:t>
                      </a:r>
                    </a:p>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1" kern="1200" dirty="0">
                          <a:solidFill>
                            <a:schemeClr val="tx1"/>
                          </a:solidFill>
                          <a:effectLst/>
                          <a:latin typeface="+mn-lt"/>
                          <a:ea typeface="MetricHPE" panose="020F0502020204030204" pitchFamily="34" charset="0"/>
                          <a:cs typeface="Times New Roman" panose="02020603050405020304" pitchFamily="18" charset="0"/>
                        </a:rPr>
                        <a:t>Improved</a:t>
                      </a:r>
                      <a:r>
                        <a:rPr lang="en-US" sz="1300" b="1" kern="1200" dirty="0">
                          <a:solidFill>
                            <a:srgbClr val="01A982"/>
                          </a:solidFill>
                          <a:effectLst/>
                          <a:latin typeface="+mn-lt"/>
                          <a:ea typeface="MetricHPE" panose="020F0502020204030204" pitchFamily="34" charset="0"/>
                          <a:cs typeface="Times New Roman" panose="02020603050405020304" pitchFamily="18" charset="0"/>
                        </a:rPr>
                        <a:t> </a:t>
                      </a:r>
                      <a:r>
                        <a:rPr lang="en-US" sz="1300" b="0" kern="1200" dirty="0">
                          <a:solidFill>
                            <a:schemeClr val="tx1"/>
                          </a:solidFill>
                          <a:effectLst/>
                          <a:latin typeface="+mn-lt"/>
                          <a:ea typeface="MetricHPE" panose="020F0502020204030204" pitchFamily="34" charset="0"/>
                          <a:cs typeface="Times New Roman" panose="02020603050405020304" pitchFamily="18" charset="0"/>
                        </a:rPr>
                        <a:t>balanced I/O capab. (16 S. PCIe lanes, PCIe lane recovery)</a:t>
                      </a: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a:lnSpc>
                          <a:spcPct val="97000"/>
                        </a:lnSpc>
                        <a:spcBef>
                          <a:spcPts val="0"/>
                        </a:spcBef>
                        <a:spcAft>
                          <a:spcPts val="0"/>
                        </a:spcAft>
                      </a:pPr>
                      <a:r>
                        <a:rPr lang="en-US" sz="1300" b="1" kern="1200" dirty="0">
                          <a:solidFill>
                            <a:srgbClr val="000000"/>
                          </a:solidFill>
                          <a:effectLst/>
                          <a:latin typeface="+mn-lt"/>
                          <a:ea typeface="Times New Roman" panose="02020603050405020304" pitchFamily="18" charset="0"/>
                          <a:cs typeface="Times New Roman" panose="02020603050405020304" pitchFamily="18" charset="0"/>
                        </a:rPr>
                        <a:t>Memory </a:t>
                      </a:r>
                      <a:endParaRPr lang="en-US" sz="1300" dirty="0">
                        <a:effectLst/>
                        <a:latin typeface="+mn-lt"/>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(24) DDR4, 6 ch. per socket, up to 2933MT/s (3.0 TB+ max)</a:t>
                      </a:r>
                      <a:endParaRPr lang="en-US" sz="130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32</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 DDR4,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8</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 channels per socket, up to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3200</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 MT/s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6.0</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 TB+ max)</a:t>
                      </a:r>
                      <a:endParaRPr lang="en-US" sz="130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pPr marL="0" marR="0">
                        <a:lnSpc>
                          <a:spcPct val="97000"/>
                        </a:lnSpc>
                        <a:spcBef>
                          <a:spcPts val="0"/>
                        </a:spcBef>
                        <a:spcAft>
                          <a:spcPts val="0"/>
                        </a:spcAft>
                      </a:pPr>
                      <a:r>
                        <a:rPr lang="en-US" sz="1300" b="1" kern="1200" dirty="0">
                          <a:solidFill>
                            <a:srgbClr val="000000"/>
                          </a:solidFill>
                          <a:effectLst/>
                          <a:latin typeface="+mn-lt"/>
                          <a:ea typeface="Times New Roman" panose="02020603050405020304" pitchFamily="18" charset="0"/>
                          <a:cs typeface="Times New Roman" panose="02020603050405020304" pitchFamily="18" charset="0"/>
                        </a:rPr>
                        <a:t>Persistent Memory</a:t>
                      </a:r>
                      <a:endParaRPr lang="en-US" sz="1300" dirty="0">
                        <a:effectLst/>
                        <a:latin typeface="+mn-lt"/>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Up to 12 HPE Persistent Memory featuring Intel® Optane™ DC persistent memory (3TB max per socket depending on processor model)</a:t>
                      </a:r>
                      <a:endParaRPr lang="en-US" sz="1300" b="0" dirty="0">
                        <a:effectLst/>
                        <a:latin typeface="+mn-lt"/>
                        <a:ea typeface="MetricHPE" panose="020F0502020204030204" pitchFamily="34" charset="0"/>
                        <a:cs typeface="Times New Roman" panose="02020603050405020304" pitchFamily="18" charset="0"/>
                      </a:endParaRPr>
                    </a:p>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Or up to 12 NVDIMMs HPE Scalable Persistent memory (192GB max)</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chemeClr val="tx1"/>
                          </a:solidFill>
                          <a:effectLst/>
                          <a:latin typeface="+mn-lt"/>
                          <a:ea typeface="Times New Roman" panose="02020603050405020304" pitchFamily="18" charset="0"/>
                          <a:cs typeface="Times New Roman" panose="02020603050405020304" pitchFamily="18" charset="0"/>
                        </a:rPr>
                        <a:t>Up to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16</a:t>
                      </a:r>
                      <a:r>
                        <a:rPr lang="en-US" sz="1300" b="0" kern="1200" dirty="0">
                          <a:solidFill>
                            <a:schemeClr val="tx1"/>
                          </a:solidFill>
                          <a:effectLst/>
                          <a:latin typeface="+mn-lt"/>
                          <a:ea typeface="Times New Roman" panose="02020603050405020304" pitchFamily="18" charset="0"/>
                          <a:cs typeface="Times New Roman" panose="02020603050405020304" pitchFamily="18" charset="0"/>
                        </a:rPr>
                        <a:t> </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Intel® Optane™ Persistent Memory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200 series</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4TB</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 max per socket)</a:t>
                      </a:r>
                      <a:endParaRPr lang="en-US" sz="130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91466">
                <a:tc>
                  <a:txBody>
                    <a:bodyPr/>
                    <a:lstStyle/>
                    <a:p>
                      <a:pPr marL="0" marR="0">
                        <a:lnSpc>
                          <a:spcPct val="97000"/>
                        </a:lnSpc>
                        <a:spcBef>
                          <a:spcPts val="0"/>
                        </a:spcBef>
                        <a:spcAft>
                          <a:spcPts val="0"/>
                        </a:spcAft>
                      </a:pPr>
                      <a:r>
                        <a:rPr lang="en-US" sz="1300" b="1" kern="1200" dirty="0">
                          <a:solidFill>
                            <a:srgbClr val="000000"/>
                          </a:solidFill>
                          <a:effectLst/>
                          <a:latin typeface="+mn-lt"/>
                          <a:ea typeface="Times New Roman" panose="02020603050405020304" pitchFamily="18" charset="0"/>
                          <a:cs typeface="Times New Roman" panose="02020603050405020304" pitchFamily="18" charset="0"/>
                        </a:rPr>
                        <a:t>Storage</a:t>
                      </a:r>
                      <a:endParaRPr lang="en-US" sz="1300" dirty="0">
                        <a:effectLst/>
                        <a:latin typeface="+mn-lt"/>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MetricHPE" panose="020F0502020204030204" pitchFamily="34" charset="0"/>
                          <a:cs typeface="Times New Roman" panose="02020603050405020304" pitchFamily="18" charset="0"/>
                        </a:rPr>
                        <a:t>12 lanes embedded 6Gb AHCI/RAID SATA</a:t>
                      </a:r>
                    </a:p>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MetricHPE" panose="020F0502020204030204" pitchFamily="34" charset="0"/>
                          <a:cs typeface="Times New Roman" panose="02020603050405020304" pitchFamily="18" charset="0"/>
                        </a:rPr>
                        <a:t>HPE Smart Array S100i SW RAID</a:t>
                      </a:r>
                      <a:endParaRPr lang="en-US" sz="1300" b="0" dirty="0">
                        <a:effectLst/>
                        <a:latin typeface="+mn-lt"/>
                        <a:ea typeface="MetricHPE" panose="020F0502020204030204" pitchFamily="34" charset="0"/>
                        <a:cs typeface="Times New Roman" panose="02020603050405020304" pitchFamily="18" charset="0"/>
                      </a:endParaRPr>
                    </a:p>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MetricHPE" panose="020F0502020204030204" pitchFamily="34" charset="0"/>
                          <a:cs typeface="Times New Roman" panose="02020603050405020304" pitchFamily="18" charset="0"/>
                        </a:rPr>
                        <a:t>Choice of HPE Smart Array Controllers for performance or additional features</a:t>
                      </a:r>
                    </a:p>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MetricHPE" panose="020F0502020204030204" pitchFamily="34" charset="0"/>
                          <a:cs typeface="Times New Roman" panose="02020603050405020304" pitchFamily="18" charset="0"/>
                        </a:rPr>
                        <a:t>Optional</a:t>
                      </a:r>
                      <a:r>
                        <a:rPr lang="en-US" sz="1300" b="0" kern="1200" baseline="0" dirty="0">
                          <a:solidFill>
                            <a:srgbClr val="000000"/>
                          </a:solidFill>
                          <a:effectLst/>
                          <a:latin typeface="+mn-lt"/>
                          <a:ea typeface="MetricHPE" panose="020F0502020204030204" pitchFamily="34" charset="0"/>
                          <a:cs typeface="Times New Roman" panose="02020603050405020304" pitchFamily="18" charset="0"/>
                        </a:rPr>
                        <a:t> M.2 capable primary riser</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MetricHPE" panose="020F0502020204030204" pitchFamily="34" charset="0"/>
                          <a:cs typeface="Times New Roman" panose="02020603050405020304" pitchFamily="18" charset="0"/>
                        </a:rPr>
                        <a:t>14 lanes embedded 6Gb AHCI/RAID SATA</a:t>
                      </a:r>
                    </a:p>
                    <a:p>
                      <a:pPr marL="112713" marR="0" indent="-112713" algn="l">
                        <a:lnSpc>
                          <a:spcPct val="97000"/>
                        </a:lnSpc>
                        <a:spcBef>
                          <a:spcPts val="0"/>
                        </a:spcBef>
                        <a:spcAft>
                          <a:spcPts val="0"/>
                        </a:spcAft>
                        <a:buFont typeface="MetricHPE" panose="020B0604020202020204" pitchFamily="34" charset="0"/>
                        <a:buChar char="•"/>
                      </a:pPr>
                      <a:r>
                        <a:rPr lang="en-US" sz="1300" b="1" kern="1200" dirty="0">
                          <a:solidFill>
                            <a:schemeClr val="tx1"/>
                          </a:solidFill>
                          <a:effectLst/>
                          <a:latin typeface="+mn-lt"/>
                          <a:ea typeface="MetricHPE" panose="020F0502020204030204" pitchFamily="34" charset="0"/>
                          <a:cs typeface="Times New Roman" panose="02020603050405020304" pitchFamily="18" charset="0"/>
                        </a:rPr>
                        <a:t>Intel VROC</a:t>
                      </a:r>
                      <a:r>
                        <a:rPr lang="en-US" sz="1300" b="1" kern="1200" dirty="0">
                          <a:solidFill>
                            <a:srgbClr val="000000"/>
                          </a:solidFill>
                          <a:effectLst/>
                          <a:latin typeface="+mn-lt"/>
                          <a:ea typeface="MetricHPE" panose="020F0502020204030204" pitchFamily="34" charset="0"/>
                          <a:cs typeface="Times New Roman" panose="02020603050405020304" pitchFamily="18" charset="0"/>
                        </a:rPr>
                        <a:t> </a:t>
                      </a:r>
                      <a:r>
                        <a:rPr lang="en-US" sz="1300" b="0" kern="1200" dirty="0">
                          <a:solidFill>
                            <a:srgbClr val="000000"/>
                          </a:solidFill>
                          <a:effectLst/>
                          <a:latin typeface="+mn-lt"/>
                          <a:ea typeface="MetricHPE" panose="020F0502020204030204" pitchFamily="34" charset="0"/>
                          <a:cs typeface="Times New Roman" panose="02020603050405020304" pitchFamily="18" charset="0"/>
                        </a:rPr>
                        <a:t>&amp; HPE Smart </a:t>
                      </a:r>
                      <a:r>
                        <a:rPr lang="en-US" sz="1300" b="1" kern="1200" dirty="0">
                          <a:solidFill>
                            <a:srgbClr val="000000"/>
                          </a:solidFill>
                          <a:effectLst/>
                          <a:latin typeface="+mn-lt"/>
                          <a:ea typeface="MetricHPE" panose="020F0502020204030204" pitchFamily="34" charset="0"/>
                          <a:cs typeface="Times New Roman" panose="02020603050405020304" pitchFamily="18" charset="0"/>
                        </a:rPr>
                        <a:t>Storage </a:t>
                      </a:r>
                      <a:r>
                        <a:rPr lang="en-US" sz="1300" b="1" kern="1200" dirty="0">
                          <a:solidFill>
                            <a:schemeClr val="tx1"/>
                          </a:solidFill>
                          <a:effectLst/>
                          <a:latin typeface="+mn-lt"/>
                          <a:ea typeface="MetricHPE" panose="020F0502020204030204" pitchFamily="34" charset="0"/>
                          <a:cs typeface="Times New Roman" panose="02020603050405020304" pitchFamily="18" charset="0"/>
                        </a:rPr>
                        <a:t>SR100i with NVMe support</a:t>
                      </a:r>
                    </a:p>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MetricHPE" panose="020F0502020204030204" pitchFamily="34" charset="0"/>
                          <a:cs typeface="Times New Roman" panose="02020603050405020304" pitchFamily="18" charset="0"/>
                        </a:rPr>
                        <a:t>Choice of storage controllers, </a:t>
                      </a:r>
                      <a:r>
                        <a:rPr lang="en-US" sz="1300" b="1" kern="1200" dirty="0">
                          <a:solidFill>
                            <a:schemeClr val="tx1"/>
                          </a:solidFill>
                          <a:effectLst/>
                          <a:latin typeface="+mn-lt"/>
                          <a:ea typeface="MetricHPE" panose="020F0502020204030204" pitchFamily="34" charset="0"/>
                          <a:cs typeface="Times New Roman" panose="02020603050405020304" pitchFamily="18" charset="0"/>
                        </a:rPr>
                        <a:t>including tri-mode options</a:t>
                      </a:r>
                      <a:r>
                        <a:rPr lang="en-US" sz="1300" b="0" kern="1200" dirty="0">
                          <a:solidFill>
                            <a:srgbClr val="000000"/>
                          </a:solidFill>
                          <a:effectLst/>
                          <a:latin typeface="+mn-lt"/>
                          <a:ea typeface="MetricHPE" panose="020F0502020204030204" pitchFamily="34" charset="0"/>
                          <a:cs typeface="Times New Roman" panose="02020603050405020304" pitchFamily="18" charset="0"/>
                        </a:rPr>
                        <a:t> for performance or additional features</a:t>
                      </a:r>
                    </a:p>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chemeClr val="tx1"/>
                          </a:solidFill>
                          <a:effectLst/>
                          <a:latin typeface="+mn-lt"/>
                          <a:ea typeface="MetricHPE" panose="020F0502020204030204" pitchFamily="34" charset="0"/>
                          <a:cs typeface="Times New Roman" panose="02020603050405020304" pitchFamily="18" charset="0"/>
                        </a:rPr>
                        <a:t>Optional </a:t>
                      </a:r>
                      <a:r>
                        <a:rPr lang="en-US" sz="1300" b="1" kern="1200" dirty="0">
                          <a:solidFill>
                            <a:schemeClr val="tx1"/>
                          </a:solidFill>
                          <a:effectLst/>
                          <a:latin typeface="+mn-lt"/>
                          <a:ea typeface="MetricHPE" panose="020F0502020204030204" pitchFamily="34" charset="0"/>
                          <a:cs typeface="Times New Roman" panose="02020603050405020304" pitchFamily="18" charset="0"/>
                        </a:rPr>
                        <a:t>M.2</a:t>
                      </a:r>
                      <a:r>
                        <a:rPr lang="en-US" sz="1300" b="1" kern="1200" baseline="0" dirty="0">
                          <a:solidFill>
                            <a:schemeClr val="tx1"/>
                          </a:solidFill>
                          <a:effectLst/>
                          <a:latin typeface="+mn-lt"/>
                          <a:ea typeface="MetricHPE" panose="020F0502020204030204" pitchFamily="34" charset="0"/>
                          <a:cs typeface="Times New Roman" panose="02020603050405020304" pitchFamily="18" charset="0"/>
                        </a:rPr>
                        <a:t> HW RAID1 OS boot device (NS204i-p)</a:t>
                      </a:r>
                    </a:p>
                    <a:p>
                      <a:pPr marL="112713" marR="0" indent="-112713" algn="l">
                        <a:lnSpc>
                          <a:spcPct val="97000"/>
                        </a:lnSpc>
                        <a:spcBef>
                          <a:spcPts val="0"/>
                        </a:spcBef>
                        <a:spcAft>
                          <a:spcPts val="0"/>
                        </a:spcAft>
                        <a:buFont typeface="MetricHPE" panose="020B0604020202020204" pitchFamily="34" charset="0"/>
                        <a:buChar char="•"/>
                      </a:pPr>
                      <a:r>
                        <a:rPr lang="en-US" sz="1300" b="0" kern="1200" baseline="0">
                          <a:solidFill>
                            <a:schemeClr val="tx1"/>
                          </a:solidFill>
                          <a:effectLst/>
                          <a:latin typeface="+mn-lt"/>
                          <a:ea typeface="MetricHPE" panose="020F0502020204030204" pitchFamily="34" charset="0"/>
                          <a:cs typeface="Times New Roman" panose="02020603050405020304" pitchFamily="18" charset="0"/>
                        </a:rPr>
                        <a:t>Optional</a:t>
                      </a:r>
                      <a:r>
                        <a:rPr lang="en-US" sz="1300" b="1" kern="1200" baseline="0">
                          <a:solidFill>
                            <a:schemeClr val="tx1"/>
                          </a:solidFill>
                          <a:effectLst/>
                          <a:latin typeface="+mn-lt"/>
                          <a:ea typeface="MetricHPE" panose="020F0502020204030204" pitchFamily="34" charset="0"/>
                          <a:cs typeface="Times New Roman" panose="02020603050405020304" pitchFamily="18" charset="0"/>
                        </a:rPr>
                        <a:t> </a:t>
                      </a:r>
                      <a:r>
                        <a:rPr lang="en-US" sz="1300" b="1" kern="1200" baseline="0" dirty="0">
                          <a:solidFill>
                            <a:schemeClr val="tx1"/>
                          </a:solidFill>
                          <a:effectLst/>
                          <a:latin typeface="+mn-lt"/>
                          <a:ea typeface="MetricHPE" panose="020F0502020204030204" pitchFamily="34" charset="0"/>
                          <a:cs typeface="Times New Roman" panose="02020603050405020304" pitchFamily="18" charset="0"/>
                        </a:rPr>
                        <a:t>FIPS </a:t>
                      </a:r>
                      <a:r>
                        <a:rPr lang="en-US" sz="1300" b="1" kern="1200" baseline="0" dirty="0" err="1">
                          <a:solidFill>
                            <a:schemeClr val="tx1"/>
                          </a:solidFill>
                          <a:effectLst/>
                          <a:latin typeface="+mn-lt"/>
                          <a:ea typeface="MetricHPE" panose="020F0502020204030204" pitchFamily="34" charset="0"/>
                          <a:cs typeface="Times New Roman" panose="02020603050405020304" pitchFamily="18" charset="0"/>
                        </a:rPr>
                        <a:t>NVMe</a:t>
                      </a:r>
                      <a:r>
                        <a:rPr lang="en-US" sz="1300" b="1" kern="1200" baseline="0" dirty="0">
                          <a:solidFill>
                            <a:schemeClr val="tx1"/>
                          </a:solidFill>
                          <a:effectLst/>
                          <a:latin typeface="+mn-lt"/>
                          <a:ea typeface="MetricHPE" panose="020F0502020204030204" pitchFamily="34" charset="0"/>
                          <a:cs typeface="Times New Roman" panose="02020603050405020304" pitchFamily="18" charset="0"/>
                        </a:rPr>
                        <a:t> drives</a:t>
                      </a:r>
                      <a:endParaRPr lang="en-US" sz="1300" b="1" dirty="0">
                        <a:solidFill>
                          <a:schemeClr val="tx1"/>
                        </a:solidFill>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5558">
                <a:tc>
                  <a:txBody>
                    <a:bodyPr/>
                    <a:lstStyle/>
                    <a:p>
                      <a:pPr marL="0" marR="0" indent="0">
                        <a:lnSpc>
                          <a:spcPct val="97000"/>
                        </a:lnSpc>
                        <a:spcBef>
                          <a:spcPts val="0"/>
                        </a:spcBef>
                        <a:spcAft>
                          <a:spcPts val="0"/>
                        </a:spcAft>
                      </a:pPr>
                      <a:r>
                        <a:rPr lang="en-US" sz="1300" b="1" kern="1200" dirty="0">
                          <a:solidFill>
                            <a:srgbClr val="000000"/>
                          </a:solidFill>
                          <a:effectLst/>
                          <a:latin typeface="+mn-lt"/>
                          <a:ea typeface="Times New Roman" panose="02020603050405020304" pitchFamily="18" charset="0"/>
                          <a:cs typeface="Times New Roman" panose="02020603050405020304" pitchFamily="18" charset="0"/>
                        </a:rPr>
                        <a:t>HDD/SSD</a:t>
                      </a: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Smart Drives and Smart Carriers</a:t>
                      </a:r>
                      <a:endParaRPr lang="en-US" sz="1300" b="0" dirty="0">
                        <a:effectLst/>
                        <a:latin typeface="+mn-lt"/>
                        <a:ea typeface="MetricHPE" panose="020F0502020204030204" pitchFamily="34" charset="0"/>
                        <a:cs typeface="Times New Roman" panose="02020603050405020304" pitchFamily="18" charset="0"/>
                      </a:endParaRPr>
                    </a:p>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Max of 30 (24 front+6 rear) SATA/SAS SFF; up to 20 NVMe SSD</a:t>
                      </a:r>
                      <a:endParaRPr lang="en-US" sz="1300" b="0" dirty="0">
                        <a:effectLst/>
                        <a:latin typeface="+mn-lt"/>
                        <a:ea typeface="MetricHPE" panose="020F0502020204030204" pitchFamily="34" charset="0"/>
                        <a:cs typeface="Times New Roman" panose="02020603050405020304" pitchFamily="18" charset="0"/>
                      </a:endParaRPr>
                    </a:p>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Max of 19 (12 front+4 internal+3 rear) SATA/SAS LFF +2 SATA/SAS SFF</a:t>
                      </a:r>
                    </a:p>
                    <a:p>
                      <a:pPr marL="112713" marR="0" indent="-112713" algn="l">
                        <a:lnSpc>
                          <a:spcPct val="97000"/>
                        </a:lnSpc>
                        <a:spcBef>
                          <a:spcPts val="0"/>
                        </a:spcBef>
                        <a:spcAft>
                          <a:spcPts val="0"/>
                        </a:spcAft>
                        <a:buFont typeface="MetricHPE" panose="020B0604020202020204" pitchFamily="34" charset="0"/>
                        <a:buChar char="•"/>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NVMe U.2 </a:t>
                      </a:r>
                      <a:r>
                        <a:rPr lang="en-US" sz="1300" b="0" kern="1200" dirty="0">
                          <a:solidFill>
                            <a:schemeClr val="tx1"/>
                          </a:solidFill>
                          <a:effectLst/>
                          <a:latin typeface="+mn-lt"/>
                          <a:ea typeface="Times New Roman" panose="02020603050405020304" pitchFamily="18" charset="0"/>
                          <a:cs typeface="Times New Roman" panose="02020603050405020304" pitchFamily="18" charset="0"/>
                        </a:rPr>
                        <a:t>SSD support; </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NVMe AIC, M.2 enablement </a:t>
                      </a:r>
                      <a:r>
                        <a:rPr lang="en-US" sz="1300" b="0" kern="1200" dirty="0">
                          <a:solidFill>
                            <a:schemeClr val="tx1"/>
                          </a:solidFill>
                          <a:effectLst/>
                          <a:latin typeface="+mn-lt"/>
                          <a:ea typeface="Times New Roman" panose="02020603050405020304" pitchFamily="18" charset="0"/>
                          <a:cs typeface="Times New Roman" panose="02020603050405020304" pitchFamily="18" charset="0"/>
                        </a:rPr>
                        <a:t>&amp;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uFF options</a:t>
                      </a:r>
                      <a:endParaRPr lang="en-US" sz="1300" b="1" dirty="0">
                        <a:solidFill>
                          <a:schemeClr val="tx1"/>
                        </a:solidFill>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4625" marR="0" indent="-174625" algn="l">
                        <a:lnSpc>
                          <a:spcPct val="97000"/>
                        </a:lnSpc>
                        <a:spcBef>
                          <a:spcPts val="0"/>
                        </a:spcBef>
                        <a:spcAft>
                          <a:spcPts val="0"/>
                        </a:spcAft>
                        <a:buFont typeface="MetricHPE" panose="020B0604020202020204" pitchFamily="34" charset="0"/>
                        <a:buChar char="•"/>
                      </a:pPr>
                      <a:r>
                        <a:rPr lang="en-US" sz="1300" b="0" kern="1200" dirty="0">
                          <a:solidFill>
                            <a:schemeClr val="tx1"/>
                          </a:solidFill>
                          <a:effectLst/>
                          <a:latin typeface="+mn-lt"/>
                          <a:ea typeface="Times New Roman" panose="02020603050405020304" pitchFamily="18" charset="0"/>
                          <a:cs typeface="Times New Roman" panose="02020603050405020304" pitchFamily="18" charset="0"/>
                        </a:rPr>
                        <a:t>HPE drives on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Basic Carriers</a:t>
                      </a:r>
                      <a:endParaRPr lang="en-US" sz="1300" dirty="0">
                        <a:solidFill>
                          <a:schemeClr val="tx1"/>
                        </a:solidFill>
                        <a:effectLst/>
                        <a:latin typeface="+mn-lt"/>
                        <a:ea typeface="MetricHPE" panose="020F0502020204030204" pitchFamily="34" charset="0"/>
                        <a:cs typeface="Times New Roman" panose="02020603050405020304" pitchFamily="18" charset="0"/>
                      </a:endParaRPr>
                    </a:p>
                    <a:p>
                      <a:pPr marL="174625" marR="0" indent="-174625"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Max of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36</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 (24f +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8 int</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 + </a:t>
                      </a:r>
                      <a:r>
                        <a:rPr lang="en-US" sz="1300" b="1" kern="1200" dirty="0">
                          <a:solidFill>
                            <a:srgbClr val="000000"/>
                          </a:solidFill>
                          <a:effectLst/>
                          <a:latin typeface="+mn-lt"/>
                          <a:ea typeface="Times New Roman" panose="02020603050405020304" pitchFamily="18" charset="0"/>
                          <a:cs typeface="Times New Roman" panose="02020603050405020304" pitchFamily="18" charset="0"/>
                        </a:rPr>
                        <a:t>4r</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 SFF SATA/SAS; up to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32</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 NVMe SSDs*</a:t>
                      </a:r>
                    </a:p>
                    <a:p>
                      <a:pPr marL="174625" marR="0" lvl="0" indent="-174625"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Max of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20</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 LFF </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(12 front+4 internal +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4 rear</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 SATA/SAS LFF</a:t>
                      </a:r>
                      <a:endParaRPr lang="en-US" sz="1300" b="0" dirty="0">
                        <a:effectLst/>
                        <a:latin typeface="+mn-lt"/>
                        <a:ea typeface="MetricHPE" panose="020F0502020204030204" pitchFamily="34" charset="0"/>
                        <a:cs typeface="Times New Roman" panose="02020603050405020304" pitchFamily="18" charset="0"/>
                      </a:endParaRPr>
                    </a:p>
                    <a:p>
                      <a:pPr marL="174625" marR="0" indent="-174625" algn="l">
                        <a:lnSpc>
                          <a:spcPct val="97000"/>
                        </a:lnSpc>
                        <a:spcBef>
                          <a:spcPts val="0"/>
                        </a:spcBef>
                        <a:spcAft>
                          <a:spcPts val="0"/>
                        </a:spcAft>
                        <a:buFont typeface="MetricHPE" panose="020B0604020202020204" pitchFamily="34" charset="0"/>
                        <a:buChar char="•"/>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NVMe U.2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&amp; U.3</a:t>
                      </a:r>
                      <a:r>
                        <a:rPr lang="en-US" sz="1300" b="1" kern="1200" dirty="0">
                          <a:solidFill>
                            <a:srgbClr val="01A982"/>
                          </a:solidFill>
                          <a:effectLst/>
                          <a:latin typeface="+mn-lt"/>
                          <a:ea typeface="Times New Roman" panose="02020603050405020304" pitchFamily="18" charset="0"/>
                          <a:cs typeface="Times New Roman" panose="02020603050405020304" pitchFamily="18" charset="0"/>
                        </a:rPr>
                        <a:t> </a:t>
                      </a:r>
                      <a:r>
                        <a:rPr lang="en-US" sz="1300" b="0" kern="1200" dirty="0">
                          <a:solidFill>
                            <a:schemeClr val="tx1"/>
                          </a:solidFill>
                          <a:effectLst/>
                          <a:latin typeface="+mn-lt"/>
                          <a:ea typeface="Times New Roman" panose="02020603050405020304" pitchFamily="18" charset="0"/>
                          <a:cs typeface="Times New Roman" panose="02020603050405020304" pitchFamily="18" charset="0"/>
                        </a:rPr>
                        <a:t>SSD support; </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NVMe AIC, M.2 enab. </a:t>
                      </a:r>
                      <a:r>
                        <a:rPr lang="en-US" sz="1300" b="0" kern="1200" dirty="0">
                          <a:solidFill>
                            <a:schemeClr val="tx1"/>
                          </a:solidFill>
                          <a:effectLst/>
                          <a:latin typeface="+mn-lt"/>
                          <a:ea typeface="Times New Roman" panose="02020603050405020304" pitchFamily="18" charset="0"/>
                          <a:cs typeface="Times New Roman" panose="02020603050405020304" pitchFamily="18" charset="0"/>
                        </a:rPr>
                        <a:t>No</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 uFF options</a:t>
                      </a:r>
                    </a:p>
                    <a:p>
                      <a:pPr marL="174625" marR="0" lvl="0" indent="-174625"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1" kern="1200" dirty="0">
                          <a:solidFill>
                            <a:schemeClr val="tx1"/>
                          </a:solidFill>
                          <a:effectLst/>
                          <a:latin typeface="+mn-lt"/>
                          <a:ea typeface="Times New Roman" panose="02020603050405020304" pitchFamily="18" charset="0"/>
                          <a:cs typeface="Times New Roman" panose="02020603050405020304" pitchFamily="18" charset="0"/>
                        </a:rPr>
                        <a:t>C</a:t>
                      </a:r>
                      <a:r>
                        <a:rPr lang="en-US" sz="1300" b="1" kern="1200" dirty="0">
                          <a:solidFill>
                            <a:schemeClr val="tx1"/>
                          </a:solidFill>
                          <a:effectLst/>
                          <a:latin typeface="+mn-lt"/>
                          <a:ea typeface="MetricHPE" panose="020F0502020204030204" pitchFamily="34" charset="0"/>
                          <a:cs typeface="Times New Roman" panose="02020603050405020304" pitchFamily="18" charset="0"/>
                        </a:rPr>
                        <a:t>hoice</a:t>
                      </a:r>
                      <a:r>
                        <a:rPr lang="en-US" sz="1300" b="1" kern="1200" baseline="0" dirty="0">
                          <a:solidFill>
                            <a:schemeClr val="tx1"/>
                          </a:solidFill>
                          <a:effectLst/>
                          <a:latin typeface="+mn-lt"/>
                          <a:ea typeface="MetricHPE" panose="020F0502020204030204" pitchFamily="34" charset="0"/>
                          <a:cs typeface="Times New Roman" panose="02020603050405020304" pitchFamily="18" charset="0"/>
                        </a:rPr>
                        <a:t> of drive cages/trays (bays, protocols, etc.)</a:t>
                      </a: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bl>
          </a:graphicData>
        </a:graphic>
      </p:graphicFrame>
      <p:sp>
        <p:nvSpPr>
          <p:cNvPr id="9" name="Slide Number Placeholder 4">
            <a:extLst>
              <a:ext uri="{FF2B5EF4-FFF2-40B4-BE49-F238E27FC236}">
                <a16:creationId xmlns:a16="http://schemas.microsoft.com/office/drawing/2014/main" id="{1386EB1F-942D-4F55-8000-8CA3F9AB679A}"/>
              </a:ext>
            </a:extLst>
          </p:cNvPr>
          <p:cNvSpPr txBox="1">
            <a:spLocks/>
          </p:cNvSpPr>
          <p:nvPr/>
        </p:nvSpPr>
        <p:spPr bwMode="gray">
          <a:xfrm>
            <a:off x="381093" y="5873568"/>
            <a:ext cx="2743200" cy="232147"/>
          </a:xfrm>
          <a:prstGeom prst="rect">
            <a:avLst/>
          </a:prstGeom>
          <a:noFill/>
        </p:spPr>
        <p:txBody>
          <a:bodyPr vert="horz" wrap="none" lIns="0" tIns="0" rIns="0" bIns="0" rtlCol="0" anchor="b" anchorCtr="0"/>
          <a:lstStyle>
            <a:defPPr>
              <a:defRPr lang="en-US"/>
            </a:defPPr>
            <a:lvl1pPr marL="0" algn="r" defTabSz="914400" rtl="0" eaLnBrk="1" latinLnBrk="0" hangingPunct="1">
              <a:defRPr sz="16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lang="en-US" sz="1000" dirty="0">
                <a:solidFill>
                  <a:prstClr val="black"/>
                </a:solidFill>
              </a:rPr>
              <a:t>■ Differences in </a:t>
            </a:r>
            <a:r>
              <a:rPr lang="en-US" sz="1000" b="1" dirty="0">
                <a:solidFill>
                  <a:prstClr val="black"/>
                </a:solidFill>
              </a:rPr>
              <a:t>Bold</a:t>
            </a:r>
            <a:endParaRPr lang="en-US" sz="1000" b="1" u="sng" dirty="0">
              <a:solidFill>
                <a:prstClr val="black"/>
              </a:solidFill>
            </a:endParaRPr>
          </a:p>
        </p:txBody>
      </p:sp>
    </p:spTree>
    <p:extLst>
      <p:ext uri="{BB962C8B-B14F-4D97-AF65-F5344CB8AC3E}">
        <p14:creationId xmlns:p14="http://schemas.microsoft.com/office/powerpoint/2010/main" val="1341771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49BBDEC-36A9-48BF-8564-FC783A494880}"/>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52FAB319-3C07-4B20-9795-DB0890956714}"/>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29</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4" name="Text Placeholder 3">
            <a:extLst>
              <a:ext uri="{FF2B5EF4-FFF2-40B4-BE49-F238E27FC236}">
                <a16:creationId xmlns:a16="http://schemas.microsoft.com/office/drawing/2014/main" id="{EEDE7ECB-AB47-43EA-8460-A79815D6742D}"/>
              </a:ext>
            </a:extLst>
          </p:cNvPr>
          <p:cNvSpPr>
            <a:spLocks noGrp="1"/>
          </p:cNvSpPr>
          <p:nvPr>
            <p:ph type="body" sz="quarter" idx="13"/>
          </p:nvPr>
        </p:nvSpPr>
        <p:spPr/>
        <p:txBody>
          <a:bodyPr/>
          <a:lstStyle/>
          <a:p>
            <a:r>
              <a:rPr lang="en-US" dirty="0"/>
              <a:t>Feature evolution (2/3)</a:t>
            </a:r>
          </a:p>
        </p:txBody>
      </p:sp>
      <p:sp>
        <p:nvSpPr>
          <p:cNvPr id="5" name="Title 4">
            <a:extLst>
              <a:ext uri="{FF2B5EF4-FFF2-40B4-BE49-F238E27FC236}">
                <a16:creationId xmlns:a16="http://schemas.microsoft.com/office/drawing/2014/main" id="{6A00E4B1-FCA0-4D7A-803F-0407B3710D0A}"/>
              </a:ext>
            </a:extLst>
          </p:cNvPr>
          <p:cNvSpPr>
            <a:spLocks noGrp="1"/>
          </p:cNvSpPr>
          <p:nvPr>
            <p:ph type="title"/>
          </p:nvPr>
        </p:nvSpPr>
        <p:spPr/>
        <p:txBody>
          <a:bodyPr/>
          <a:lstStyle/>
          <a:p>
            <a:r>
              <a:rPr lang="fr-FR" dirty="0"/>
              <a:t>HPE ProLiant DL380 Gen10 &amp; Gen10 Plus features (continued)</a:t>
            </a:r>
            <a:endParaRPr lang="en-US" dirty="0"/>
          </a:p>
        </p:txBody>
      </p:sp>
      <p:graphicFrame>
        <p:nvGraphicFramePr>
          <p:cNvPr id="6" name="Table 5">
            <a:extLst>
              <a:ext uri="{FF2B5EF4-FFF2-40B4-BE49-F238E27FC236}">
                <a16:creationId xmlns:a16="http://schemas.microsoft.com/office/drawing/2014/main" id="{E839EAC7-60BF-444B-9B1F-AF98A353E92B}"/>
              </a:ext>
            </a:extLst>
          </p:cNvPr>
          <p:cNvGraphicFramePr>
            <a:graphicFrameLocks noGrp="1"/>
          </p:cNvGraphicFramePr>
          <p:nvPr>
            <p:extLst>
              <p:ext uri="{D42A27DB-BD31-4B8C-83A1-F6EECF244321}">
                <p14:modId xmlns:p14="http://schemas.microsoft.com/office/powerpoint/2010/main" val="4013703783"/>
              </p:ext>
            </p:extLst>
          </p:nvPr>
        </p:nvGraphicFramePr>
        <p:xfrm>
          <a:off x="381093" y="1524000"/>
          <a:ext cx="11422692" cy="3941413"/>
        </p:xfrm>
        <a:graphic>
          <a:graphicData uri="http://schemas.openxmlformats.org/drawingml/2006/table">
            <a:tbl>
              <a:tblPr firstRow="1" bandRow="1"/>
              <a:tblGrid>
                <a:gridCol w="1501452">
                  <a:extLst>
                    <a:ext uri="{9D8B030D-6E8A-4147-A177-3AD203B41FA5}">
                      <a16:colId xmlns:a16="http://schemas.microsoft.com/office/drawing/2014/main" val="20000"/>
                    </a:ext>
                  </a:extLst>
                </a:gridCol>
                <a:gridCol w="5111496">
                  <a:extLst>
                    <a:ext uri="{9D8B030D-6E8A-4147-A177-3AD203B41FA5}">
                      <a16:colId xmlns:a16="http://schemas.microsoft.com/office/drawing/2014/main" val="20001"/>
                    </a:ext>
                  </a:extLst>
                </a:gridCol>
                <a:gridCol w="4809744">
                  <a:extLst>
                    <a:ext uri="{9D8B030D-6E8A-4147-A177-3AD203B41FA5}">
                      <a16:colId xmlns:a16="http://schemas.microsoft.com/office/drawing/2014/main" val="20002"/>
                    </a:ext>
                  </a:extLst>
                </a:gridCol>
              </a:tblGrid>
              <a:tr h="276955">
                <a:tc>
                  <a:txBody>
                    <a:bodyPr/>
                    <a:lstStyle/>
                    <a:p>
                      <a:endParaRPr lang="en-US" sz="1400" dirty="0">
                        <a:effectLst/>
                        <a:latin typeface="MetricHPE" panose="020B0703030202060203" pitchFamily="34" charset="0"/>
                        <a:cs typeface="Times New Roman" panose="02020603050405020304" pitchFamily="18" charset="0"/>
                      </a:endParaRPr>
                    </a:p>
                  </a:txBody>
                  <a:tcPr marL="9244" marR="9244" marT="11709" marB="11709"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a:spcBef>
                          <a:spcPts val="0"/>
                        </a:spcBef>
                        <a:spcAft>
                          <a:spcPts val="0"/>
                        </a:spcAft>
                      </a:pPr>
                      <a:r>
                        <a:rPr lang="en-US" sz="1400" b="1" kern="1200" dirty="0">
                          <a:solidFill>
                            <a:srgbClr val="FFFFFF"/>
                          </a:solidFill>
                          <a:effectLst/>
                          <a:latin typeface="MetricHPE" panose="020B0703030202060203" pitchFamily="34" charset="0"/>
                          <a:ea typeface="Times New Roman" panose="02020603050405020304" pitchFamily="18" charset="0"/>
                          <a:cs typeface="Times New Roman" panose="02020603050405020304" pitchFamily="18" charset="0"/>
                        </a:rPr>
                        <a:t>HPE ProLiant DL380 Gen10</a:t>
                      </a:r>
                      <a:endParaRPr lang="en-US" sz="1400" b="1" dirty="0">
                        <a:effectLst/>
                        <a:latin typeface="MetricHPE" panose="020B0703030202060203" pitchFamily="34" charset="0"/>
                        <a:ea typeface="MetricHPE" panose="020F0502020204030204" pitchFamily="34" charset="0"/>
                        <a:cs typeface="Times New Roman" panose="02020603050405020304" pitchFamily="18" charset="0"/>
                      </a:endParaRPr>
                    </a:p>
                  </a:txBody>
                  <a:tcPr marL="9244" marR="9244" marT="11709" marB="11709"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a:spcBef>
                          <a:spcPts val="0"/>
                        </a:spcBef>
                        <a:spcAft>
                          <a:spcPts val="0"/>
                        </a:spcAft>
                      </a:pPr>
                      <a:r>
                        <a:rPr lang="en-US" sz="1400" b="1" kern="1200" dirty="0">
                          <a:solidFill>
                            <a:srgbClr val="FFFFFF"/>
                          </a:solidFill>
                          <a:effectLst/>
                          <a:latin typeface="MetricHPE" panose="020B0703030202060203" pitchFamily="34" charset="0"/>
                          <a:ea typeface="Times New Roman" panose="02020603050405020304" pitchFamily="18" charset="0"/>
                          <a:cs typeface="Times New Roman" panose="02020603050405020304" pitchFamily="18" charset="0"/>
                        </a:rPr>
                        <a:t>HPE ProLiant DL380 Gen10 Plus</a:t>
                      </a:r>
                      <a:endParaRPr lang="en-US" sz="1400" b="1" dirty="0">
                        <a:effectLst/>
                        <a:latin typeface="MetricHPE" panose="020B0703030202060203" pitchFamily="34" charset="0"/>
                        <a:ea typeface="MetricHPE" panose="020F0502020204030204" pitchFamily="34" charset="0"/>
                        <a:cs typeface="Times New Roman" panose="02020603050405020304" pitchFamily="18" charset="0"/>
                      </a:endParaRPr>
                    </a:p>
                  </a:txBody>
                  <a:tcPr marL="9244" marR="9244" marT="92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63450">
                <a:tc>
                  <a:txBody>
                    <a:bodyPr/>
                    <a:lstStyle/>
                    <a:p>
                      <a:pPr marL="0" marR="0">
                        <a:lnSpc>
                          <a:spcPct val="97000"/>
                        </a:lnSpc>
                        <a:spcBef>
                          <a:spcPts val="0"/>
                        </a:spcBef>
                        <a:spcAft>
                          <a:spcPts val="0"/>
                        </a:spcAft>
                      </a:pPr>
                      <a:r>
                        <a:rPr lang="en-US" sz="1300" b="1" kern="1200" dirty="0">
                          <a:solidFill>
                            <a:srgbClr val="000000"/>
                          </a:solidFill>
                          <a:effectLst/>
                          <a:latin typeface="+mn-lt"/>
                          <a:ea typeface="Times New Roman" panose="02020603050405020304" pitchFamily="18" charset="0"/>
                          <a:cs typeface="Times New Roman" panose="02020603050405020304" pitchFamily="18" charset="0"/>
                        </a:rPr>
                        <a:t>Networking </a:t>
                      </a:r>
                      <a:endParaRPr lang="en-US" sz="1300" dirty="0">
                        <a:effectLst/>
                        <a:latin typeface="+mn-lt"/>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chemeClr val="tx1"/>
                          </a:solidFill>
                          <a:effectLst/>
                          <a:latin typeface="+mn-lt"/>
                          <a:ea typeface="Times New Roman" panose="02020603050405020304" pitchFamily="18" charset="0"/>
                          <a:cs typeface="Times New Roman" panose="02020603050405020304" pitchFamily="18" charset="0"/>
                        </a:rPr>
                        <a:t>4x1GbE embedded </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 Choice of FlexibleLOM + Standup</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1" kern="1200" dirty="0">
                          <a:solidFill>
                            <a:schemeClr val="tx1"/>
                          </a:solidFill>
                          <a:effectLst/>
                          <a:latin typeface="+mn-lt"/>
                          <a:ea typeface="Times New Roman" panose="02020603050405020304" pitchFamily="18" charset="0"/>
                          <a:cs typeface="Times New Roman" panose="02020603050405020304" pitchFamily="18" charset="0"/>
                        </a:rPr>
                        <a:t>No embedded LOM.</a:t>
                      </a:r>
                      <a:r>
                        <a:rPr lang="en-US" sz="1300" b="1" kern="1200" dirty="0">
                          <a:solidFill>
                            <a:srgbClr val="01A982"/>
                          </a:solidFill>
                          <a:effectLst/>
                          <a:latin typeface="+mn-lt"/>
                          <a:ea typeface="Times New Roman" panose="02020603050405020304" pitchFamily="18" charset="0"/>
                          <a:cs typeface="Times New Roman" panose="02020603050405020304" pitchFamily="18" charset="0"/>
                        </a:rPr>
                        <a:t> </a:t>
                      </a:r>
                      <a:r>
                        <a:rPr lang="en-US" sz="1300" b="0" kern="1200" dirty="0">
                          <a:solidFill>
                            <a:schemeClr val="tx1"/>
                          </a:solidFill>
                          <a:effectLst/>
                          <a:latin typeface="+mn-lt"/>
                          <a:ea typeface="Times New Roman" panose="02020603050405020304" pitchFamily="18" charset="0"/>
                          <a:cs typeface="Times New Roman" panose="02020603050405020304" pitchFamily="18" charset="0"/>
                        </a:rPr>
                        <a:t>Choice of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OCP 3.0</a:t>
                      </a:r>
                      <a:r>
                        <a:rPr lang="en-US" sz="1300" b="1" kern="1200" dirty="0">
                          <a:solidFill>
                            <a:srgbClr val="00B388"/>
                          </a:solidFill>
                          <a:effectLst/>
                          <a:latin typeface="+mn-lt"/>
                          <a:ea typeface="Times New Roman" panose="02020603050405020304" pitchFamily="18" charset="0"/>
                          <a:cs typeface="Times New Roman" panose="02020603050405020304" pitchFamily="18" charset="0"/>
                        </a:rPr>
                        <a:t> </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 Standup</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0">
                <a:tc>
                  <a:txBody>
                    <a:bodyPr/>
                    <a:lstStyle/>
                    <a:p>
                      <a:pPr marL="0" marR="0">
                        <a:lnSpc>
                          <a:spcPct val="97000"/>
                        </a:lnSpc>
                        <a:spcBef>
                          <a:spcPts val="0"/>
                        </a:spcBef>
                        <a:spcAft>
                          <a:spcPts val="0"/>
                        </a:spcAft>
                      </a:pPr>
                      <a:r>
                        <a:rPr lang="en-US" sz="1300" b="1" kern="1200" dirty="0">
                          <a:solidFill>
                            <a:srgbClr val="000000"/>
                          </a:solidFill>
                          <a:effectLst/>
                          <a:latin typeface="+mn-lt"/>
                          <a:ea typeface="Times New Roman" panose="02020603050405020304" pitchFamily="18" charset="0"/>
                          <a:cs typeface="Times New Roman" panose="02020603050405020304" pitchFamily="18" charset="0"/>
                        </a:rPr>
                        <a:t>VGA/Serial/USB/SD Ports</a:t>
                      </a:r>
                      <a:endParaRPr lang="en-US" sz="1300" dirty="0">
                        <a:effectLst/>
                        <a:latin typeface="+mn-lt"/>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Front Display Port Opt, Rear VGA &amp; Optional Serial, 5 USB 3.0, + 2 USB 2.0 optional,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microSD</a:t>
                      </a:r>
                      <a:r>
                        <a:rPr lang="en-US" sz="1300" b="1" kern="1200" dirty="0">
                          <a:solidFill>
                            <a:srgbClr val="01A982"/>
                          </a:solidFill>
                          <a:effectLst/>
                          <a:latin typeface="+mn-lt"/>
                          <a:ea typeface="Times New Roman" panose="02020603050405020304" pitchFamily="18" charset="0"/>
                          <a:cs typeface="Times New Roman" panose="02020603050405020304" pitchFamily="18" charset="0"/>
                        </a:rPr>
                        <a:t> </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&amp; optl.</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 RAID1 protecte</a:t>
                      </a:r>
                      <a:r>
                        <a:rPr lang="en-US" sz="1300" b="0" kern="1200" dirty="0">
                          <a:solidFill>
                            <a:schemeClr val="tx1"/>
                          </a:solidFill>
                          <a:effectLst/>
                          <a:latin typeface="+mn-lt"/>
                          <a:ea typeface="Times New Roman" panose="02020603050405020304" pitchFamily="18" charset="0"/>
                          <a:cs typeface="Times New Roman" panose="02020603050405020304" pitchFamily="18" charset="0"/>
                        </a:rPr>
                        <a:t>d dual micro-SD</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 </a:t>
                      </a:r>
                    </a:p>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Front Management port and dedicated rear iLO port</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Front Display Port Opt, Rear VGA &amp; Optional Serial, 5 USB 3.0, + 2 USB 2.0 optional. Opt. for RAID1 protected dual micro-SD. </a:t>
                      </a:r>
                    </a:p>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Front Management port and dedicated rear iLO port</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0">
                <a:tc>
                  <a:txBody>
                    <a:bodyPr/>
                    <a:lstStyle/>
                    <a:p>
                      <a:pPr marL="0" marR="0" lvl="0" indent="0" algn="l" defTabSz="914400" rtl="0" eaLnBrk="1" fontAlgn="auto" latinLnBrk="0" hangingPunct="1">
                        <a:lnSpc>
                          <a:spcPct val="97000"/>
                        </a:lnSpc>
                        <a:spcBef>
                          <a:spcPts val="0"/>
                        </a:spcBef>
                        <a:spcAft>
                          <a:spcPts val="0"/>
                        </a:spcAft>
                        <a:buClrTx/>
                        <a:buSzTx/>
                        <a:buFontTx/>
                        <a:buNone/>
                        <a:tabLst/>
                        <a:defRPr/>
                      </a:pPr>
                      <a:r>
                        <a:rPr lang="en-US" sz="1300" b="1" kern="1200" dirty="0">
                          <a:solidFill>
                            <a:srgbClr val="000000"/>
                          </a:solidFill>
                          <a:effectLst/>
                          <a:latin typeface="+mn-lt"/>
                          <a:ea typeface="Times New Roman" panose="02020603050405020304" pitchFamily="18" charset="0"/>
                          <a:cs typeface="Times New Roman" panose="02020603050405020304" pitchFamily="18" charset="0"/>
                        </a:rPr>
                        <a:t>GPU Support</a:t>
                      </a:r>
                      <a:endParaRPr lang="en-US" sz="1300" dirty="0">
                        <a:effectLst/>
                        <a:latin typeface="+mn-lt"/>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Up to Single/Double-Wide &amp; Active/Passive up to 10.5” (7/3)</a:t>
                      </a: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Up to Single/Double-Wide &amp; Active/Passive up to 10.5”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8</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/3)</a:t>
                      </a: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93993896"/>
                  </a:ext>
                </a:extLst>
              </a:tr>
              <a:tr h="69546">
                <a:tc>
                  <a:txBody>
                    <a:bodyPr/>
                    <a:lstStyle/>
                    <a:p>
                      <a:pPr marL="0" marR="0">
                        <a:lnSpc>
                          <a:spcPct val="97000"/>
                        </a:lnSpc>
                        <a:spcBef>
                          <a:spcPts val="0"/>
                        </a:spcBef>
                        <a:spcAft>
                          <a:spcPts val="0"/>
                        </a:spcAft>
                      </a:pPr>
                      <a:r>
                        <a:rPr lang="en-US" sz="1300" b="1" dirty="0">
                          <a:effectLst/>
                          <a:latin typeface="+mn-lt"/>
                          <a:ea typeface="MetricHPE" panose="020F0502020204030204" pitchFamily="34" charset="0"/>
                          <a:cs typeface="Times New Roman" panose="02020603050405020304" pitchFamily="18" charset="0"/>
                        </a:rPr>
                        <a:t>BIOS</a:t>
                      </a:r>
                      <a:endParaRPr lang="en-US" sz="1300" dirty="0">
                        <a:effectLst/>
                        <a:latin typeface="+mn-lt"/>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dirty="0">
                          <a:effectLst/>
                          <a:latin typeface="+mn-lt"/>
                          <a:ea typeface="MetricHPE" panose="020F0502020204030204" pitchFamily="34" charset="0"/>
                          <a:cs typeface="Times New Roman" panose="02020603050405020304" pitchFamily="18" charset="0"/>
                        </a:rPr>
                        <a:t>Legacy &amp; UEFI modes</a:t>
                      </a: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dirty="0">
                          <a:effectLst/>
                          <a:latin typeface="+mn-lt"/>
                          <a:ea typeface="MetricHPE" panose="020F0502020204030204" pitchFamily="34" charset="0"/>
                          <a:cs typeface="Times New Roman" panose="02020603050405020304" pitchFamily="18" charset="0"/>
                        </a:rPr>
                        <a:t>Legacy &amp; UEFI modes</a:t>
                      </a: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7196758"/>
                  </a:ext>
                </a:extLst>
              </a:tr>
              <a:tr h="69546">
                <a:tc>
                  <a:txBody>
                    <a:bodyPr/>
                    <a:lstStyle/>
                    <a:p>
                      <a:pPr marL="0" marR="0">
                        <a:lnSpc>
                          <a:spcPct val="97000"/>
                        </a:lnSpc>
                        <a:spcBef>
                          <a:spcPts val="0"/>
                        </a:spcBef>
                        <a:spcAft>
                          <a:spcPts val="0"/>
                        </a:spcAft>
                      </a:pPr>
                      <a:r>
                        <a:rPr lang="en-US" sz="1300" b="1" kern="1200" dirty="0">
                          <a:solidFill>
                            <a:srgbClr val="000000"/>
                          </a:solidFill>
                          <a:effectLst/>
                          <a:latin typeface="+mn-lt"/>
                          <a:ea typeface="Times New Roman" panose="02020603050405020304" pitchFamily="18" charset="0"/>
                          <a:cs typeface="Times New Roman" panose="02020603050405020304" pitchFamily="18" charset="0"/>
                        </a:rPr>
                        <a:t>Management—</a:t>
                      </a:r>
                      <a:r>
                        <a:rPr lang="en-US" sz="1300" kern="1200" dirty="0">
                          <a:solidFill>
                            <a:srgbClr val="000000"/>
                          </a:solidFill>
                          <a:effectLst/>
                          <a:latin typeface="+mn-lt"/>
                          <a:ea typeface="Times New Roman" panose="02020603050405020304" pitchFamily="18" charset="0"/>
                          <a:cs typeface="Times New Roman" panose="02020603050405020304" pitchFamily="18" charset="0"/>
                        </a:rPr>
                        <a:t>Embedded</a:t>
                      </a:r>
                      <a:endParaRPr lang="en-US" sz="1300" dirty="0">
                        <a:effectLst/>
                        <a:latin typeface="+mn-lt"/>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HPE iLO 5, SUM, RESTful Interface Tool</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HPE iLO 5, SUM, RESTful Interface Tool</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61926">
                <a:tc>
                  <a:txBody>
                    <a:bodyPr/>
                    <a:lstStyle/>
                    <a:p>
                      <a:pPr marL="0" marR="0">
                        <a:lnSpc>
                          <a:spcPct val="97000"/>
                        </a:lnSpc>
                        <a:spcBef>
                          <a:spcPts val="0"/>
                        </a:spcBef>
                        <a:spcAft>
                          <a:spcPts val="0"/>
                        </a:spcAft>
                      </a:pPr>
                      <a:r>
                        <a:rPr lang="en-US" sz="1300" b="1" kern="1200" dirty="0">
                          <a:solidFill>
                            <a:srgbClr val="000000"/>
                          </a:solidFill>
                          <a:effectLst/>
                          <a:latin typeface="+mn-lt"/>
                          <a:ea typeface="Times New Roman" panose="02020603050405020304" pitchFamily="18" charset="0"/>
                          <a:cs typeface="Times New Roman" panose="02020603050405020304" pitchFamily="18" charset="0"/>
                        </a:rPr>
                        <a:t>Power &amp; Cooling</a:t>
                      </a:r>
                      <a:endParaRPr lang="en-US" sz="1300" dirty="0">
                        <a:effectLst/>
                        <a:latin typeface="+mn-lt"/>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Up to 96% eff. To 1600W</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Up to 96% efficiency to 1600W; </a:t>
                      </a:r>
                      <a:r>
                        <a:rPr lang="en-US" sz="1300" b="1" kern="1200" dirty="0">
                          <a:solidFill>
                            <a:srgbClr val="000000"/>
                          </a:solidFill>
                          <a:effectLst/>
                          <a:latin typeface="MetricHPE" panose="020B0503030202060203" pitchFamily="34" charset="0"/>
                          <a:ea typeface="Times New Roman" panose="02020603050405020304" pitchFamily="18" charset="0"/>
                          <a:cs typeface="Times New Roman" panose="02020603050405020304" pitchFamily="18" charset="0"/>
                        </a:rPr>
                        <a:t>1000W Low-Line 96% efficient</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75642">
                <a:tc>
                  <a:txBody>
                    <a:bodyPr/>
                    <a:lstStyle/>
                    <a:p>
                      <a:pPr marL="54610" marR="0">
                        <a:lnSpc>
                          <a:spcPct val="97000"/>
                        </a:lnSpc>
                        <a:spcBef>
                          <a:spcPts val="0"/>
                        </a:spcBef>
                        <a:spcAft>
                          <a:spcPts val="0"/>
                        </a:spcAft>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Industry Compliance</a:t>
                      </a:r>
                      <a:endParaRPr lang="en-US" sz="1300" dirty="0">
                        <a:effectLst/>
                        <a:latin typeface="+mn-lt"/>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ASHRAE A3 &amp; A4, lower idle power, Energy Star</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ASHRAE A3 &amp; A4, lower idle power, Energy Star</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58627">
                <a:tc>
                  <a:txBody>
                    <a:bodyPr/>
                    <a:lstStyle/>
                    <a:p>
                      <a:pPr marL="0" marR="0">
                        <a:lnSpc>
                          <a:spcPct val="97000"/>
                        </a:lnSpc>
                        <a:spcBef>
                          <a:spcPts val="0"/>
                        </a:spcBef>
                        <a:spcAft>
                          <a:spcPts val="0"/>
                        </a:spcAft>
                      </a:pPr>
                      <a:r>
                        <a:rPr lang="en-US" sz="1300" b="1" dirty="0">
                          <a:effectLst/>
                          <a:latin typeface="+mn-lt"/>
                          <a:ea typeface="MetricHPE" panose="020F0502020204030204" pitchFamily="34" charset="0"/>
                          <a:cs typeface="Times New Roman" panose="02020603050405020304" pitchFamily="18" charset="0"/>
                        </a:rPr>
                        <a:t>Chassis</a:t>
                      </a: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Eight variations (8 LFF/12 LFF/8 SFF/24</a:t>
                      </a:r>
                      <a:r>
                        <a:rPr lang="en-US" sz="1300" b="0" kern="1200" baseline="0" dirty="0">
                          <a:solidFill>
                            <a:srgbClr val="000000"/>
                          </a:solidFill>
                          <a:effectLst/>
                          <a:latin typeface="+mn-lt"/>
                          <a:ea typeface="Times New Roman" panose="02020603050405020304" pitchFamily="18" charset="0"/>
                          <a:cs typeface="Times New Roman" panose="02020603050405020304" pitchFamily="18" charset="0"/>
                        </a:rPr>
                        <a:t> SFF)</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 w/ LOM (emb./NC) variants</a:t>
                      </a:r>
                    </a:p>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TAA Trigger SKU (applying</a:t>
                      </a:r>
                      <a:r>
                        <a:rPr lang="en-US" sz="1300" b="0" kern="1200" baseline="0" dirty="0">
                          <a:solidFill>
                            <a:srgbClr val="000000"/>
                          </a:solidFill>
                          <a:effectLst/>
                          <a:latin typeface="+mn-lt"/>
                          <a:ea typeface="Times New Roman" panose="02020603050405020304" pitchFamily="18" charset="0"/>
                          <a:cs typeface="Times New Roman" panose="02020603050405020304" pitchFamily="18" charset="0"/>
                        </a:rPr>
                        <a:t> to all chassis as of 9/8/2020)</a:t>
                      </a:r>
                    </a:p>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Depth: 26.75” (SFF), 28.75” (LFF)</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1" dirty="0">
                          <a:solidFill>
                            <a:schemeClr val="tx1"/>
                          </a:solidFill>
                          <a:effectLst/>
                          <a:latin typeface="+mn-lt"/>
                          <a:ea typeface="MetricHPE" panose="020F0502020204030204" pitchFamily="34" charset="0"/>
                          <a:cs typeface="Times New Roman" panose="02020603050405020304" pitchFamily="18" charset="0"/>
                        </a:rPr>
                        <a:t>Four</a:t>
                      </a:r>
                      <a:r>
                        <a:rPr lang="en-US" sz="1300" b="1" dirty="0">
                          <a:solidFill>
                            <a:srgbClr val="01A982"/>
                          </a:solidFill>
                          <a:effectLst/>
                          <a:latin typeface="+mn-lt"/>
                          <a:ea typeface="MetricHPE" panose="020F0502020204030204" pitchFamily="34" charset="0"/>
                          <a:cs typeface="Times New Roman" panose="02020603050405020304" pitchFamily="18" charset="0"/>
                        </a:rPr>
                        <a:t> </a:t>
                      </a:r>
                      <a:r>
                        <a:rPr lang="en-US" sz="1300" b="0" dirty="0">
                          <a:solidFill>
                            <a:schemeClr val="tx1"/>
                          </a:solidFill>
                          <a:effectLst/>
                          <a:latin typeface="+mn-lt"/>
                          <a:ea typeface="MetricHPE" panose="020F0502020204030204" pitchFamily="34" charset="0"/>
                          <a:cs typeface="Times New Roman" panose="02020603050405020304" pitchFamily="18" charset="0"/>
                        </a:rPr>
                        <a:t>Network Choice (NC) variations: 8 LFF/12 LFF/8 SFF/24 SFF</a:t>
                      </a:r>
                    </a:p>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1" dirty="0">
                          <a:solidFill>
                            <a:schemeClr val="tx1"/>
                          </a:solidFill>
                          <a:effectLst/>
                          <a:latin typeface="+mn-lt"/>
                          <a:ea typeface="MetricHPE" panose="020F0502020204030204" pitchFamily="34" charset="0"/>
                          <a:cs typeface="Times New Roman" panose="02020603050405020304" pitchFamily="18" charset="0"/>
                        </a:rPr>
                        <a:t>TAA via feature code</a:t>
                      </a:r>
                    </a:p>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0" kern="1200" dirty="0">
                          <a:solidFill>
                            <a:schemeClr val="tx1"/>
                          </a:solidFill>
                          <a:effectLst/>
                          <a:latin typeface="+mn-lt"/>
                          <a:ea typeface="Times New Roman" panose="02020603050405020304" pitchFamily="18" charset="0"/>
                          <a:cs typeface="Times New Roman" panose="02020603050405020304" pitchFamily="18" charset="0"/>
                        </a:rPr>
                        <a:t>Depth: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28.0”</a:t>
                      </a:r>
                      <a:r>
                        <a:rPr lang="en-US" sz="1300" b="1" kern="1200" dirty="0">
                          <a:solidFill>
                            <a:srgbClr val="00B388"/>
                          </a:solidFill>
                          <a:effectLst/>
                          <a:latin typeface="+mn-lt"/>
                          <a:ea typeface="Times New Roman" panose="02020603050405020304" pitchFamily="18" charset="0"/>
                          <a:cs typeface="Times New Roman" panose="02020603050405020304" pitchFamily="18" charset="0"/>
                        </a:rPr>
                        <a:t> </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(SFF), </a:t>
                      </a:r>
                      <a:r>
                        <a:rPr lang="en-US" sz="1300" b="1" kern="1200" dirty="0">
                          <a:solidFill>
                            <a:schemeClr val="tx1"/>
                          </a:solidFill>
                          <a:effectLst/>
                          <a:latin typeface="+mn-lt"/>
                          <a:ea typeface="Times New Roman" panose="02020603050405020304" pitchFamily="18" charset="0"/>
                          <a:cs typeface="Times New Roman" panose="02020603050405020304" pitchFamily="18" charset="0"/>
                        </a:rPr>
                        <a:t>29.5”</a:t>
                      </a:r>
                      <a:r>
                        <a:rPr lang="en-US" sz="1300" b="1" kern="1200" dirty="0">
                          <a:solidFill>
                            <a:srgbClr val="000000"/>
                          </a:solidFill>
                          <a:effectLst/>
                          <a:latin typeface="+mn-lt"/>
                          <a:ea typeface="Times New Roman" panose="02020603050405020304" pitchFamily="18" charset="0"/>
                          <a:cs typeface="Times New Roman" panose="02020603050405020304" pitchFamily="18" charset="0"/>
                        </a:rPr>
                        <a:t> </a:t>
                      </a:r>
                      <a:r>
                        <a:rPr lang="en-US" sz="1300" b="0" kern="1200" dirty="0">
                          <a:solidFill>
                            <a:srgbClr val="000000"/>
                          </a:solidFill>
                          <a:effectLst/>
                          <a:latin typeface="+mn-lt"/>
                          <a:ea typeface="Times New Roman" panose="02020603050405020304" pitchFamily="18" charset="0"/>
                          <a:cs typeface="Times New Roman" panose="02020603050405020304" pitchFamily="18" charset="0"/>
                        </a:rPr>
                        <a:t>(LFF)</a:t>
                      </a:r>
                      <a:endParaRPr lang="en-US" sz="1300" b="0" dirty="0">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6873822"/>
                  </a:ext>
                </a:extLst>
              </a:tr>
              <a:tr h="58627">
                <a:tc>
                  <a:txBody>
                    <a:bodyPr/>
                    <a:lstStyle/>
                    <a:p>
                      <a:pPr marL="0" marR="0" indent="0">
                        <a:lnSpc>
                          <a:spcPct val="97000"/>
                        </a:lnSpc>
                        <a:spcBef>
                          <a:spcPts val="0"/>
                        </a:spcBef>
                        <a:spcAft>
                          <a:spcPts val="0"/>
                        </a:spcAft>
                      </a:pPr>
                      <a:r>
                        <a:rPr lang="en-US" sz="1300" b="1" dirty="0">
                          <a:effectLst/>
                          <a:latin typeface="+mn-lt"/>
                          <a:ea typeface="MetricHPE" panose="020F0502020204030204" pitchFamily="34" charset="0"/>
                          <a:cs typeface="Times New Roman" panose="02020603050405020304" pitchFamily="18" charset="0"/>
                        </a:rPr>
                        <a:t>Security</a:t>
                      </a: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dirty="0">
                          <a:solidFill>
                            <a:schemeClr val="tx1"/>
                          </a:solidFill>
                          <a:effectLst/>
                          <a:latin typeface="+mn-lt"/>
                          <a:ea typeface="MetricHPE" panose="020F0502020204030204" pitchFamily="34" charset="0"/>
                          <a:cs typeface="Times New Roman" panose="02020603050405020304" pitchFamily="18" charset="0"/>
                        </a:rPr>
                        <a:t>Silicon Root of Trust from HPE</a:t>
                      </a:r>
                    </a:p>
                    <a:p>
                      <a:pPr marL="112713" marR="0" indent="-112713" algn="l">
                        <a:lnSpc>
                          <a:spcPct val="97000"/>
                        </a:lnSpc>
                        <a:spcBef>
                          <a:spcPts val="0"/>
                        </a:spcBef>
                        <a:spcAft>
                          <a:spcPts val="0"/>
                        </a:spcAft>
                        <a:buFont typeface="MetricHPE" panose="020B0604020202020204" pitchFamily="34" charset="0"/>
                        <a:buChar char="•"/>
                      </a:pPr>
                      <a:r>
                        <a:rPr lang="en-US" sz="1300" dirty="0">
                          <a:solidFill>
                            <a:schemeClr val="tx1"/>
                          </a:solidFill>
                          <a:effectLst/>
                          <a:latin typeface="+mn-lt"/>
                          <a:ea typeface="MetricHPE" panose="020F0502020204030204" pitchFamily="34" charset="0"/>
                          <a:cs typeface="Times New Roman" panose="02020603050405020304" pitchFamily="18" charset="0"/>
                        </a:rPr>
                        <a:t>Optional Chassis Intrusion Detection Kit</a:t>
                      </a:r>
                    </a:p>
                    <a:p>
                      <a:pPr marL="112713" marR="0" indent="-112713" algn="l">
                        <a:lnSpc>
                          <a:spcPct val="97000"/>
                        </a:lnSpc>
                        <a:spcBef>
                          <a:spcPts val="0"/>
                        </a:spcBef>
                        <a:spcAft>
                          <a:spcPts val="0"/>
                        </a:spcAft>
                        <a:buFont typeface="MetricHPE" panose="020B0604020202020204" pitchFamily="34" charset="0"/>
                        <a:buChar char="•"/>
                      </a:pPr>
                      <a:r>
                        <a:rPr lang="en-US" sz="1300" dirty="0">
                          <a:solidFill>
                            <a:schemeClr val="tx1"/>
                          </a:solidFill>
                          <a:effectLst/>
                          <a:latin typeface="+mn-lt"/>
                          <a:ea typeface="MetricHPE" panose="020F0502020204030204" pitchFamily="34" charset="0"/>
                          <a:cs typeface="Times New Roman" panose="02020603050405020304" pitchFamily="18" charset="0"/>
                        </a:rPr>
                        <a:t>Optional TPM Module</a:t>
                      </a:r>
                    </a:p>
                    <a:p>
                      <a:pPr marL="112713" marR="0" indent="-112713" algn="l">
                        <a:lnSpc>
                          <a:spcPct val="97000"/>
                        </a:lnSpc>
                        <a:spcBef>
                          <a:spcPts val="0"/>
                        </a:spcBef>
                        <a:spcAft>
                          <a:spcPts val="0"/>
                        </a:spcAft>
                        <a:buFont typeface="MetricHPE" panose="020B0604020202020204" pitchFamily="34" charset="0"/>
                        <a:buChar char="•"/>
                      </a:pPr>
                      <a:r>
                        <a:rPr lang="en-US" sz="1300" dirty="0">
                          <a:solidFill>
                            <a:schemeClr val="tx1"/>
                          </a:solidFill>
                          <a:effectLst/>
                          <a:latin typeface="+mn-lt"/>
                          <a:ea typeface="MetricHPE" panose="020F0502020204030204" pitchFamily="34" charset="0"/>
                          <a:cs typeface="Times New Roman" panose="02020603050405020304" pitchFamily="18" charset="0"/>
                        </a:rPr>
                        <a:t>Optional Bezel Lock Kit</a:t>
                      </a: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dirty="0">
                          <a:solidFill>
                            <a:schemeClr val="tx1"/>
                          </a:solidFill>
                          <a:effectLst/>
                          <a:latin typeface="+mn-lt"/>
                          <a:ea typeface="MetricHPE" panose="020F0502020204030204" pitchFamily="34" charset="0"/>
                          <a:cs typeface="Times New Roman" panose="02020603050405020304" pitchFamily="18" charset="0"/>
                        </a:rPr>
                        <a:t>Silicon Root of Trust from HPE</a:t>
                      </a:r>
                    </a:p>
                    <a:p>
                      <a:pPr marL="112713" marR="0" indent="-112713" algn="l">
                        <a:lnSpc>
                          <a:spcPct val="97000"/>
                        </a:lnSpc>
                        <a:spcBef>
                          <a:spcPts val="0"/>
                        </a:spcBef>
                        <a:spcAft>
                          <a:spcPts val="0"/>
                        </a:spcAft>
                        <a:buFont typeface="MetricHPE" panose="020B0604020202020204" pitchFamily="34" charset="0"/>
                        <a:buChar char="•"/>
                      </a:pPr>
                      <a:r>
                        <a:rPr lang="en-US" sz="1300" dirty="0">
                          <a:solidFill>
                            <a:schemeClr val="tx1"/>
                          </a:solidFill>
                          <a:effectLst/>
                          <a:latin typeface="+mn-lt"/>
                          <a:ea typeface="MetricHPE" panose="020F0502020204030204" pitchFamily="34" charset="0"/>
                          <a:cs typeface="Times New Roman" panose="02020603050405020304" pitchFamily="18" charset="0"/>
                        </a:rPr>
                        <a:t>Optional Chassis Intrusion Detection Kit</a:t>
                      </a:r>
                    </a:p>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dirty="0">
                          <a:solidFill>
                            <a:schemeClr val="tx1"/>
                          </a:solidFill>
                          <a:effectLst/>
                          <a:latin typeface="+mn-lt"/>
                          <a:ea typeface="MetricHPE" panose="020F0502020204030204" pitchFamily="34" charset="0"/>
                          <a:cs typeface="Times New Roman" panose="02020603050405020304" pitchFamily="18" charset="0"/>
                        </a:rPr>
                        <a:t>TPM Module </a:t>
                      </a:r>
                      <a:r>
                        <a:rPr lang="en-US" sz="1300" b="1" dirty="0">
                          <a:solidFill>
                            <a:schemeClr val="tx1"/>
                          </a:solidFill>
                          <a:effectLst/>
                          <a:latin typeface="+mn-lt"/>
                          <a:ea typeface="MetricHPE" panose="020F0502020204030204" pitchFamily="34" charset="0"/>
                          <a:cs typeface="Times New Roman" panose="02020603050405020304" pitchFamily="18" charset="0"/>
                        </a:rPr>
                        <a:t>by default</a:t>
                      </a:r>
                    </a:p>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dirty="0">
                          <a:solidFill>
                            <a:schemeClr val="tx1"/>
                          </a:solidFill>
                          <a:effectLst/>
                          <a:latin typeface="+mn-lt"/>
                          <a:ea typeface="MetricHPE" panose="020F0502020204030204" pitchFamily="34" charset="0"/>
                          <a:cs typeface="Times New Roman" panose="02020603050405020304" pitchFamily="18" charset="0"/>
                        </a:rPr>
                        <a:t>Optional Bezel Lock Kit</a:t>
                      </a:r>
                    </a:p>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b="1" dirty="0">
                          <a:solidFill>
                            <a:schemeClr val="tx1"/>
                          </a:solidFill>
                          <a:effectLst/>
                          <a:latin typeface="+mn-lt"/>
                          <a:ea typeface="MetricHPE" panose="020F0502020204030204" pitchFamily="34" charset="0"/>
                          <a:cs typeface="Times New Roman" panose="02020603050405020304" pitchFamily="18" charset="0"/>
                        </a:rPr>
                        <a:t>Trusted</a:t>
                      </a:r>
                      <a:r>
                        <a:rPr lang="en-US" sz="1300" b="1" baseline="0" dirty="0">
                          <a:solidFill>
                            <a:schemeClr val="tx1"/>
                          </a:solidFill>
                          <a:effectLst/>
                          <a:latin typeface="+mn-lt"/>
                          <a:ea typeface="MetricHPE" panose="020F0502020204030204" pitchFamily="34" charset="0"/>
                          <a:cs typeface="Times New Roman" panose="02020603050405020304" pitchFamily="18" charset="0"/>
                        </a:rPr>
                        <a:t> Supply Chain (DL380T) Trigger SKU</a:t>
                      </a:r>
                      <a:endParaRPr lang="en-US" sz="1300" b="1" dirty="0">
                        <a:solidFill>
                          <a:schemeClr val="tx1"/>
                        </a:solidFill>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944387"/>
                  </a:ext>
                </a:extLst>
              </a:tr>
            </a:tbl>
          </a:graphicData>
        </a:graphic>
      </p:graphicFrame>
      <p:sp>
        <p:nvSpPr>
          <p:cNvPr id="9" name="Slide Number Placeholder 4">
            <a:extLst>
              <a:ext uri="{FF2B5EF4-FFF2-40B4-BE49-F238E27FC236}">
                <a16:creationId xmlns:a16="http://schemas.microsoft.com/office/drawing/2014/main" id="{5A64EC4C-824B-4960-84C5-BC369CC6750D}"/>
              </a:ext>
            </a:extLst>
          </p:cNvPr>
          <p:cNvSpPr txBox="1">
            <a:spLocks/>
          </p:cNvSpPr>
          <p:nvPr/>
        </p:nvSpPr>
        <p:spPr bwMode="gray">
          <a:xfrm>
            <a:off x="381093" y="5873568"/>
            <a:ext cx="2743200" cy="232147"/>
          </a:xfrm>
          <a:prstGeom prst="rect">
            <a:avLst/>
          </a:prstGeom>
          <a:noFill/>
        </p:spPr>
        <p:txBody>
          <a:bodyPr vert="horz" wrap="none" lIns="0" tIns="0" rIns="0" bIns="0" rtlCol="0" anchor="b" anchorCtr="0"/>
          <a:lstStyle>
            <a:defPPr>
              <a:defRPr lang="en-US"/>
            </a:defPPr>
            <a:lvl1pPr marL="0" algn="r" defTabSz="914400" rtl="0" eaLnBrk="1" latinLnBrk="0" hangingPunct="1">
              <a:defRPr sz="16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lang="en-US" sz="1000" dirty="0">
                <a:solidFill>
                  <a:prstClr val="black"/>
                </a:solidFill>
              </a:rPr>
              <a:t>■ Differences in </a:t>
            </a:r>
            <a:r>
              <a:rPr lang="en-US" sz="1000" b="1" dirty="0">
                <a:solidFill>
                  <a:prstClr val="black"/>
                </a:solidFill>
              </a:rPr>
              <a:t>Bold</a:t>
            </a:r>
            <a:endParaRPr lang="en-US" sz="1000" b="1" u="sng" dirty="0">
              <a:solidFill>
                <a:prstClr val="black"/>
              </a:solidFill>
            </a:endParaRPr>
          </a:p>
        </p:txBody>
      </p:sp>
    </p:spTree>
    <p:extLst>
      <p:ext uri="{BB962C8B-B14F-4D97-AF65-F5344CB8AC3E}">
        <p14:creationId xmlns:p14="http://schemas.microsoft.com/office/powerpoint/2010/main" val="792406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chemeClr val="bg1"/>
                </a:solidFill>
                <a:effectLst/>
                <a:uLnTx/>
                <a:uFillTx/>
                <a:latin typeface="MetricHPE" panose="020B0503030202060203" pitchFamily="34" charset="0"/>
                <a:ea typeface="+mn-ea"/>
                <a:cs typeface="+mn-cs"/>
              </a:rPr>
              <a:t>CONFIDENTIAL | AUTHORIZED HPE PARTNER USE ONLY</a:t>
            </a:r>
          </a:p>
        </p:txBody>
      </p:sp>
      <p:sp>
        <p:nvSpPr>
          <p:cNvPr id="7" name="Slide Number Placeholder 6"/>
          <p:cNvSpPr>
            <a:spLocks noGrp="1"/>
          </p:cNvSpPr>
          <p:nvPr>
            <p:ph type="sldNum" sz="quarter" idx="11"/>
          </p:nvPr>
        </p:nvSpPr>
        <p:spPr/>
        <p:txBody>
          <a:bodyPr/>
          <a:lstStyle/>
          <a:p>
            <a:pPr marL="205699" marR="0" lvl="0" indent="-205699" algn="l" defTabSz="914400" rtl="0" eaLnBrk="1" fontAlgn="auto" latinLnBrk="0" hangingPunct="1">
              <a:lnSpc>
                <a:spcPct val="90000"/>
              </a:lnSpc>
              <a:spcBef>
                <a:spcPts val="0"/>
              </a:spcBef>
              <a:spcAft>
                <a:spcPts val="0"/>
              </a:spcAft>
              <a:buClrTx/>
              <a:buSzPct val="120000"/>
              <a:buFontTx/>
              <a:buBlip>
                <a:blip r:embed="rId3"/>
              </a:buBlip>
              <a:tabLst/>
              <a:defRPr/>
            </a:pPr>
            <a:fld id="{104FC826-72BB-4AF1-BA01-A94F7396A7DC}" type="slidenum">
              <a:rPr kumimoji="0" lang="en-US" sz="2000" b="0" i="0" u="none" strike="noStrike" kern="1200" cap="all" spc="0" normalizeH="0" baseline="10000" noProof="0" smtClean="0">
                <a:ln>
                  <a:noFill/>
                </a:ln>
                <a:solidFill>
                  <a:schemeClr val="bg1"/>
                </a:solidFill>
                <a:effectLst/>
                <a:uLnTx/>
                <a:uFillTx/>
                <a:latin typeface="MetricHPE" panose="020B0503030202060203" pitchFamily="34" charset="0"/>
                <a:ea typeface="+mn-ea"/>
                <a:cs typeface="+mn-cs"/>
              </a:rPr>
              <a:pPr marL="205699" marR="0" lvl="0" indent="-205699" algn="l" defTabSz="914400" rtl="0" eaLnBrk="1" fontAlgn="auto" latinLnBrk="0" hangingPunct="1">
                <a:lnSpc>
                  <a:spcPct val="90000"/>
                </a:lnSpc>
                <a:spcBef>
                  <a:spcPts val="0"/>
                </a:spcBef>
                <a:spcAft>
                  <a:spcPts val="0"/>
                </a:spcAft>
                <a:buClrTx/>
                <a:buSzPct val="120000"/>
                <a:buFontTx/>
                <a:buBlip>
                  <a:blip r:embed="rId3"/>
                </a:buBlip>
                <a:tabLst/>
                <a:defRPr/>
              </a:pPr>
              <a:t>3</a:t>
            </a:fld>
            <a:endParaRPr kumimoji="0" lang="en-US" sz="2000" b="0" i="0" u="none" strike="noStrike" kern="1200" cap="all" spc="0" normalizeH="0" baseline="10000" noProof="0" dirty="0">
              <a:ln>
                <a:noFill/>
              </a:ln>
              <a:solidFill>
                <a:schemeClr val="bg1"/>
              </a:solidFill>
              <a:effectLst/>
              <a:uLnTx/>
              <a:uFillTx/>
              <a:latin typeface="MetricHPE" panose="020B0503030202060203" pitchFamily="34" charset="0"/>
              <a:ea typeface="+mn-ea"/>
              <a:cs typeface="+mn-cs"/>
            </a:endParaRPr>
          </a:p>
        </p:txBody>
      </p:sp>
      <p:sp>
        <p:nvSpPr>
          <p:cNvPr id="4" name="Title 3">
            <a:extLst>
              <a:ext uri="{FF2B5EF4-FFF2-40B4-BE49-F238E27FC236}">
                <a16:creationId xmlns:a16="http://schemas.microsoft.com/office/drawing/2014/main" id="{2914C1A5-C8BA-44CD-AB77-39F131E5F305}"/>
              </a:ext>
            </a:extLst>
          </p:cNvPr>
          <p:cNvSpPr>
            <a:spLocks noGrp="1"/>
          </p:cNvSpPr>
          <p:nvPr>
            <p:ph type="title"/>
          </p:nvPr>
        </p:nvSpPr>
        <p:spPr/>
        <p:txBody>
          <a:bodyPr/>
          <a:lstStyle/>
          <a:p>
            <a:r>
              <a:rPr lang="en-US" dirty="0">
                <a:solidFill>
                  <a:schemeClr val="bg1"/>
                </a:solidFill>
              </a:rPr>
              <a:t>UNMATCHED WORKLOAD OPTIMIZATION</a:t>
            </a:r>
          </a:p>
        </p:txBody>
      </p:sp>
      <p:grpSp>
        <p:nvGrpSpPr>
          <p:cNvPr id="5" name="Group 4">
            <a:extLst>
              <a:ext uri="{FF2B5EF4-FFF2-40B4-BE49-F238E27FC236}">
                <a16:creationId xmlns:a16="http://schemas.microsoft.com/office/drawing/2014/main" id="{014F6F56-4737-654D-9744-5A269F5B9F82}"/>
              </a:ext>
            </a:extLst>
          </p:cNvPr>
          <p:cNvGrpSpPr/>
          <p:nvPr/>
        </p:nvGrpSpPr>
        <p:grpSpPr>
          <a:xfrm>
            <a:off x="6950526" y="1143869"/>
            <a:ext cx="4529887" cy="4524787"/>
            <a:chOff x="12346090" y="722056"/>
            <a:chExt cx="4970190" cy="4964594"/>
          </a:xfrm>
        </p:grpSpPr>
        <p:sp>
          <p:nvSpPr>
            <p:cNvPr id="34" name="Freeform: Shape 33">
              <a:extLst>
                <a:ext uri="{FF2B5EF4-FFF2-40B4-BE49-F238E27FC236}">
                  <a16:creationId xmlns:a16="http://schemas.microsoft.com/office/drawing/2014/main" id="{B23B3230-B289-46E8-A9F0-D0B6BA2B64C9}"/>
                </a:ext>
              </a:extLst>
            </p:cNvPr>
            <p:cNvSpPr/>
            <p:nvPr/>
          </p:nvSpPr>
          <p:spPr>
            <a:xfrm>
              <a:off x="13494312" y="1857341"/>
              <a:ext cx="2684789" cy="2684789"/>
            </a:xfrm>
            <a:custGeom>
              <a:avLst/>
              <a:gdLst>
                <a:gd name="connsiteX0" fmla="*/ 0 w 2684789"/>
                <a:gd name="connsiteY0" fmla="*/ 1342395 h 2684789"/>
                <a:gd name="connsiteX1" fmla="*/ 1342395 w 2684789"/>
                <a:gd name="connsiteY1" fmla="*/ 0 h 2684789"/>
                <a:gd name="connsiteX2" fmla="*/ 2684790 w 2684789"/>
                <a:gd name="connsiteY2" fmla="*/ 1342395 h 2684789"/>
                <a:gd name="connsiteX3" fmla="*/ 1342395 w 2684789"/>
                <a:gd name="connsiteY3" fmla="*/ 2684790 h 2684789"/>
                <a:gd name="connsiteX4" fmla="*/ 0 w 2684789"/>
                <a:gd name="connsiteY4" fmla="*/ 1342395 h 2684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84789" h="2684789">
                  <a:moveTo>
                    <a:pt x="0" y="1342395"/>
                  </a:moveTo>
                  <a:cubicBezTo>
                    <a:pt x="0" y="601011"/>
                    <a:pt x="601011" y="0"/>
                    <a:pt x="1342395" y="0"/>
                  </a:cubicBezTo>
                  <a:cubicBezTo>
                    <a:pt x="2083779" y="0"/>
                    <a:pt x="2684790" y="601011"/>
                    <a:pt x="2684790" y="1342395"/>
                  </a:cubicBezTo>
                  <a:cubicBezTo>
                    <a:pt x="2684790" y="2083779"/>
                    <a:pt x="2083779" y="2684790"/>
                    <a:pt x="1342395" y="2684790"/>
                  </a:cubicBezTo>
                  <a:cubicBezTo>
                    <a:pt x="601011" y="2684790"/>
                    <a:pt x="0" y="2083779"/>
                    <a:pt x="0" y="1342395"/>
                  </a:cubicBezTo>
                  <a:close/>
                </a:path>
              </a:pathLst>
            </a:custGeom>
            <a:noFill/>
            <a:ln>
              <a:noFill/>
            </a:ln>
          </p:spPr>
          <p:style>
            <a:lnRef idx="2">
              <a:scrgbClr r="0" g="0" b="0"/>
            </a:lnRef>
            <a:fillRef idx="1">
              <a:scrgbClr r="0" g="0" b="0"/>
            </a:fillRef>
            <a:effectRef idx="0">
              <a:schemeClr val="accent2">
                <a:alpha val="50000"/>
                <a:hueOff val="0"/>
                <a:satOff val="0"/>
                <a:lumOff val="0"/>
                <a:alphaOff val="0"/>
              </a:schemeClr>
            </a:effectRef>
            <a:fontRef idx="minor">
              <a:schemeClr val="tx1"/>
            </a:fontRef>
          </p:style>
          <p:txBody>
            <a:bodyPr spcFirstLastPara="0" vert="horz" wrap="square" lIns="423658" tIns="423658" rIns="423658" bIns="423658" numCol="1" spcCol="1270" anchor="ctr" anchorCtr="0">
              <a:noAutofit/>
            </a:bodyPr>
            <a:lstStyle/>
            <a:p>
              <a:pPr marL="0" marR="0" lvl="0" indent="0" algn="ctr" defTabSz="1066800" rtl="0" eaLnBrk="1" fontAlgn="auto" latinLnBrk="0" hangingPunct="1">
                <a:lnSpc>
                  <a:spcPct val="90000"/>
                </a:lnSpc>
                <a:spcBef>
                  <a:spcPct val="0"/>
                </a:spcBef>
                <a:spcAft>
                  <a:spcPts val="50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MetricHPE"/>
                  <a:ea typeface="+mn-ea"/>
                  <a:cs typeface="+mn-cs"/>
                </a:rPr>
                <a:t>Workload Solutions</a:t>
              </a:r>
            </a:p>
            <a:p>
              <a:pPr marL="0" marR="0" lvl="0" indent="0" algn="ctr" defTabSz="1066800" rtl="0" eaLnBrk="1" fontAlgn="auto" latinLnBrk="0" hangingPunct="1">
                <a:lnSpc>
                  <a:spcPct val="90000"/>
                </a:lnSpc>
                <a:spcBef>
                  <a:spcPct val="0"/>
                </a:spcBef>
                <a:spcAft>
                  <a:spcPts val="50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etricHPE"/>
                  <a:ea typeface="+mn-ea"/>
                  <a:cs typeface="+mn-cs"/>
                </a:rPr>
                <a:t>Services attach </a:t>
              </a:r>
              <a:br>
                <a:rPr kumimoji="0" lang="en-US" sz="1600" b="0" i="0" u="none" strike="noStrike" kern="1200" cap="none" spc="0" normalizeH="0" baseline="0" noProof="0" dirty="0">
                  <a:ln>
                    <a:noFill/>
                  </a:ln>
                  <a:solidFill>
                    <a:prstClr val="white"/>
                  </a:solidFill>
                  <a:effectLst/>
                  <a:uLnTx/>
                  <a:uFillTx/>
                  <a:latin typeface="MetricHPE"/>
                  <a:ea typeface="+mn-ea"/>
                  <a:cs typeface="+mn-cs"/>
                </a:rPr>
              </a:br>
              <a:r>
                <a:rPr kumimoji="0" lang="en-US" sz="1600" b="0" i="0" u="none" strike="noStrike" kern="1200" cap="none" spc="0" normalizeH="0" baseline="0" noProof="0" dirty="0">
                  <a:ln>
                    <a:noFill/>
                  </a:ln>
                  <a:solidFill>
                    <a:prstClr val="white"/>
                  </a:solidFill>
                  <a:effectLst/>
                  <a:uLnTx/>
                  <a:uFillTx/>
                  <a:latin typeface="MetricHPE"/>
                  <a:ea typeface="+mn-ea"/>
                  <a:cs typeface="+mn-cs"/>
                </a:rPr>
                <a:t>&amp; aaS-enabled</a:t>
              </a:r>
            </a:p>
          </p:txBody>
        </p:sp>
        <p:sp>
          <p:nvSpPr>
            <p:cNvPr id="35" name="Freeform: Shape 34">
              <a:extLst>
                <a:ext uri="{FF2B5EF4-FFF2-40B4-BE49-F238E27FC236}">
                  <a16:creationId xmlns:a16="http://schemas.microsoft.com/office/drawing/2014/main" id="{923776D5-FF7A-4112-BDA5-9570F857F398}"/>
                </a:ext>
              </a:extLst>
            </p:cNvPr>
            <p:cNvSpPr/>
            <p:nvPr/>
          </p:nvSpPr>
          <p:spPr>
            <a:xfrm>
              <a:off x="14018297" y="722056"/>
              <a:ext cx="1632572" cy="1641969"/>
            </a:xfrm>
            <a:custGeom>
              <a:avLst/>
              <a:gdLst>
                <a:gd name="connsiteX0" fmla="*/ 0 w 1642151"/>
                <a:gd name="connsiteY0" fmla="*/ 821076 h 1642151"/>
                <a:gd name="connsiteX1" fmla="*/ 821076 w 1642151"/>
                <a:gd name="connsiteY1" fmla="*/ 0 h 1642151"/>
                <a:gd name="connsiteX2" fmla="*/ 1642152 w 1642151"/>
                <a:gd name="connsiteY2" fmla="*/ 821076 h 1642151"/>
                <a:gd name="connsiteX3" fmla="*/ 821076 w 1642151"/>
                <a:gd name="connsiteY3" fmla="*/ 1642152 h 1642151"/>
                <a:gd name="connsiteX4" fmla="*/ 0 w 1642151"/>
                <a:gd name="connsiteY4" fmla="*/ 821076 h 164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151" h="1642151">
                  <a:moveTo>
                    <a:pt x="0" y="821076"/>
                  </a:moveTo>
                  <a:cubicBezTo>
                    <a:pt x="0" y="367608"/>
                    <a:pt x="367608" y="0"/>
                    <a:pt x="821076" y="0"/>
                  </a:cubicBezTo>
                  <a:cubicBezTo>
                    <a:pt x="1274544" y="0"/>
                    <a:pt x="1642152" y="367608"/>
                    <a:pt x="1642152" y="821076"/>
                  </a:cubicBezTo>
                  <a:cubicBezTo>
                    <a:pt x="1642152" y="1274544"/>
                    <a:pt x="1274544" y="1642152"/>
                    <a:pt x="821076" y="1642152"/>
                  </a:cubicBezTo>
                  <a:cubicBezTo>
                    <a:pt x="367608" y="1642152"/>
                    <a:pt x="0" y="1274544"/>
                    <a:pt x="0" y="821076"/>
                  </a:cubicBezTo>
                  <a:close/>
                </a:path>
              </a:pathLst>
            </a:custGeom>
            <a:solidFill>
              <a:schemeClr val="tx1">
                <a:alpha val="75000"/>
              </a:schemeClr>
            </a:solidFill>
            <a:ln w="50800">
              <a:solidFill>
                <a:schemeClr val="accent6"/>
              </a:solidFill>
            </a:ln>
          </p:spPr>
          <p:style>
            <a:lnRef idx="2">
              <a:scrgbClr r="0" g="0" b="0"/>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10186" tIns="510186" rIns="510186" bIns="510186"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US" sz="1050" b="1" i="0" u="none" strike="noStrike" kern="1200" cap="none" spc="0" normalizeH="0" baseline="0" noProof="0" dirty="0">
                <a:ln>
                  <a:noFill/>
                </a:ln>
                <a:solidFill>
                  <a:prstClr val="white"/>
                </a:solidFill>
                <a:effectLst/>
                <a:uLnTx/>
                <a:uFillTx/>
                <a:latin typeface="MetricHPE"/>
                <a:ea typeface="+mn-ea"/>
                <a:cs typeface="+mn-cs"/>
              </a:endParaRPr>
            </a:p>
          </p:txBody>
        </p:sp>
        <p:sp>
          <p:nvSpPr>
            <p:cNvPr id="36" name="Freeform: Shape 35">
              <a:extLst>
                <a:ext uri="{FF2B5EF4-FFF2-40B4-BE49-F238E27FC236}">
                  <a16:creationId xmlns:a16="http://schemas.microsoft.com/office/drawing/2014/main" id="{1507776E-A55C-47BC-B9FD-8B18CB1BC44F}"/>
                </a:ext>
              </a:extLst>
            </p:cNvPr>
            <p:cNvSpPr/>
            <p:nvPr/>
          </p:nvSpPr>
          <p:spPr>
            <a:xfrm>
              <a:off x="15606821" y="1524325"/>
              <a:ext cx="1632572" cy="1641969"/>
            </a:xfrm>
            <a:custGeom>
              <a:avLst/>
              <a:gdLst>
                <a:gd name="connsiteX0" fmla="*/ 0 w 1642151"/>
                <a:gd name="connsiteY0" fmla="*/ 821076 h 1642151"/>
                <a:gd name="connsiteX1" fmla="*/ 821076 w 1642151"/>
                <a:gd name="connsiteY1" fmla="*/ 0 h 1642151"/>
                <a:gd name="connsiteX2" fmla="*/ 1642152 w 1642151"/>
                <a:gd name="connsiteY2" fmla="*/ 821076 h 1642151"/>
                <a:gd name="connsiteX3" fmla="*/ 821076 w 1642151"/>
                <a:gd name="connsiteY3" fmla="*/ 1642152 h 1642151"/>
                <a:gd name="connsiteX4" fmla="*/ 0 w 1642151"/>
                <a:gd name="connsiteY4" fmla="*/ 821076 h 164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151" h="1642151">
                  <a:moveTo>
                    <a:pt x="0" y="821076"/>
                  </a:moveTo>
                  <a:cubicBezTo>
                    <a:pt x="0" y="367608"/>
                    <a:pt x="367608" y="0"/>
                    <a:pt x="821076" y="0"/>
                  </a:cubicBezTo>
                  <a:cubicBezTo>
                    <a:pt x="1274544" y="0"/>
                    <a:pt x="1642152" y="367608"/>
                    <a:pt x="1642152" y="821076"/>
                  </a:cubicBezTo>
                  <a:cubicBezTo>
                    <a:pt x="1642152" y="1274544"/>
                    <a:pt x="1274544" y="1642152"/>
                    <a:pt x="821076" y="1642152"/>
                  </a:cubicBezTo>
                  <a:cubicBezTo>
                    <a:pt x="367608" y="1642152"/>
                    <a:pt x="0" y="1274544"/>
                    <a:pt x="0" y="821076"/>
                  </a:cubicBezTo>
                  <a:close/>
                </a:path>
              </a:pathLst>
            </a:custGeom>
            <a:solidFill>
              <a:schemeClr val="tx1">
                <a:alpha val="75000"/>
              </a:schemeClr>
            </a:solidFill>
            <a:ln w="50800">
              <a:solidFill>
                <a:srgbClr val="01A982"/>
              </a:solidFill>
            </a:ln>
          </p:spPr>
          <p:style>
            <a:lnRef idx="2">
              <a:scrgbClr r="0" g="0" b="0"/>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10186" tIns="510186" rIns="510186" bIns="510186" numCol="1" spcCol="1270" anchor="ctr" anchorCtr="0">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endParaRPr kumimoji="0" lang="en-US" sz="1050" b="0" i="0" u="none" strike="noStrike" kern="1200" cap="none" spc="0" normalizeH="0" baseline="0" noProof="0" dirty="0">
                <a:ln>
                  <a:noFill/>
                </a:ln>
                <a:solidFill>
                  <a:srgbClr val="FEC901"/>
                </a:solidFill>
                <a:effectLst/>
                <a:uLnTx/>
                <a:uFillTx/>
                <a:latin typeface="MetricHPE"/>
                <a:ea typeface="+mn-ea"/>
                <a:cs typeface="+mn-cs"/>
              </a:endParaRPr>
            </a:p>
          </p:txBody>
        </p:sp>
        <p:sp>
          <p:nvSpPr>
            <p:cNvPr id="37" name="Freeform: Shape 36">
              <a:extLst>
                <a:ext uri="{FF2B5EF4-FFF2-40B4-BE49-F238E27FC236}">
                  <a16:creationId xmlns:a16="http://schemas.microsoft.com/office/drawing/2014/main" id="{F817264C-42AA-4658-BE4A-26061DF283E3}"/>
                </a:ext>
              </a:extLst>
            </p:cNvPr>
            <p:cNvSpPr/>
            <p:nvPr/>
          </p:nvSpPr>
          <p:spPr>
            <a:xfrm>
              <a:off x="15611305" y="3271609"/>
              <a:ext cx="1632572" cy="1641969"/>
            </a:xfrm>
            <a:custGeom>
              <a:avLst/>
              <a:gdLst>
                <a:gd name="connsiteX0" fmla="*/ 0 w 1642151"/>
                <a:gd name="connsiteY0" fmla="*/ 821076 h 1642151"/>
                <a:gd name="connsiteX1" fmla="*/ 821076 w 1642151"/>
                <a:gd name="connsiteY1" fmla="*/ 0 h 1642151"/>
                <a:gd name="connsiteX2" fmla="*/ 1642152 w 1642151"/>
                <a:gd name="connsiteY2" fmla="*/ 821076 h 1642151"/>
                <a:gd name="connsiteX3" fmla="*/ 821076 w 1642151"/>
                <a:gd name="connsiteY3" fmla="*/ 1642152 h 1642151"/>
                <a:gd name="connsiteX4" fmla="*/ 0 w 1642151"/>
                <a:gd name="connsiteY4" fmla="*/ 821076 h 164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151" h="1642151">
                  <a:moveTo>
                    <a:pt x="0" y="821076"/>
                  </a:moveTo>
                  <a:cubicBezTo>
                    <a:pt x="0" y="367608"/>
                    <a:pt x="367608" y="0"/>
                    <a:pt x="821076" y="0"/>
                  </a:cubicBezTo>
                  <a:cubicBezTo>
                    <a:pt x="1274544" y="0"/>
                    <a:pt x="1642152" y="367608"/>
                    <a:pt x="1642152" y="821076"/>
                  </a:cubicBezTo>
                  <a:cubicBezTo>
                    <a:pt x="1642152" y="1274544"/>
                    <a:pt x="1274544" y="1642152"/>
                    <a:pt x="821076" y="1642152"/>
                  </a:cubicBezTo>
                  <a:cubicBezTo>
                    <a:pt x="367608" y="1642152"/>
                    <a:pt x="0" y="1274544"/>
                    <a:pt x="0" y="821076"/>
                  </a:cubicBezTo>
                  <a:close/>
                </a:path>
              </a:pathLst>
            </a:custGeom>
            <a:solidFill>
              <a:schemeClr val="tx1">
                <a:alpha val="75000"/>
              </a:schemeClr>
            </a:solidFill>
            <a:ln w="50800">
              <a:solidFill>
                <a:schemeClr val="accent4"/>
              </a:solidFill>
            </a:ln>
          </p:spPr>
          <p:style>
            <a:lnRef idx="2">
              <a:scrgbClr r="0" g="0" b="0"/>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10186" tIns="510186" rIns="510186" bIns="510186"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US" sz="1050" b="1" i="0" u="none" strike="noStrike" kern="1200" cap="none" spc="0" normalizeH="0" baseline="0" noProof="0" dirty="0">
                <a:ln>
                  <a:noFill/>
                </a:ln>
                <a:solidFill>
                  <a:prstClr val="white"/>
                </a:solidFill>
                <a:effectLst/>
                <a:uLnTx/>
                <a:uFillTx/>
                <a:latin typeface="MetricHPE"/>
                <a:ea typeface="+mn-ea"/>
                <a:cs typeface="+mn-cs"/>
              </a:endParaRPr>
            </a:p>
          </p:txBody>
        </p:sp>
        <p:sp>
          <p:nvSpPr>
            <p:cNvPr id="38" name="Freeform: Shape 37">
              <a:extLst>
                <a:ext uri="{FF2B5EF4-FFF2-40B4-BE49-F238E27FC236}">
                  <a16:creationId xmlns:a16="http://schemas.microsoft.com/office/drawing/2014/main" id="{E721ED6B-64AA-46D0-9545-AA104BE80E9E}"/>
                </a:ext>
              </a:extLst>
            </p:cNvPr>
            <p:cNvSpPr/>
            <p:nvPr/>
          </p:nvSpPr>
          <p:spPr>
            <a:xfrm>
              <a:off x="14018297" y="4044681"/>
              <a:ext cx="1632572" cy="1641969"/>
            </a:xfrm>
            <a:custGeom>
              <a:avLst/>
              <a:gdLst>
                <a:gd name="connsiteX0" fmla="*/ 0 w 1642151"/>
                <a:gd name="connsiteY0" fmla="*/ 821076 h 1642151"/>
                <a:gd name="connsiteX1" fmla="*/ 821076 w 1642151"/>
                <a:gd name="connsiteY1" fmla="*/ 0 h 1642151"/>
                <a:gd name="connsiteX2" fmla="*/ 1642152 w 1642151"/>
                <a:gd name="connsiteY2" fmla="*/ 821076 h 1642151"/>
                <a:gd name="connsiteX3" fmla="*/ 821076 w 1642151"/>
                <a:gd name="connsiteY3" fmla="*/ 1642152 h 1642151"/>
                <a:gd name="connsiteX4" fmla="*/ 0 w 1642151"/>
                <a:gd name="connsiteY4" fmla="*/ 821076 h 164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151" h="1642151">
                  <a:moveTo>
                    <a:pt x="0" y="821076"/>
                  </a:moveTo>
                  <a:cubicBezTo>
                    <a:pt x="0" y="367608"/>
                    <a:pt x="367608" y="0"/>
                    <a:pt x="821076" y="0"/>
                  </a:cubicBezTo>
                  <a:cubicBezTo>
                    <a:pt x="1274544" y="0"/>
                    <a:pt x="1642152" y="367608"/>
                    <a:pt x="1642152" y="821076"/>
                  </a:cubicBezTo>
                  <a:cubicBezTo>
                    <a:pt x="1642152" y="1274544"/>
                    <a:pt x="1274544" y="1642152"/>
                    <a:pt x="821076" y="1642152"/>
                  </a:cubicBezTo>
                  <a:cubicBezTo>
                    <a:pt x="367608" y="1642152"/>
                    <a:pt x="0" y="1274544"/>
                    <a:pt x="0" y="821076"/>
                  </a:cubicBezTo>
                  <a:close/>
                </a:path>
              </a:pathLst>
            </a:custGeom>
            <a:solidFill>
              <a:schemeClr val="tx1">
                <a:alpha val="75000"/>
              </a:schemeClr>
            </a:solidFill>
            <a:ln w="50800">
              <a:solidFill>
                <a:schemeClr val="accent5"/>
              </a:solidFill>
            </a:ln>
          </p:spPr>
          <p:style>
            <a:lnRef idx="2">
              <a:scrgbClr r="0" g="0" b="0"/>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10186" tIns="510186" rIns="510186" bIns="510186"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US" sz="1050" b="1" i="0" u="none" strike="noStrike" kern="1200" cap="none" spc="0" normalizeH="0" baseline="0" noProof="0" dirty="0">
                <a:ln>
                  <a:noFill/>
                </a:ln>
                <a:solidFill>
                  <a:prstClr val="white"/>
                </a:solidFill>
                <a:effectLst/>
                <a:uLnTx/>
                <a:uFillTx/>
                <a:latin typeface="MetricHPE"/>
                <a:ea typeface="+mn-ea"/>
                <a:cs typeface="+mn-cs"/>
              </a:endParaRPr>
            </a:p>
          </p:txBody>
        </p:sp>
        <p:sp>
          <p:nvSpPr>
            <p:cNvPr id="39" name="Freeform: Shape 38">
              <a:extLst>
                <a:ext uri="{FF2B5EF4-FFF2-40B4-BE49-F238E27FC236}">
                  <a16:creationId xmlns:a16="http://schemas.microsoft.com/office/drawing/2014/main" id="{F4561988-79FC-418B-9056-098FEA880318}"/>
                </a:ext>
              </a:extLst>
            </p:cNvPr>
            <p:cNvSpPr/>
            <p:nvPr/>
          </p:nvSpPr>
          <p:spPr>
            <a:xfrm>
              <a:off x="12419280" y="3278768"/>
              <a:ext cx="1632572" cy="1641969"/>
            </a:xfrm>
            <a:custGeom>
              <a:avLst/>
              <a:gdLst>
                <a:gd name="connsiteX0" fmla="*/ 0 w 1642151"/>
                <a:gd name="connsiteY0" fmla="*/ 821076 h 1642151"/>
                <a:gd name="connsiteX1" fmla="*/ 821076 w 1642151"/>
                <a:gd name="connsiteY1" fmla="*/ 0 h 1642151"/>
                <a:gd name="connsiteX2" fmla="*/ 1642152 w 1642151"/>
                <a:gd name="connsiteY2" fmla="*/ 821076 h 1642151"/>
                <a:gd name="connsiteX3" fmla="*/ 821076 w 1642151"/>
                <a:gd name="connsiteY3" fmla="*/ 1642152 h 1642151"/>
                <a:gd name="connsiteX4" fmla="*/ 0 w 1642151"/>
                <a:gd name="connsiteY4" fmla="*/ 821076 h 164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151" h="1642151">
                  <a:moveTo>
                    <a:pt x="0" y="821076"/>
                  </a:moveTo>
                  <a:cubicBezTo>
                    <a:pt x="0" y="367608"/>
                    <a:pt x="367608" y="0"/>
                    <a:pt x="821076" y="0"/>
                  </a:cubicBezTo>
                  <a:cubicBezTo>
                    <a:pt x="1274544" y="0"/>
                    <a:pt x="1642152" y="367608"/>
                    <a:pt x="1642152" y="821076"/>
                  </a:cubicBezTo>
                  <a:cubicBezTo>
                    <a:pt x="1642152" y="1274544"/>
                    <a:pt x="1274544" y="1642152"/>
                    <a:pt x="821076" y="1642152"/>
                  </a:cubicBezTo>
                  <a:cubicBezTo>
                    <a:pt x="367608" y="1642152"/>
                    <a:pt x="0" y="1274544"/>
                    <a:pt x="0" y="821076"/>
                  </a:cubicBezTo>
                  <a:close/>
                </a:path>
              </a:pathLst>
            </a:custGeom>
            <a:solidFill>
              <a:schemeClr val="tx1">
                <a:alpha val="75000"/>
              </a:schemeClr>
            </a:solidFill>
            <a:ln w="50800">
              <a:solidFill>
                <a:srgbClr val="32DAC8"/>
              </a:solidFill>
            </a:ln>
          </p:spPr>
          <p:style>
            <a:lnRef idx="2">
              <a:scrgbClr r="0" g="0" b="0"/>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10186" tIns="510186" rIns="510186" bIns="510186"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US" sz="1050" b="1" i="0" u="none" strike="noStrike" kern="1200" cap="none" spc="0" normalizeH="0" baseline="0" noProof="0" dirty="0">
                <a:ln>
                  <a:noFill/>
                </a:ln>
                <a:solidFill>
                  <a:prstClr val="white"/>
                </a:solidFill>
                <a:effectLst/>
                <a:uLnTx/>
                <a:uFillTx/>
                <a:latin typeface="MetricHPE"/>
                <a:ea typeface="+mn-ea"/>
                <a:cs typeface="+mn-cs"/>
              </a:endParaRPr>
            </a:p>
          </p:txBody>
        </p:sp>
        <p:sp>
          <p:nvSpPr>
            <p:cNvPr id="40" name="Freeform: Shape 39">
              <a:extLst>
                <a:ext uri="{FF2B5EF4-FFF2-40B4-BE49-F238E27FC236}">
                  <a16:creationId xmlns:a16="http://schemas.microsoft.com/office/drawing/2014/main" id="{55B7B6A8-FF97-4AFE-9FEE-A68835FFD3E0}"/>
                </a:ext>
              </a:extLst>
            </p:cNvPr>
            <p:cNvSpPr/>
            <p:nvPr/>
          </p:nvSpPr>
          <p:spPr>
            <a:xfrm>
              <a:off x="12406632" y="1536739"/>
              <a:ext cx="1632572" cy="1641969"/>
            </a:xfrm>
            <a:custGeom>
              <a:avLst/>
              <a:gdLst>
                <a:gd name="connsiteX0" fmla="*/ 0 w 1642151"/>
                <a:gd name="connsiteY0" fmla="*/ 821076 h 1642151"/>
                <a:gd name="connsiteX1" fmla="*/ 821076 w 1642151"/>
                <a:gd name="connsiteY1" fmla="*/ 0 h 1642151"/>
                <a:gd name="connsiteX2" fmla="*/ 1642152 w 1642151"/>
                <a:gd name="connsiteY2" fmla="*/ 821076 h 1642151"/>
                <a:gd name="connsiteX3" fmla="*/ 821076 w 1642151"/>
                <a:gd name="connsiteY3" fmla="*/ 1642152 h 1642151"/>
                <a:gd name="connsiteX4" fmla="*/ 0 w 1642151"/>
                <a:gd name="connsiteY4" fmla="*/ 821076 h 16421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2151" h="1642151">
                  <a:moveTo>
                    <a:pt x="0" y="821076"/>
                  </a:moveTo>
                  <a:cubicBezTo>
                    <a:pt x="0" y="367608"/>
                    <a:pt x="367608" y="0"/>
                    <a:pt x="821076" y="0"/>
                  </a:cubicBezTo>
                  <a:cubicBezTo>
                    <a:pt x="1274544" y="0"/>
                    <a:pt x="1642152" y="367608"/>
                    <a:pt x="1642152" y="821076"/>
                  </a:cubicBezTo>
                  <a:cubicBezTo>
                    <a:pt x="1642152" y="1274544"/>
                    <a:pt x="1274544" y="1642152"/>
                    <a:pt x="821076" y="1642152"/>
                  </a:cubicBezTo>
                  <a:cubicBezTo>
                    <a:pt x="367608" y="1642152"/>
                    <a:pt x="0" y="1274544"/>
                    <a:pt x="0" y="821076"/>
                  </a:cubicBezTo>
                  <a:close/>
                </a:path>
              </a:pathLst>
            </a:custGeom>
            <a:solidFill>
              <a:schemeClr val="tx1">
                <a:alpha val="75000"/>
              </a:schemeClr>
            </a:solidFill>
            <a:ln w="50800">
              <a:solidFill>
                <a:schemeClr val="accent3"/>
              </a:solidFill>
            </a:ln>
          </p:spPr>
          <p:style>
            <a:lnRef idx="2">
              <a:scrgbClr r="0" g="0" b="0"/>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510186" tIns="510186" rIns="510186" bIns="510186"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en-US" sz="1050" b="1" i="0" u="none" strike="noStrike" kern="1200" cap="none" spc="0" normalizeH="0" baseline="0" noProof="0" dirty="0">
                <a:ln>
                  <a:noFill/>
                </a:ln>
                <a:solidFill>
                  <a:prstClr val="white"/>
                </a:solidFill>
                <a:effectLst/>
                <a:uLnTx/>
                <a:uFillTx/>
                <a:latin typeface="MetricHPE"/>
                <a:ea typeface="+mn-ea"/>
                <a:cs typeface="+mn-cs"/>
              </a:endParaRPr>
            </a:p>
          </p:txBody>
        </p:sp>
        <p:sp>
          <p:nvSpPr>
            <p:cNvPr id="41" name="TextBox 40">
              <a:extLst>
                <a:ext uri="{FF2B5EF4-FFF2-40B4-BE49-F238E27FC236}">
                  <a16:creationId xmlns:a16="http://schemas.microsoft.com/office/drawing/2014/main" id="{0EA1B5C2-97E3-4B0B-8581-426E6C34A423}"/>
                </a:ext>
              </a:extLst>
            </p:cNvPr>
            <p:cNvSpPr txBox="1"/>
            <p:nvPr/>
          </p:nvSpPr>
          <p:spPr>
            <a:xfrm>
              <a:off x="15555333" y="2064399"/>
              <a:ext cx="1760947" cy="636762"/>
            </a:xfrm>
            <a:prstGeom prst="rect">
              <a:avLst/>
            </a:prstGeom>
            <a:noFill/>
            <a:ln w="57150">
              <a:noFill/>
              <a:miter lim="800000"/>
            </a:ln>
          </p:spPr>
          <p:txBody>
            <a:bodyPr wrap="square" lIns="91440" tIns="91440" rIns="91440" bIns="91440" rtlCol="0">
              <a:spAutoFit/>
            </a:bodyPr>
            <a:lstStyle/>
            <a:p>
              <a:pPr marL="0" marR="0" lvl="0" indent="0" algn="ctr" defTabSz="711200" rtl="0" eaLnBrk="1" fontAlgn="auto" latinLnBrk="0" hangingPunct="1">
                <a:lnSpc>
                  <a:spcPct val="5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a:ea typeface="+mn-ea"/>
                  <a:cs typeface="+mn-cs"/>
                </a:rPr>
                <a:t>Data</a:t>
              </a:r>
            </a:p>
            <a:p>
              <a:pPr marL="0" marR="0" lvl="0" indent="0" algn="ctr" defTabSz="711200" rtl="0" eaLnBrk="1" fontAlgn="auto" latinLnBrk="0" hangingPunct="1">
                <a:lnSpc>
                  <a:spcPct val="5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a:ea typeface="+mn-ea"/>
                  <a:cs typeface="+mn-cs"/>
                </a:rPr>
                <a:t>Management</a:t>
              </a:r>
            </a:p>
          </p:txBody>
        </p:sp>
        <p:sp>
          <p:nvSpPr>
            <p:cNvPr id="42" name="TextBox 41">
              <a:extLst>
                <a:ext uri="{FF2B5EF4-FFF2-40B4-BE49-F238E27FC236}">
                  <a16:creationId xmlns:a16="http://schemas.microsoft.com/office/drawing/2014/main" id="{7E75CEBB-0140-4EDC-BFC7-1A0B4468BA8B}"/>
                </a:ext>
              </a:extLst>
            </p:cNvPr>
            <p:cNvSpPr txBox="1"/>
            <p:nvPr/>
          </p:nvSpPr>
          <p:spPr>
            <a:xfrm>
              <a:off x="15695361" y="3844637"/>
              <a:ext cx="1495712" cy="476146"/>
            </a:xfrm>
            <a:prstGeom prst="rect">
              <a:avLst/>
            </a:prstGeom>
            <a:noFill/>
            <a:ln w="57150">
              <a:noFill/>
              <a:miter lim="800000"/>
            </a:ln>
          </p:spPr>
          <p:txBody>
            <a:bodyPr wrap="square" lIns="91440" tIns="91440" rIns="91440" bIns="91440" rtlCol="0">
              <a:sp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a:ea typeface="+mn-ea"/>
                  <a:cs typeface="+mn-cs"/>
                </a:rPr>
                <a:t>Containers</a:t>
              </a: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43" name="TextBox 42">
              <a:extLst>
                <a:ext uri="{FF2B5EF4-FFF2-40B4-BE49-F238E27FC236}">
                  <a16:creationId xmlns:a16="http://schemas.microsoft.com/office/drawing/2014/main" id="{31D96988-68FE-4E27-83A7-E8132FE63B6A}"/>
                </a:ext>
              </a:extLst>
            </p:cNvPr>
            <p:cNvSpPr txBox="1"/>
            <p:nvPr/>
          </p:nvSpPr>
          <p:spPr>
            <a:xfrm>
              <a:off x="14026104" y="4535535"/>
              <a:ext cx="1669256" cy="749677"/>
            </a:xfrm>
            <a:prstGeom prst="rect">
              <a:avLst/>
            </a:prstGeom>
            <a:noFill/>
            <a:ln w="57150">
              <a:noFill/>
              <a:miter lim="800000"/>
            </a:ln>
          </p:spPr>
          <p:txBody>
            <a:bodyPr wrap="square" lIns="91440" tIns="91440" rIns="91440" bIns="91440" rtlCol="0">
              <a:sp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a:ea typeface="+mn-ea"/>
                  <a:cs typeface="+mn-cs"/>
                </a:rPr>
                <a:t>Hybrid</a:t>
              </a:r>
              <a:br>
                <a:rPr kumimoji="0" lang="en-US" sz="1800" b="1" i="0" u="none" strike="noStrike" kern="1200" cap="none" spc="0" normalizeH="0" baseline="0" noProof="0" dirty="0">
                  <a:ln>
                    <a:noFill/>
                  </a:ln>
                  <a:solidFill>
                    <a:prstClr val="white"/>
                  </a:solidFill>
                  <a:effectLst/>
                  <a:uLnTx/>
                  <a:uFillTx/>
                  <a:latin typeface="MetricHPE"/>
                  <a:ea typeface="+mn-ea"/>
                  <a:cs typeface="+mn-cs"/>
                </a:rPr>
              </a:br>
              <a:r>
                <a:rPr kumimoji="0" lang="en-US" sz="1800" b="1" i="0" u="none" strike="noStrike" kern="1200" cap="none" spc="0" normalizeH="0" baseline="0" noProof="0" dirty="0">
                  <a:ln>
                    <a:noFill/>
                  </a:ln>
                  <a:solidFill>
                    <a:prstClr val="white"/>
                  </a:solidFill>
                  <a:effectLst/>
                  <a:uLnTx/>
                  <a:uFillTx/>
                  <a:latin typeface="MetricHPE"/>
                  <a:ea typeface="+mn-ea"/>
                  <a:cs typeface="+mn-cs"/>
                </a:rPr>
                <a:t>Cloud</a:t>
              </a:r>
            </a:p>
          </p:txBody>
        </p:sp>
        <p:sp>
          <p:nvSpPr>
            <p:cNvPr id="44" name="TextBox 43">
              <a:extLst>
                <a:ext uri="{FF2B5EF4-FFF2-40B4-BE49-F238E27FC236}">
                  <a16:creationId xmlns:a16="http://schemas.microsoft.com/office/drawing/2014/main" id="{8E7A26B3-167D-49A3-9C31-71ED24CD7530}"/>
                </a:ext>
              </a:extLst>
            </p:cNvPr>
            <p:cNvSpPr txBox="1"/>
            <p:nvPr/>
          </p:nvSpPr>
          <p:spPr>
            <a:xfrm>
              <a:off x="12346090" y="3706138"/>
              <a:ext cx="1778952" cy="749677"/>
            </a:xfrm>
            <a:prstGeom prst="rect">
              <a:avLst/>
            </a:prstGeom>
            <a:noFill/>
            <a:ln w="57150">
              <a:noFill/>
              <a:miter lim="800000"/>
            </a:ln>
          </p:spPr>
          <p:txBody>
            <a:bodyPr wrap="square" lIns="91440" tIns="91440" rIns="91440" bIns="91440" rtlCol="0">
              <a:sp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a:ea typeface="+mn-ea"/>
                  <a:cs typeface="+mn-cs"/>
                </a:rPr>
                <a:t>Data</a:t>
              </a:r>
              <a:br>
                <a:rPr kumimoji="0" lang="en-US" sz="1800" b="1" i="0" u="none" strike="noStrike" kern="1200" cap="none" spc="0" normalizeH="0" baseline="0" noProof="0" dirty="0">
                  <a:ln>
                    <a:noFill/>
                  </a:ln>
                  <a:solidFill>
                    <a:prstClr val="white"/>
                  </a:solidFill>
                  <a:effectLst/>
                  <a:uLnTx/>
                  <a:uFillTx/>
                  <a:latin typeface="MetricHPE"/>
                  <a:ea typeface="+mn-ea"/>
                  <a:cs typeface="+mn-cs"/>
                </a:rPr>
              </a:br>
              <a:r>
                <a:rPr kumimoji="0" lang="en-US" sz="1800" b="1" i="0" u="none" strike="noStrike" kern="1200" cap="none" spc="0" normalizeH="0" baseline="0" noProof="0" dirty="0">
                  <a:ln>
                    <a:noFill/>
                  </a:ln>
                  <a:solidFill>
                    <a:prstClr val="white"/>
                  </a:solidFill>
                  <a:effectLst/>
                  <a:uLnTx/>
                  <a:uFillTx/>
                  <a:latin typeface="MetricHPE"/>
                  <a:ea typeface="+mn-ea"/>
                  <a:cs typeface="+mn-cs"/>
                </a:rPr>
                <a:t>Analytics</a:t>
              </a: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45" name="TextBox 44">
              <a:extLst>
                <a:ext uri="{FF2B5EF4-FFF2-40B4-BE49-F238E27FC236}">
                  <a16:creationId xmlns:a16="http://schemas.microsoft.com/office/drawing/2014/main" id="{40C4B9A6-339B-482C-8D37-57D8FC97EB21}"/>
                </a:ext>
              </a:extLst>
            </p:cNvPr>
            <p:cNvSpPr txBox="1"/>
            <p:nvPr/>
          </p:nvSpPr>
          <p:spPr>
            <a:xfrm>
              <a:off x="12378940" y="2020804"/>
              <a:ext cx="1687956" cy="749677"/>
            </a:xfrm>
            <a:prstGeom prst="rect">
              <a:avLst/>
            </a:prstGeom>
            <a:noFill/>
            <a:ln w="57150">
              <a:noFill/>
              <a:miter lim="800000"/>
            </a:ln>
          </p:spPr>
          <p:txBody>
            <a:bodyPr wrap="square" lIns="91440" tIns="91440" rIns="91440" bIns="91440" rtlCol="0">
              <a:sp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a:ea typeface="+mn-ea"/>
                  <a:cs typeface="+mn-cs"/>
                </a:rPr>
                <a:t>Transcoding/ Visualization</a:t>
              </a:r>
            </a:p>
          </p:txBody>
        </p:sp>
        <p:sp>
          <p:nvSpPr>
            <p:cNvPr id="46" name="TextBox 45">
              <a:extLst>
                <a:ext uri="{FF2B5EF4-FFF2-40B4-BE49-F238E27FC236}">
                  <a16:creationId xmlns:a16="http://schemas.microsoft.com/office/drawing/2014/main" id="{88D4341D-9061-44D4-BF83-366DB9A3DEE4}"/>
                </a:ext>
              </a:extLst>
            </p:cNvPr>
            <p:cNvSpPr txBox="1"/>
            <p:nvPr/>
          </p:nvSpPr>
          <p:spPr>
            <a:xfrm>
              <a:off x="13963423" y="1295852"/>
              <a:ext cx="1760946" cy="476146"/>
            </a:xfrm>
            <a:prstGeom prst="rect">
              <a:avLst/>
            </a:prstGeom>
            <a:noFill/>
            <a:ln w="57150">
              <a:noFill/>
              <a:miter lim="800000"/>
            </a:ln>
          </p:spPr>
          <p:txBody>
            <a:bodyPr wrap="square" lIns="91440" tIns="91440" rIns="91440" bIns="91440" rtlCol="0">
              <a:sp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a:ea typeface="+mn-ea"/>
                  <a:cs typeface="+mn-cs"/>
                </a:rPr>
                <a:t>VDI</a:t>
              </a: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grpSp>
      <p:sp>
        <p:nvSpPr>
          <p:cNvPr id="22" name="Text Placeholder 7">
            <a:extLst>
              <a:ext uri="{FF2B5EF4-FFF2-40B4-BE49-F238E27FC236}">
                <a16:creationId xmlns:a16="http://schemas.microsoft.com/office/drawing/2014/main" id="{FA7C7757-1E95-4AE6-ADBC-0BE38D2775D0}"/>
              </a:ext>
            </a:extLst>
          </p:cNvPr>
          <p:cNvSpPr txBox="1">
            <a:spLocks/>
          </p:cNvSpPr>
          <p:nvPr/>
        </p:nvSpPr>
        <p:spPr>
          <a:xfrm>
            <a:off x="285751" y="1143869"/>
            <a:ext cx="6330468" cy="4952130"/>
          </a:xfrm>
          <a:prstGeom prst="rect">
            <a:avLst/>
          </a:prstGeom>
        </p:spPr>
        <p:txBody>
          <a:bodyPr/>
          <a:lst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bg1"/>
                </a:solidFill>
                <a:latin typeface="MetricHPE" panose="020B0503030202060203" pitchFamily="34" charset="0"/>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bg1"/>
                </a:solidFill>
                <a:latin typeface="MetricHPE" panose="020B0503030202060203" pitchFamily="34" charset="0"/>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bg1"/>
                </a:solidFill>
                <a:latin typeface="MetricHPE" panose="020B0503030202060203" pitchFamily="34" charset="0"/>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etricHPE" panose="020B0503030202060203" pitchFamily="34" charset="0"/>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etricHPE" panose="020B0503030202060203" pitchFamily="34" charset="0"/>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9pPr>
          </a:lstStyle>
          <a:p>
            <a:pPr marL="0" indent="0">
              <a:spcAft>
                <a:spcPts val="600"/>
              </a:spcAft>
              <a:buFont typeface="" panose="020B0303030202060203" pitchFamily="34" charset="0"/>
              <a:buNone/>
            </a:pPr>
            <a:r>
              <a:rPr lang="en-US" dirty="0"/>
              <a:t>The </a:t>
            </a:r>
            <a:r>
              <a:rPr lang="en-US" b="1" dirty="0"/>
              <a:t>foundational intelligence of HPE compute</a:t>
            </a:r>
            <a:r>
              <a:rPr lang="en-US" dirty="0"/>
              <a:t> transforms IT with insights that optimize workload performance, placement, and efficiency, delivering better outcomes faster</a:t>
            </a:r>
          </a:p>
          <a:p>
            <a:pPr>
              <a:spcAft>
                <a:spcPts val="600"/>
              </a:spcAft>
            </a:pPr>
            <a:r>
              <a:rPr lang="en-US" dirty="0"/>
              <a:t>Leveraging HPE experience so companies can focus on their business</a:t>
            </a:r>
          </a:p>
          <a:p>
            <a:pPr>
              <a:spcAft>
                <a:spcPts val="600"/>
              </a:spcAft>
            </a:pPr>
            <a:r>
              <a:rPr lang="en-US" dirty="0"/>
              <a:t>Delivering cost-effective and robust workloads quickly</a:t>
            </a:r>
          </a:p>
          <a:p>
            <a:pPr>
              <a:spcAft>
                <a:spcPts val="600"/>
              </a:spcAft>
            </a:pPr>
            <a:r>
              <a:rPr lang="en-US" dirty="0"/>
              <a:t>Single-vendor accountability/one-stop shop experience</a:t>
            </a:r>
          </a:p>
          <a:p>
            <a:r>
              <a:rPr lang="en-US" dirty="0"/>
              <a:t>Solution service offerings from HPE GreenLake and </a:t>
            </a:r>
            <a:br>
              <a:rPr lang="en-US" dirty="0"/>
            </a:br>
            <a:r>
              <a:rPr lang="en-US" dirty="0"/>
              <a:t>HPE Pointnext Services</a:t>
            </a:r>
          </a:p>
        </p:txBody>
      </p:sp>
    </p:spTree>
    <p:extLst>
      <p:ext uri="{BB962C8B-B14F-4D97-AF65-F5344CB8AC3E}">
        <p14:creationId xmlns:p14="http://schemas.microsoft.com/office/powerpoint/2010/main" val="52107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B74D29C-D2F5-424F-A089-52593B08B70B}"/>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2E71630E-E4B1-4E67-B627-0C58AB716457}"/>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30</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4" name="Text Placeholder 3">
            <a:extLst>
              <a:ext uri="{FF2B5EF4-FFF2-40B4-BE49-F238E27FC236}">
                <a16:creationId xmlns:a16="http://schemas.microsoft.com/office/drawing/2014/main" id="{4A78C5D4-4044-410E-9DFE-F810D47B0318}"/>
              </a:ext>
            </a:extLst>
          </p:cNvPr>
          <p:cNvSpPr>
            <a:spLocks noGrp="1"/>
          </p:cNvSpPr>
          <p:nvPr>
            <p:ph type="body" sz="quarter" idx="13"/>
          </p:nvPr>
        </p:nvSpPr>
        <p:spPr/>
        <p:txBody>
          <a:bodyPr/>
          <a:lstStyle/>
          <a:p>
            <a:r>
              <a:rPr lang="en-US" dirty="0"/>
              <a:t>Feature evolution (3/3)</a:t>
            </a:r>
          </a:p>
        </p:txBody>
      </p:sp>
      <p:sp>
        <p:nvSpPr>
          <p:cNvPr id="5" name="Title 4">
            <a:extLst>
              <a:ext uri="{FF2B5EF4-FFF2-40B4-BE49-F238E27FC236}">
                <a16:creationId xmlns:a16="http://schemas.microsoft.com/office/drawing/2014/main" id="{74E6F105-C180-4C63-8FC0-9982F960A702}"/>
              </a:ext>
            </a:extLst>
          </p:cNvPr>
          <p:cNvSpPr>
            <a:spLocks noGrp="1"/>
          </p:cNvSpPr>
          <p:nvPr>
            <p:ph type="title"/>
          </p:nvPr>
        </p:nvSpPr>
        <p:spPr/>
        <p:txBody>
          <a:bodyPr/>
          <a:lstStyle/>
          <a:p>
            <a:r>
              <a:rPr lang="fr-FR" dirty="0"/>
              <a:t>HPE ProLiant DL380 Gen10 &amp; Gen10 Plus features (continued)</a:t>
            </a:r>
            <a:endParaRPr lang="en-US" dirty="0"/>
          </a:p>
        </p:txBody>
      </p:sp>
      <p:graphicFrame>
        <p:nvGraphicFramePr>
          <p:cNvPr id="6" name="Table 5">
            <a:extLst>
              <a:ext uri="{FF2B5EF4-FFF2-40B4-BE49-F238E27FC236}">
                <a16:creationId xmlns:a16="http://schemas.microsoft.com/office/drawing/2014/main" id="{E4AA1824-2E67-4CEA-82B5-748D92AC5A0D}"/>
              </a:ext>
            </a:extLst>
          </p:cNvPr>
          <p:cNvGraphicFramePr>
            <a:graphicFrameLocks noGrp="1"/>
          </p:cNvGraphicFramePr>
          <p:nvPr>
            <p:extLst>
              <p:ext uri="{D42A27DB-BD31-4B8C-83A1-F6EECF244321}">
                <p14:modId xmlns:p14="http://schemas.microsoft.com/office/powerpoint/2010/main" val="2658605790"/>
              </p:ext>
            </p:extLst>
          </p:nvPr>
        </p:nvGraphicFramePr>
        <p:xfrm>
          <a:off x="381093" y="1524000"/>
          <a:ext cx="11422692" cy="1353294"/>
        </p:xfrm>
        <a:graphic>
          <a:graphicData uri="http://schemas.openxmlformats.org/drawingml/2006/table">
            <a:tbl>
              <a:tblPr firstRow="1" bandRow="1"/>
              <a:tblGrid>
                <a:gridCol w="1601616">
                  <a:extLst>
                    <a:ext uri="{9D8B030D-6E8A-4147-A177-3AD203B41FA5}">
                      <a16:colId xmlns:a16="http://schemas.microsoft.com/office/drawing/2014/main" val="20000"/>
                    </a:ext>
                  </a:extLst>
                </a:gridCol>
                <a:gridCol w="5011332">
                  <a:extLst>
                    <a:ext uri="{9D8B030D-6E8A-4147-A177-3AD203B41FA5}">
                      <a16:colId xmlns:a16="http://schemas.microsoft.com/office/drawing/2014/main" val="20001"/>
                    </a:ext>
                  </a:extLst>
                </a:gridCol>
                <a:gridCol w="4809744">
                  <a:extLst>
                    <a:ext uri="{9D8B030D-6E8A-4147-A177-3AD203B41FA5}">
                      <a16:colId xmlns:a16="http://schemas.microsoft.com/office/drawing/2014/main" val="20002"/>
                    </a:ext>
                  </a:extLst>
                </a:gridCol>
              </a:tblGrid>
              <a:tr h="272079">
                <a:tc>
                  <a:txBody>
                    <a:bodyPr/>
                    <a:lstStyle/>
                    <a:p>
                      <a:endParaRPr lang="en-US" sz="1400" dirty="0">
                        <a:effectLst/>
                        <a:latin typeface="MetricHPE" panose="020B0703030202060203" pitchFamily="34" charset="0"/>
                        <a:cs typeface="Times New Roman" panose="02020603050405020304" pitchFamily="18" charset="0"/>
                      </a:endParaRPr>
                    </a:p>
                  </a:txBody>
                  <a:tcPr marL="9244" marR="9244" marT="11709" marB="11709" anchor="ctr">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a:spcBef>
                          <a:spcPts val="0"/>
                        </a:spcBef>
                        <a:spcAft>
                          <a:spcPts val="0"/>
                        </a:spcAft>
                      </a:pPr>
                      <a:r>
                        <a:rPr lang="en-US" sz="1400" b="1" kern="1200" dirty="0">
                          <a:solidFill>
                            <a:srgbClr val="FFFFFF"/>
                          </a:solidFill>
                          <a:effectLst/>
                          <a:latin typeface="MetricHPE" panose="020B0703030202060203" pitchFamily="34" charset="0"/>
                          <a:ea typeface="Times New Roman" panose="02020603050405020304" pitchFamily="18" charset="0"/>
                          <a:cs typeface="Times New Roman" panose="02020603050405020304" pitchFamily="18" charset="0"/>
                        </a:rPr>
                        <a:t>HPE ProLiant DL380 Gen10</a:t>
                      </a:r>
                      <a:endParaRPr lang="en-US" sz="1400" b="1" dirty="0">
                        <a:effectLst/>
                        <a:latin typeface="MetricHPE" panose="020B0703030202060203" pitchFamily="34" charset="0"/>
                        <a:ea typeface="MetricHPE" panose="020F0502020204030204" pitchFamily="34" charset="0"/>
                        <a:cs typeface="Times New Roman" panose="02020603050405020304" pitchFamily="18" charset="0"/>
                      </a:endParaRPr>
                    </a:p>
                  </a:txBody>
                  <a:tcPr marL="9244" marR="9244" marT="11709" marB="11709"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l">
                        <a:spcBef>
                          <a:spcPts val="0"/>
                        </a:spcBef>
                        <a:spcAft>
                          <a:spcPts val="0"/>
                        </a:spcAft>
                      </a:pPr>
                      <a:r>
                        <a:rPr lang="en-US" sz="1400" b="1" kern="1200" dirty="0">
                          <a:solidFill>
                            <a:srgbClr val="FFFFFF"/>
                          </a:solidFill>
                          <a:effectLst/>
                          <a:latin typeface="MetricHPE" panose="020B0703030202060203" pitchFamily="34" charset="0"/>
                          <a:ea typeface="Times New Roman" panose="02020603050405020304" pitchFamily="18" charset="0"/>
                          <a:cs typeface="Times New Roman" panose="02020603050405020304" pitchFamily="18" charset="0"/>
                        </a:rPr>
                        <a:t>HPE ProLiant DL380 Gen10 Plus</a:t>
                      </a:r>
                      <a:endParaRPr lang="en-US" sz="1400" b="1" dirty="0">
                        <a:effectLst/>
                        <a:latin typeface="MetricHPE" panose="020B0703030202060203" pitchFamily="34" charset="0"/>
                        <a:ea typeface="MetricHPE" panose="020F0502020204030204" pitchFamily="34" charset="0"/>
                        <a:cs typeface="Times New Roman" panose="02020603050405020304" pitchFamily="18" charset="0"/>
                      </a:endParaRPr>
                    </a:p>
                  </a:txBody>
                  <a:tcPr marL="9244" marR="9244" marT="924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0">
                <a:tc>
                  <a:txBody>
                    <a:bodyPr/>
                    <a:lstStyle/>
                    <a:p>
                      <a:pPr marL="0" marR="0">
                        <a:lnSpc>
                          <a:spcPct val="97000"/>
                        </a:lnSpc>
                        <a:spcBef>
                          <a:spcPts val="0"/>
                        </a:spcBef>
                        <a:spcAft>
                          <a:spcPts val="0"/>
                        </a:spcAft>
                      </a:pPr>
                      <a:r>
                        <a:rPr lang="en-US" sz="1350" b="1" kern="1200" dirty="0">
                          <a:solidFill>
                            <a:srgbClr val="000000"/>
                          </a:solidFill>
                          <a:effectLst/>
                          <a:latin typeface="+mn-lt"/>
                          <a:ea typeface="Times New Roman" panose="02020603050405020304" pitchFamily="18" charset="0"/>
                          <a:cs typeface="Times New Roman" panose="02020603050405020304" pitchFamily="18" charset="0"/>
                        </a:rPr>
                        <a:t>Serviceability</a:t>
                      </a:r>
                      <a:r>
                        <a:rPr lang="en-US" sz="1350" kern="1200" dirty="0">
                          <a:solidFill>
                            <a:srgbClr val="000000"/>
                          </a:solidFill>
                          <a:effectLst/>
                          <a:latin typeface="+mn-lt"/>
                          <a:ea typeface="Times New Roman" panose="02020603050405020304" pitchFamily="18" charset="0"/>
                          <a:cs typeface="Times New Roman" panose="02020603050405020304" pitchFamily="18" charset="0"/>
                        </a:rPr>
                        <a:t> </a:t>
                      </a:r>
                      <a:endParaRPr lang="en-US" sz="1350" dirty="0">
                        <a:effectLst/>
                        <a:latin typeface="+mn-lt"/>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50" b="0" kern="1200" dirty="0">
                          <a:solidFill>
                            <a:srgbClr val="000000"/>
                          </a:solidFill>
                          <a:effectLst/>
                          <a:latin typeface="+mn-lt"/>
                          <a:ea typeface="Times New Roman" panose="02020603050405020304" pitchFamily="18" charset="0"/>
                          <a:cs typeface="Times New Roman" panose="02020603050405020304" pitchFamily="18" charset="0"/>
                        </a:rPr>
                        <a:t>Easy Install and </a:t>
                      </a:r>
                      <a:r>
                        <a:rPr lang="en-US" sz="1350" b="1" kern="1200" dirty="0">
                          <a:solidFill>
                            <a:schemeClr val="tx1"/>
                          </a:solidFill>
                          <a:effectLst/>
                          <a:latin typeface="+mn-lt"/>
                          <a:ea typeface="Times New Roman" panose="02020603050405020304" pitchFamily="18" charset="0"/>
                          <a:cs typeface="Times New Roman" panose="02020603050405020304" pitchFamily="18" charset="0"/>
                        </a:rPr>
                        <a:t>Ball Bearing Rail Kits</a:t>
                      </a:r>
                      <a:endParaRPr lang="en-US" sz="1350" b="1" kern="1200" dirty="0">
                        <a:solidFill>
                          <a:schemeClr val="tx1"/>
                        </a:solidFill>
                        <a:effectLst/>
                        <a:latin typeface="+mn-lt"/>
                        <a:ea typeface="MetricHPE" panose="020F0502020204030204" pitchFamily="34" charset="0"/>
                        <a:cs typeface="Times New Roman" panose="02020603050405020304" pitchFamily="18" charset="0"/>
                      </a:endParaRPr>
                    </a:p>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50" b="0" kern="1200" dirty="0">
                          <a:solidFill>
                            <a:srgbClr val="000000"/>
                          </a:solidFill>
                          <a:effectLst/>
                          <a:latin typeface="+mn-lt"/>
                          <a:ea typeface="MetricHPE" panose="020F0502020204030204" pitchFamily="34" charset="0"/>
                          <a:cs typeface="Times New Roman" panose="02020603050405020304" pitchFamily="18" charset="0"/>
                        </a:rPr>
                        <a:t>Cable Management Arm (optional)</a:t>
                      </a:r>
                      <a:endParaRPr lang="en-US" sz="1350" dirty="0">
                        <a:solidFill>
                          <a:srgbClr val="00B388"/>
                        </a:solidFill>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50" b="0" kern="1200" dirty="0">
                          <a:solidFill>
                            <a:srgbClr val="000000"/>
                          </a:solidFill>
                          <a:effectLst/>
                          <a:latin typeface="+mn-lt"/>
                          <a:ea typeface="Times New Roman" panose="02020603050405020304" pitchFamily="18" charset="0"/>
                          <a:cs typeface="Times New Roman" panose="02020603050405020304" pitchFamily="18" charset="0"/>
                        </a:rPr>
                        <a:t>Easy Install Rail Kit </a:t>
                      </a:r>
                    </a:p>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50" b="0" kern="1200" dirty="0">
                          <a:solidFill>
                            <a:srgbClr val="000000"/>
                          </a:solidFill>
                          <a:effectLst/>
                          <a:latin typeface="+mn-lt"/>
                          <a:ea typeface="Times New Roman" panose="02020603050405020304" pitchFamily="18" charset="0"/>
                          <a:cs typeface="Times New Roman" panose="02020603050405020304" pitchFamily="18" charset="0"/>
                        </a:rPr>
                        <a:t>Cable Management Arm (optional)</a:t>
                      </a: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3944387"/>
                  </a:ext>
                </a:extLst>
              </a:tr>
              <a:tr h="58627">
                <a:tc>
                  <a:txBody>
                    <a:bodyPr/>
                    <a:lstStyle/>
                    <a:p>
                      <a:pPr marL="0" marR="0">
                        <a:lnSpc>
                          <a:spcPct val="97000"/>
                        </a:lnSpc>
                        <a:spcBef>
                          <a:spcPts val="0"/>
                        </a:spcBef>
                        <a:spcAft>
                          <a:spcPts val="0"/>
                        </a:spcAft>
                      </a:pPr>
                      <a:r>
                        <a:rPr lang="en-US" sz="1350" b="1" kern="1200" dirty="0">
                          <a:solidFill>
                            <a:srgbClr val="000000"/>
                          </a:solidFill>
                          <a:effectLst/>
                          <a:latin typeface="+mn-lt"/>
                          <a:ea typeface="Times New Roman" panose="02020603050405020304" pitchFamily="18" charset="0"/>
                          <a:cs typeface="Times New Roman" panose="02020603050405020304" pitchFamily="18" charset="0"/>
                        </a:rPr>
                        <a:t>Warranty</a:t>
                      </a:r>
                      <a:endParaRPr lang="en-US" sz="1350" dirty="0">
                        <a:effectLst/>
                        <a:latin typeface="+mn-lt"/>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3/3/3</a:t>
                      </a:r>
                      <a:endParaRPr lang="en-US" sz="1300" dirty="0">
                        <a:solidFill>
                          <a:srgbClr val="00B388"/>
                        </a:solidFill>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300" kern="1200" dirty="0">
                          <a:solidFill>
                            <a:srgbClr val="000000"/>
                          </a:solidFill>
                          <a:effectLst/>
                          <a:latin typeface="+mn-lt"/>
                          <a:ea typeface="Times New Roman" panose="02020603050405020304" pitchFamily="18" charset="0"/>
                          <a:cs typeface="Times New Roman" panose="02020603050405020304" pitchFamily="18" charset="0"/>
                        </a:rPr>
                        <a:t>3/3/3</a:t>
                      </a:r>
                      <a:endParaRPr lang="en-US" sz="1300" dirty="0">
                        <a:solidFill>
                          <a:srgbClr val="00B388"/>
                        </a:solidFill>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58627">
                <a:tc>
                  <a:txBody>
                    <a:bodyPr/>
                    <a:lstStyle/>
                    <a:p>
                      <a:pPr marL="0" marR="0" lvl="0" indent="0" algn="l" defTabSz="914400" rtl="0" eaLnBrk="1" fontAlgn="auto" latinLnBrk="0" hangingPunct="1">
                        <a:lnSpc>
                          <a:spcPct val="97000"/>
                        </a:lnSpc>
                        <a:spcBef>
                          <a:spcPts val="0"/>
                        </a:spcBef>
                        <a:spcAft>
                          <a:spcPts val="0"/>
                        </a:spcAft>
                        <a:buClrTx/>
                        <a:buSzTx/>
                        <a:buFontTx/>
                        <a:buNone/>
                        <a:tabLst/>
                        <a:defRPr/>
                      </a:pPr>
                      <a:r>
                        <a:rPr lang="en-US" sz="1400" b="1" kern="1200" dirty="0">
                          <a:solidFill>
                            <a:srgbClr val="000000"/>
                          </a:solidFill>
                          <a:effectLst/>
                          <a:latin typeface="+mn-lt"/>
                          <a:ea typeface="Times New Roman" panose="02020603050405020304" pitchFamily="18" charset="0"/>
                          <a:cs typeface="Times New Roman" panose="02020603050405020304" pitchFamily="18" charset="0"/>
                        </a:rPr>
                        <a:t>Operational Services</a:t>
                      </a:r>
                      <a:endParaRPr lang="en-US" sz="1400" dirty="0">
                        <a:effectLst/>
                        <a:latin typeface="+mn-lt"/>
                        <a:ea typeface="MetricHPE" panose="020F0502020204030204" pitchFamily="34" charset="0"/>
                        <a:cs typeface="Times New Roman" panose="02020603050405020304" pitchFamily="18" charset="0"/>
                      </a:endParaRPr>
                    </a:p>
                    <a:p>
                      <a:pPr marL="0" marR="0">
                        <a:lnSpc>
                          <a:spcPct val="97000"/>
                        </a:lnSpc>
                        <a:spcBef>
                          <a:spcPts val="0"/>
                        </a:spcBef>
                        <a:spcAft>
                          <a:spcPts val="0"/>
                        </a:spcAft>
                      </a:pPr>
                      <a:endParaRPr lang="en-US" sz="1350" dirty="0">
                        <a:effectLst/>
                        <a:latin typeface="+mn-lt"/>
                        <a:ea typeface="MetricHPE" panose="020F0502020204030204" pitchFamily="34" charset="0"/>
                        <a:cs typeface="Times New Roman" panose="02020603050405020304" pitchFamily="18" charset="0"/>
                      </a:endParaRPr>
                    </a:p>
                  </a:txBody>
                  <a:tcPr marL="82550"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indent="-112713" algn="l">
                        <a:lnSpc>
                          <a:spcPct val="97000"/>
                        </a:lnSpc>
                        <a:spcBef>
                          <a:spcPts val="0"/>
                        </a:spcBef>
                        <a:spcAft>
                          <a:spcPts val="0"/>
                        </a:spcAft>
                        <a:buFont typeface="MetricHPE" panose="020B0604020202020204" pitchFamily="34" charset="0"/>
                        <a:buChar char="•"/>
                      </a:pPr>
                      <a:r>
                        <a:rPr lang="en-US" sz="1400" kern="1200" dirty="0">
                          <a:solidFill>
                            <a:srgbClr val="000000"/>
                          </a:solidFill>
                          <a:effectLst/>
                          <a:latin typeface="+mn-lt"/>
                          <a:ea typeface="Times New Roman" panose="02020603050405020304" pitchFamily="18" charset="0"/>
                          <a:cs typeface="Times New Roman" panose="02020603050405020304" pitchFamily="18" charset="0"/>
                        </a:rPr>
                        <a:t>HPE Foundation Care</a:t>
                      </a:r>
                    </a:p>
                    <a:p>
                      <a:pPr marL="112713" marR="0" indent="-112713" algn="l">
                        <a:lnSpc>
                          <a:spcPct val="97000"/>
                        </a:lnSpc>
                        <a:spcBef>
                          <a:spcPts val="0"/>
                        </a:spcBef>
                        <a:spcAft>
                          <a:spcPts val="0"/>
                        </a:spcAft>
                        <a:buFont typeface="MetricHPE" panose="020B0604020202020204" pitchFamily="34" charset="0"/>
                        <a:buChar char="•"/>
                      </a:pPr>
                      <a:r>
                        <a:rPr lang="en-US" sz="1400" kern="1200" dirty="0">
                          <a:solidFill>
                            <a:srgbClr val="000000"/>
                          </a:solidFill>
                          <a:effectLst/>
                          <a:latin typeface="+mn-lt"/>
                          <a:ea typeface="MetricHPE" panose="020F0502020204030204" pitchFamily="34" charset="0"/>
                          <a:cs typeface="Times New Roman" panose="02020603050405020304" pitchFamily="18" charset="0"/>
                        </a:rPr>
                        <a:t>HPE Proactive Care</a:t>
                      </a:r>
                      <a:endParaRPr lang="en-US" sz="1400" dirty="0">
                        <a:solidFill>
                          <a:srgbClr val="00B388"/>
                        </a:solidFill>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12713" marR="0" lvl="0" indent="-112713" algn="l" defTabSz="914400" rtl="0" eaLnBrk="1" fontAlgn="auto" latinLnBrk="0" hangingPunct="1">
                        <a:lnSpc>
                          <a:spcPct val="97000"/>
                        </a:lnSpc>
                        <a:spcBef>
                          <a:spcPts val="0"/>
                        </a:spcBef>
                        <a:spcAft>
                          <a:spcPts val="0"/>
                        </a:spcAft>
                        <a:buClrTx/>
                        <a:buSzTx/>
                        <a:buFont typeface="MetricHPE" panose="020B0604020202020204" pitchFamily="34" charset="0"/>
                        <a:buChar char="•"/>
                        <a:tabLst/>
                        <a:defRPr/>
                      </a:pPr>
                      <a:r>
                        <a:rPr lang="en-US" sz="1400" b="1" kern="1200" dirty="0">
                          <a:solidFill>
                            <a:schemeClr val="tx1"/>
                          </a:solidFill>
                          <a:effectLst/>
                          <a:latin typeface="+mn-lt"/>
                          <a:ea typeface="Times New Roman" panose="02020603050405020304" pitchFamily="18" charset="0"/>
                          <a:cs typeface="Times New Roman" panose="02020603050405020304" pitchFamily="18" charset="0"/>
                        </a:rPr>
                        <a:t>HPE Pointnext Tech Care</a:t>
                      </a:r>
                      <a:endParaRPr lang="en-US" sz="1400" b="1" dirty="0">
                        <a:solidFill>
                          <a:schemeClr val="tx1"/>
                        </a:solidFill>
                        <a:effectLst/>
                        <a:latin typeface="+mn-lt"/>
                        <a:ea typeface="MetricHPE" panose="020F0502020204030204" pitchFamily="34" charset="0"/>
                        <a:cs typeface="Times New Roman" panose="02020603050405020304" pitchFamily="18" charset="0"/>
                      </a:endParaRPr>
                    </a:p>
                  </a:txBody>
                  <a:tcPr marL="9525" marR="9525" marT="11430" marB="11430">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40416712"/>
                  </a:ext>
                </a:extLst>
              </a:tr>
            </a:tbl>
          </a:graphicData>
        </a:graphic>
      </p:graphicFrame>
      <p:sp>
        <p:nvSpPr>
          <p:cNvPr id="8" name="Slide Number Placeholder 4">
            <a:extLst>
              <a:ext uri="{FF2B5EF4-FFF2-40B4-BE49-F238E27FC236}">
                <a16:creationId xmlns:a16="http://schemas.microsoft.com/office/drawing/2014/main" id="{731744A4-DB8B-48D2-AE37-CAD75A4111D5}"/>
              </a:ext>
            </a:extLst>
          </p:cNvPr>
          <p:cNvSpPr txBox="1">
            <a:spLocks/>
          </p:cNvSpPr>
          <p:nvPr/>
        </p:nvSpPr>
        <p:spPr bwMode="gray">
          <a:xfrm>
            <a:off x="381093" y="5873568"/>
            <a:ext cx="2743200" cy="232147"/>
          </a:xfrm>
          <a:prstGeom prst="rect">
            <a:avLst/>
          </a:prstGeom>
          <a:noFill/>
        </p:spPr>
        <p:txBody>
          <a:bodyPr vert="horz" wrap="none" lIns="0" tIns="0" rIns="0" bIns="0" rtlCol="0" anchor="b" anchorCtr="0"/>
          <a:lstStyle>
            <a:defPPr>
              <a:defRPr lang="en-US"/>
            </a:defPPr>
            <a:lvl1pPr marL="0" algn="r" defTabSz="914400" rtl="0" eaLnBrk="1" latinLnBrk="0" hangingPunct="1">
              <a:defRPr sz="16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defRPr/>
            </a:pPr>
            <a:r>
              <a:rPr lang="en-US" sz="1000" dirty="0">
                <a:solidFill>
                  <a:prstClr val="black"/>
                </a:solidFill>
              </a:rPr>
              <a:t>■ Differences in </a:t>
            </a:r>
            <a:r>
              <a:rPr lang="en-US" sz="1000" b="1" dirty="0">
                <a:solidFill>
                  <a:prstClr val="black"/>
                </a:solidFill>
              </a:rPr>
              <a:t>Bold</a:t>
            </a:r>
            <a:endParaRPr lang="en-US" sz="1000" b="1" u="sng" dirty="0">
              <a:solidFill>
                <a:prstClr val="black"/>
              </a:solidFill>
            </a:endParaRPr>
          </a:p>
        </p:txBody>
      </p:sp>
    </p:spTree>
    <p:extLst>
      <p:ext uri="{BB962C8B-B14F-4D97-AF65-F5344CB8AC3E}">
        <p14:creationId xmlns:p14="http://schemas.microsoft.com/office/powerpoint/2010/main" val="102485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1C7E1D7-4225-42CB-9D93-AD3AF6C2C9C0}"/>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2AD77214-58D1-46A5-B221-C6C7FC9AEE6F}"/>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31</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4" name="Text Placeholder 3">
            <a:extLst>
              <a:ext uri="{FF2B5EF4-FFF2-40B4-BE49-F238E27FC236}">
                <a16:creationId xmlns:a16="http://schemas.microsoft.com/office/drawing/2014/main" id="{2170520C-3BFB-48DD-8CCA-370663EEF8BA}"/>
              </a:ext>
            </a:extLst>
          </p:cNvPr>
          <p:cNvSpPr>
            <a:spLocks noGrp="1"/>
          </p:cNvSpPr>
          <p:nvPr>
            <p:ph type="body" sz="quarter" idx="13"/>
          </p:nvPr>
        </p:nvSpPr>
        <p:spPr/>
        <p:txBody>
          <a:bodyPr/>
          <a:lstStyle/>
          <a:p>
            <a:r>
              <a:rPr lang="en-US" dirty="0"/>
              <a:t>8 SFF Front of system detail</a:t>
            </a:r>
          </a:p>
        </p:txBody>
      </p:sp>
      <p:sp>
        <p:nvSpPr>
          <p:cNvPr id="5" name="Title 4">
            <a:extLst>
              <a:ext uri="{FF2B5EF4-FFF2-40B4-BE49-F238E27FC236}">
                <a16:creationId xmlns:a16="http://schemas.microsoft.com/office/drawing/2014/main" id="{CF2A6348-5EEF-4A92-B3D4-77CDE605591C}"/>
              </a:ext>
            </a:extLst>
          </p:cNvPr>
          <p:cNvSpPr>
            <a:spLocks noGrp="1"/>
          </p:cNvSpPr>
          <p:nvPr>
            <p:ph type="title"/>
          </p:nvPr>
        </p:nvSpPr>
        <p:spPr/>
        <p:txBody>
          <a:bodyPr/>
          <a:lstStyle/>
          <a:p>
            <a:r>
              <a:rPr lang="fr-FR" dirty="0"/>
              <a:t>HPE ProLiant DL380 Gen10 plus Server</a:t>
            </a:r>
            <a:endParaRPr lang="en-US" dirty="0"/>
          </a:p>
        </p:txBody>
      </p:sp>
      <p:graphicFrame>
        <p:nvGraphicFramePr>
          <p:cNvPr id="52" name="Table 51">
            <a:extLst>
              <a:ext uri="{FF2B5EF4-FFF2-40B4-BE49-F238E27FC236}">
                <a16:creationId xmlns:a16="http://schemas.microsoft.com/office/drawing/2014/main" id="{F687D239-EBE9-42A5-AC1A-5AD4A30826AE}"/>
              </a:ext>
            </a:extLst>
          </p:cNvPr>
          <p:cNvGraphicFramePr>
            <a:graphicFrameLocks noGrp="1"/>
          </p:cNvGraphicFramePr>
          <p:nvPr>
            <p:extLst>
              <p:ext uri="{D42A27DB-BD31-4B8C-83A1-F6EECF244321}">
                <p14:modId xmlns:p14="http://schemas.microsoft.com/office/powerpoint/2010/main" val="1922034424"/>
              </p:ext>
            </p:extLst>
          </p:nvPr>
        </p:nvGraphicFramePr>
        <p:xfrm>
          <a:off x="1777070" y="3971073"/>
          <a:ext cx="8637859" cy="2133600"/>
        </p:xfrm>
        <a:graphic>
          <a:graphicData uri="http://schemas.openxmlformats.org/drawingml/2006/table">
            <a:tbl>
              <a:tblPr firstRow="1" bandRow="1">
                <a:tableStyleId>{2D5ABB26-0587-4C30-8999-92F81FD0307C}</a:tableStyleId>
              </a:tblPr>
              <a:tblGrid>
                <a:gridCol w="232033">
                  <a:extLst>
                    <a:ext uri="{9D8B030D-6E8A-4147-A177-3AD203B41FA5}">
                      <a16:colId xmlns:a16="http://schemas.microsoft.com/office/drawing/2014/main" val="489658510"/>
                    </a:ext>
                  </a:extLst>
                </a:gridCol>
                <a:gridCol w="4486017">
                  <a:extLst>
                    <a:ext uri="{9D8B030D-6E8A-4147-A177-3AD203B41FA5}">
                      <a16:colId xmlns:a16="http://schemas.microsoft.com/office/drawing/2014/main" val="2343524046"/>
                    </a:ext>
                  </a:extLst>
                </a:gridCol>
                <a:gridCol w="314983">
                  <a:extLst>
                    <a:ext uri="{9D8B030D-6E8A-4147-A177-3AD203B41FA5}">
                      <a16:colId xmlns:a16="http://schemas.microsoft.com/office/drawing/2014/main" val="4187856938"/>
                    </a:ext>
                  </a:extLst>
                </a:gridCol>
                <a:gridCol w="3604826">
                  <a:extLst>
                    <a:ext uri="{9D8B030D-6E8A-4147-A177-3AD203B41FA5}">
                      <a16:colId xmlns:a16="http://schemas.microsoft.com/office/drawing/2014/main" val="1365166408"/>
                    </a:ext>
                  </a:extLst>
                </a:gridCol>
              </a:tblGrid>
              <a:tr h="133144">
                <a:tc>
                  <a:txBody>
                    <a:bodyPr/>
                    <a:lstStyle/>
                    <a:p>
                      <a:pPr marL="0" marR="0">
                        <a:spcBef>
                          <a:spcPts val="0"/>
                        </a:spcBef>
                        <a:spcAft>
                          <a:spcPts val="0"/>
                        </a:spcAft>
                      </a:pPr>
                      <a:r>
                        <a:rPr lang="en-US" sz="1400" b="0" dirty="0">
                          <a:solidFill>
                            <a:schemeClr val="tx1"/>
                          </a:solidFill>
                          <a:effectLst/>
                          <a:latin typeface="+mj-lt"/>
                          <a:ea typeface="Times New Roman" panose="02020603050405020304" pitchFamily="18" charset="0"/>
                          <a:cs typeface="Times New Roman" panose="02020603050405020304" pitchFamily="18" charset="0"/>
                        </a:rPr>
                        <a:t>1.</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chemeClr val="tx1"/>
                          </a:solidFill>
                          <a:effectLst/>
                          <a:latin typeface="+mj-lt"/>
                          <a:ea typeface="Times New Roman" panose="02020603050405020304" pitchFamily="18" charset="0"/>
                          <a:cs typeface="Times New Roman" panose="02020603050405020304" pitchFamily="18" charset="0"/>
                        </a:rPr>
                        <a:t>Drive support label</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chemeClr val="tx1"/>
                          </a:solidFill>
                          <a:effectLst/>
                          <a:latin typeface="+mj-lt"/>
                          <a:ea typeface="Times New Roman" panose="02020603050405020304" pitchFamily="18" charset="0"/>
                          <a:cs typeface="Times New Roman" panose="02020603050405020304" pitchFamily="18" charset="0"/>
                        </a:rPr>
                        <a:t>8</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chemeClr val="tx1"/>
                          </a:solidFill>
                          <a:effectLst/>
                          <a:latin typeface="+mj-lt"/>
                          <a:ea typeface="Times New Roman" panose="02020603050405020304" pitchFamily="18" charset="0"/>
                          <a:cs typeface="Times New Roman" panose="02020603050405020304" pitchFamily="18" charset="0"/>
                        </a:rPr>
                        <a:t>Power On/Standby button and system power LED</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66153376"/>
                  </a:ext>
                </a:extLst>
              </a:tr>
              <a:tr h="0">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2.</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Optional USB 2.0 (via Universal Media Bay)</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9.</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Health LED</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2612203"/>
                  </a:ext>
                </a:extLst>
              </a:tr>
              <a:tr h="0">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3.</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Optional front display port (Via Universal Media Bay)</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10.</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NIC status LED</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4733439"/>
                  </a:ext>
                </a:extLst>
              </a:tr>
              <a:tr h="0">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4.</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Universal Media Bay (optional):</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11.</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UID button/LED</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72548526"/>
                  </a:ext>
                </a:extLst>
              </a:tr>
              <a:tr h="0">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69863" marR="0" indent="-169863">
                        <a:spcBef>
                          <a:spcPts val="0"/>
                        </a:spcBef>
                        <a:spcAft>
                          <a:spcPts val="0"/>
                        </a:spcAft>
                        <a:buFont typeface="+mj-lt"/>
                        <a:buAutoNum type="alphaLcPeriod"/>
                      </a:pPr>
                      <a:r>
                        <a:rPr lang="en-US" sz="1200" dirty="0">
                          <a:solidFill>
                            <a:schemeClr val="tx1"/>
                          </a:solidFill>
                          <a:effectLst/>
                          <a:latin typeface="+mj-lt"/>
                          <a:ea typeface="Times New Roman" panose="02020603050405020304" pitchFamily="18" charset="0"/>
                          <a:cs typeface="Times New Roman" panose="02020603050405020304" pitchFamily="18" charset="0"/>
                        </a:rPr>
                        <a:t>Shown: Optical drive bay + Display port &amp; USB 2.0 port kit</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12.</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iLO Service Port</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42087306"/>
                  </a:ext>
                </a:extLst>
              </a:tr>
              <a:tr h="0">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69863" marR="0" indent="-169863">
                        <a:spcBef>
                          <a:spcPts val="0"/>
                        </a:spcBef>
                        <a:spcAft>
                          <a:spcPts val="0"/>
                        </a:spcAft>
                        <a:buFont typeface="+mj-lt"/>
                        <a:buAutoNum type="alphaLcPeriod" startAt="2"/>
                      </a:pPr>
                      <a:r>
                        <a:rPr lang="en-US" sz="1200" dirty="0">
                          <a:solidFill>
                            <a:schemeClr val="tx1"/>
                          </a:solidFill>
                          <a:effectLst/>
                          <a:latin typeface="+mj-lt"/>
                          <a:ea typeface="Times New Roman" panose="02020603050405020304" pitchFamily="18" charset="0"/>
                          <a:cs typeface="Times New Roman" panose="02020603050405020304" pitchFamily="18" charset="0"/>
                        </a:rPr>
                        <a:t>Option: +2 SFF 12G x1 SAS/SATA cage</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13.</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USB 3.0</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2356441"/>
                  </a:ext>
                </a:extLst>
              </a:tr>
              <a:tr h="0">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69863" marR="0" indent="-169863">
                        <a:spcBef>
                          <a:spcPts val="0"/>
                        </a:spcBef>
                        <a:spcAft>
                          <a:spcPts val="0"/>
                        </a:spcAft>
                        <a:buFont typeface="+mj-lt"/>
                        <a:buAutoNum type="alphaLcPeriod" startAt="3"/>
                      </a:pPr>
                      <a:r>
                        <a:rPr lang="en-US" sz="1200" dirty="0">
                          <a:solidFill>
                            <a:schemeClr val="tx1"/>
                          </a:solidFill>
                          <a:effectLst/>
                          <a:latin typeface="+mj-lt"/>
                          <a:ea typeface="Times New Roman" panose="02020603050405020304" pitchFamily="18" charset="0"/>
                          <a:cs typeface="Times New Roman" panose="02020603050405020304" pitchFamily="18" charset="0"/>
                        </a:rPr>
                        <a:t>Option: +2 SFF 24G x4 Tri-Mode U.3 cage</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14.</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Serial number label pull tab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9861957"/>
                  </a:ext>
                </a:extLst>
              </a:tr>
              <a:tr h="0">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5.</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Quick removal access panel</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15.</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Box 3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85024209"/>
                  </a:ext>
                </a:extLst>
              </a:tr>
              <a:tr h="0">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6.</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Optional 8 SFF Drive Cage Bay</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16. 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Box 2</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4575237"/>
                  </a:ext>
                </a:extLst>
              </a:tr>
              <a:tr h="0">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7.</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effectLst/>
                          <a:latin typeface="+mj-lt"/>
                          <a:ea typeface="Times New Roman" panose="02020603050405020304" pitchFamily="18" charset="0"/>
                          <a:cs typeface="Times New Roman" panose="02020603050405020304" pitchFamily="18" charset="0"/>
                        </a:rPr>
                        <a:t>8 SFF Drive Cage Bay</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17.</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chemeClr val="tx1"/>
                          </a:solidFill>
                          <a:effectLst/>
                          <a:latin typeface="+mj-lt"/>
                          <a:ea typeface="Times New Roman" panose="02020603050405020304" pitchFamily="18" charset="0"/>
                          <a:cs typeface="Times New Roman" panose="02020603050405020304" pitchFamily="18" charset="0"/>
                        </a:rPr>
                        <a:t>Box 1</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23197150"/>
                  </a:ext>
                </a:extLst>
              </a:tr>
            </a:tbl>
          </a:graphicData>
        </a:graphic>
      </p:graphicFrame>
      <p:pic>
        <p:nvPicPr>
          <p:cNvPr id="54" name="Picture 53" descr="20020077.jpg">
            <a:extLst>
              <a:ext uri="{FF2B5EF4-FFF2-40B4-BE49-F238E27FC236}">
                <a16:creationId xmlns:a16="http://schemas.microsoft.com/office/drawing/2014/main" id="{27DA8B93-D493-450E-AFE0-95462A26AC5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2255" t="29934" r="12268" b="19687"/>
          <a:stretch/>
        </p:blipFill>
        <p:spPr>
          <a:xfrm>
            <a:off x="2943742" y="1872991"/>
            <a:ext cx="6268025" cy="1729217"/>
          </a:xfrm>
          <a:prstGeom prst="rect">
            <a:avLst/>
          </a:prstGeom>
        </p:spPr>
      </p:pic>
      <p:sp>
        <p:nvSpPr>
          <p:cNvPr id="55" name="Oval 54">
            <a:extLst>
              <a:ext uri="{FF2B5EF4-FFF2-40B4-BE49-F238E27FC236}">
                <a16:creationId xmlns:a16="http://schemas.microsoft.com/office/drawing/2014/main" id="{0C9180EE-A235-4D57-B4A0-1B1706B9236F}"/>
              </a:ext>
            </a:extLst>
          </p:cNvPr>
          <p:cNvSpPr/>
          <p:nvPr/>
        </p:nvSpPr>
        <p:spPr>
          <a:xfrm>
            <a:off x="2692023" y="2682242"/>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ricHPE"/>
                <a:ea typeface="+mn-ea"/>
                <a:cs typeface="+mn-cs"/>
              </a:rPr>
              <a:t>1</a:t>
            </a:r>
          </a:p>
        </p:txBody>
      </p:sp>
      <p:cxnSp>
        <p:nvCxnSpPr>
          <p:cNvPr id="56" name="Straight Connector 55">
            <a:extLst>
              <a:ext uri="{FF2B5EF4-FFF2-40B4-BE49-F238E27FC236}">
                <a16:creationId xmlns:a16="http://schemas.microsoft.com/office/drawing/2014/main" id="{D40C0E57-EF13-4A4B-87CA-572FF91629A5}"/>
              </a:ext>
            </a:extLst>
          </p:cNvPr>
          <p:cNvCxnSpPr>
            <a:cxnSpLocks/>
          </p:cNvCxnSpPr>
          <p:nvPr/>
        </p:nvCxnSpPr>
        <p:spPr>
          <a:xfrm>
            <a:off x="2779536" y="2824776"/>
            <a:ext cx="229359" cy="342631"/>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BCDB7E3-AF9B-44DE-AAC1-EA6D7671A65C}"/>
              </a:ext>
            </a:extLst>
          </p:cNvPr>
          <p:cNvCxnSpPr>
            <a:cxnSpLocks/>
          </p:cNvCxnSpPr>
          <p:nvPr/>
        </p:nvCxnSpPr>
        <p:spPr>
          <a:xfrm>
            <a:off x="2794147" y="2464584"/>
            <a:ext cx="806381" cy="360192"/>
          </a:xfrm>
          <a:prstGeom prst="line">
            <a:avLst/>
          </a:prstGeom>
          <a:noFill/>
          <a:ln w="19050" cap="flat" cmpd="sng" algn="ctr">
            <a:solidFill>
              <a:srgbClr val="32DAC8"/>
            </a:solidFill>
            <a:prstDash val="solid"/>
            <a:miter lim="800000"/>
          </a:ln>
          <a:effectLst/>
        </p:spPr>
      </p:cxnSp>
      <p:cxnSp>
        <p:nvCxnSpPr>
          <p:cNvPr id="59" name="Straight Connector 58">
            <a:extLst>
              <a:ext uri="{FF2B5EF4-FFF2-40B4-BE49-F238E27FC236}">
                <a16:creationId xmlns:a16="http://schemas.microsoft.com/office/drawing/2014/main" id="{D40402EF-5C22-4AD7-8CDA-7FF05D52185F}"/>
              </a:ext>
            </a:extLst>
          </p:cNvPr>
          <p:cNvCxnSpPr>
            <a:cxnSpLocks/>
          </p:cNvCxnSpPr>
          <p:nvPr/>
        </p:nvCxnSpPr>
        <p:spPr>
          <a:xfrm>
            <a:off x="2808758" y="2401309"/>
            <a:ext cx="1983146" cy="414687"/>
          </a:xfrm>
          <a:prstGeom prst="line">
            <a:avLst/>
          </a:prstGeom>
          <a:noFill/>
          <a:ln w="19050" cap="flat" cmpd="sng" algn="ctr">
            <a:solidFill>
              <a:srgbClr val="32DAC8"/>
            </a:solidFill>
            <a:prstDash val="solid"/>
            <a:miter lim="800000"/>
          </a:ln>
          <a:effectLst/>
        </p:spPr>
      </p:cxnSp>
      <p:sp>
        <p:nvSpPr>
          <p:cNvPr id="60" name="Oval 59">
            <a:extLst>
              <a:ext uri="{FF2B5EF4-FFF2-40B4-BE49-F238E27FC236}">
                <a16:creationId xmlns:a16="http://schemas.microsoft.com/office/drawing/2014/main" id="{AA391AF3-08FB-448F-88DA-5D68E3E94CA0}"/>
              </a:ext>
            </a:extLst>
          </p:cNvPr>
          <p:cNvSpPr/>
          <p:nvPr/>
        </p:nvSpPr>
        <p:spPr>
          <a:xfrm>
            <a:off x="2830431" y="1814491"/>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ricHPE"/>
                <a:ea typeface="+mn-ea"/>
                <a:cs typeface="+mn-cs"/>
              </a:rPr>
              <a:t>3</a:t>
            </a:r>
          </a:p>
        </p:txBody>
      </p:sp>
      <p:cxnSp>
        <p:nvCxnSpPr>
          <p:cNvPr id="61" name="Straight Connector 60">
            <a:extLst>
              <a:ext uri="{FF2B5EF4-FFF2-40B4-BE49-F238E27FC236}">
                <a16:creationId xmlns:a16="http://schemas.microsoft.com/office/drawing/2014/main" id="{69E025C4-79F2-4CB9-842C-A520B0077527}"/>
              </a:ext>
            </a:extLst>
          </p:cNvPr>
          <p:cNvCxnSpPr>
            <a:cxnSpLocks/>
          </p:cNvCxnSpPr>
          <p:nvPr/>
        </p:nvCxnSpPr>
        <p:spPr>
          <a:xfrm>
            <a:off x="2917944" y="1957025"/>
            <a:ext cx="1255197" cy="873949"/>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D6E56D0D-C51E-4E55-A1BE-15BAA1D1B31F}"/>
              </a:ext>
            </a:extLst>
          </p:cNvPr>
          <p:cNvSpPr/>
          <p:nvPr/>
        </p:nvSpPr>
        <p:spPr>
          <a:xfrm>
            <a:off x="2985084" y="1519013"/>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ricHPE"/>
                <a:ea typeface="+mn-ea"/>
                <a:cs typeface="+mn-cs"/>
              </a:rPr>
              <a:t>4</a:t>
            </a:r>
          </a:p>
        </p:txBody>
      </p:sp>
      <p:cxnSp>
        <p:nvCxnSpPr>
          <p:cNvPr id="63" name="Straight Connector 62">
            <a:extLst>
              <a:ext uri="{FF2B5EF4-FFF2-40B4-BE49-F238E27FC236}">
                <a16:creationId xmlns:a16="http://schemas.microsoft.com/office/drawing/2014/main" id="{AAEEFBDF-6EE2-454C-9098-B7E43A762B5F}"/>
              </a:ext>
            </a:extLst>
          </p:cNvPr>
          <p:cNvCxnSpPr>
            <a:cxnSpLocks/>
          </p:cNvCxnSpPr>
          <p:nvPr/>
        </p:nvCxnSpPr>
        <p:spPr>
          <a:xfrm>
            <a:off x="3072597" y="1661546"/>
            <a:ext cx="1183931" cy="941006"/>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26C0DB3B-38A5-4FB6-A8E4-FFFB82609E93}"/>
              </a:ext>
            </a:extLst>
          </p:cNvPr>
          <p:cNvSpPr/>
          <p:nvPr/>
        </p:nvSpPr>
        <p:spPr>
          <a:xfrm>
            <a:off x="3377622" y="1390666"/>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ricHPE"/>
                <a:ea typeface="+mn-ea"/>
                <a:cs typeface="+mn-cs"/>
              </a:rPr>
              <a:t>5</a:t>
            </a:r>
          </a:p>
        </p:txBody>
      </p:sp>
      <p:cxnSp>
        <p:nvCxnSpPr>
          <p:cNvPr id="65" name="Straight Connector 64">
            <a:extLst>
              <a:ext uri="{FF2B5EF4-FFF2-40B4-BE49-F238E27FC236}">
                <a16:creationId xmlns:a16="http://schemas.microsoft.com/office/drawing/2014/main" id="{68E77C99-41C4-4800-9F90-6FF1101E9B79}"/>
              </a:ext>
            </a:extLst>
          </p:cNvPr>
          <p:cNvCxnSpPr>
            <a:cxnSpLocks/>
          </p:cNvCxnSpPr>
          <p:nvPr/>
        </p:nvCxnSpPr>
        <p:spPr>
          <a:xfrm>
            <a:off x="3465135" y="1532692"/>
            <a:ext cx="708006" cy="595458"/>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3669CFB3-DED6-437D-8602-F0B793F7FBB3}"/>
              </a:ext>
            </a:extLst>
          </p:cNvPr>
          <p:cNvSpPr/>
          <p:nvPr/>
        </p:nvSpPr>
        <p:spPr>
          <a:xfrm>
            <a:off x="5165031" y="1390666"/>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ricHPE"/>
                <a:ea typeface="+mn-ea"/>
                <a:cs typeface="+mn-cs"/>
              </a:rPr>
              <a:t>6</a:t>
            </a:r>
          </a:p>
        </p:txBody>
      </p:sp>
      <p:cxnSp>
        <p:nvCxnSpPr>
          <p:cNvPr id="67" name="Straight Connector 66">
            <a:extLst>
              <a:ext uri="{FF2B5EF4-FFF2-40B4-BE49-F238E27FC236}">
                <a16:creationId xmlns:a16="http://schemas.microsoft.com/office/drawing/2014/main" id="{80825FC2-03AC-40E3-9FC1-9E5A4210DA43}"/>
              </a:ext>
            </a:extLst>
          </p:cNvPr>
          <p:cNvCxnSpPr>
            <a:cxnSpLocks/>
          </p:cNvCxnSpPr>
          <p:nvPr/>
        </p:nvCxnSpPr>
        <p:spPr>
          <a:xfrm>
            <a:off x="5252544" y="1533708"/>
            <a:ext cx="0" cy="944927"/>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51CB584D-8799-4360-B82F-3E87FA5A9711}"/>
              </a:ext>
            </a:extLst>
          </p:cNvPr>
          <p:cNvSpPr/>
          <p:nvPr/>
        </p:nvSpPr>
        <p:spPr>
          <a:xfrm>
            <a:off x="7051174" y="1390666"/>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ricHPE"/>
                <a:ea typeface="+mn-ea"/>
                <a:cs typeface="+mn-cs"/>
              </a:rPr>
              <a:t>7</a:t>
            </a:r>
          </a:p>
        </p:txBody>
      </p:sp>
      <p:cxnSp>
        <p:nvCxnSpPr>
          <p:cNvPr id="69" name="Straight Connector 68">
            <a:extLst>
              <a:ext uri="{FF2B5EF4-FFF2-40B4-BE49-F238E27FC236}">
                <a16:creationId xmlns:a16="http://schemas.microsoft.com/office/drawing/2014/main" id="{01D8E8E1-9DB9-4E7D-8E82-2C1F43CDC8E8}"/>
              </a:ext>
            </a:extLst>
          </p:cNvPr>
          <p:cNvCxnSpPr>
            <a:cxnSpLocks/>
          </p:cNvCxnSpPr>
          <p:nvPr/>
        </p:nvCxnSpPr>
        <p:spPr>
          <a:xfrm>
            <a:off x="7138687" y="1533708"/>
            <a:ext cx="0" cy="944927"/>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07493943-8148-4130-802A-E41663ACD9A1}"/>
              </a:ext>
            </a:extLst>
          </p:cNvPr>
          <p:cNvSpPr/>
          <p:nvPr/>
        </p:nvSpPr>
        <p:spPr>
          <a:xfrm>
            <a:off x="9297816" y="1390666"/>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ricHPE"/>
                <a:ea typeface="+mn-ea"/>
                <a:cs typeface="+mn-cs"/>
              </a:rPr>
              <a:t>8</a:t>
            </a:r>
          </a:p>
        </p:txBody>
      </p:sp>
      <p:cxnSp>
        <p:nvCxnSpPr>
          <p:cNvPr id="71" name="Straight Connector 70">
            <a:extLst>
              <a:ext uri="{FF2B5EF4-FFF2-40B4-BE49-F238E27FC236}">
                <a16:creationId xmlns:a16="http://schemas.microsoft.com/office/drawing/2014/main" id="{92ECCF10-FB67-4E38-9CC1-DF8A411718CE}"/>
              </a:ext>
            </a:extLst>
          </p:cNvPr>
          <p:cNvCxnSpPr>
            <a:cxnSpLocks/>
          </p:cNvCxnSpPr>
          <p:nvPr/>
        </p:nvCxnSpPr>
        <p:spPr>
          <a:xfrm flipH="1">
            <a:off x="8732450" y="1533708"/>
            <a:ext cx="593679" cy="1040381"/>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0D1D7DF9-A1B3-42DD-87E3-5F579622D670}"/>
              </a:ext>
            </a:extLst>
          </p:cNvPr>
          <p:cNvSpPr/>
          <p:nvPr/>
        </p:nvSpPr>
        <p:spPr>
          <a:xfrm>
            <a:off x="9297816" y="1730458"/>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ricHPE"/>
                <a:ea typeface="+mn-ea"/>
                <a:cs typeface="+mn-cs"/>
              </a:rPr>
              <a:t>9</a:t>
            </a:r>
          </a:p>
        </p:txBody>
      </p:sp>
      <p:cxnSp>
        <p:nvCxnSpPr>
          <p:cNvPr id="73" name="Straight Connector 72">
            <a:extLst>
              <a:ext uri="{FF2B5EF4-FFF2-40B4-BE49-F238E27FC236}">
                <a16:creationId xmlns:a16="http://schemas.microsoft.com/office/drawing/2014/main" id="{BCD18672-CE36-451B-A996-E924FDD308D9}"/>
              </a:ext>
            </a:extLst>
          </p:cNvPr>
          <p:cNvCxnSpPr>
            <a:cxnSpLocks/>
          </p:cNvCxnSpPr>
          <p:nvPr/>
        </p:nvCxnSpPr>
        <p:spPr>
          <a:xfrm flipH="1">
            <a:off x="8741907" y="1872991"/>
            <a:ext cx="593680" cy="809252"/>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D4BC585E-9A4D-40AF-9730-68350F1AFA81}"/>
              </a:ext>
            </a:extLst>
          </p:cNvPr>
          <p:cNvSpPr/>
          <p:nvPr/>
        </p:nvSpPr>
        <p:spPr>
          <a:xfrm>
            <a:off x="9268500" y="2005188"/>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MetricHPE"/>
              <a:ea typeface="+mn-ea"/>
              <a:cs typeface="+mn-cs"/>
            </a:endParaRPr>
          </a:p>
        </p:txBody>
      </p:sp>
      <p:cxnSp>
        <p:nvCxnSpPr>
          <p:cNvPr id="75" name="Straight Connector 74">
            <a:extLst>
              <a:ext uri="{FF2B5EF4-FFF2-40B4-BE49-F238E27FC236}">
                <a16:creationId xmlns:a16="http://schemas.microsoft.com/office/drawing/2014/main" id="{6F377788-1398-41BF-AE1B-7FF87B8AD626}"/>
              </a:ext>
            </a:extLst>
          </p:cNvPr>
          <p:cNvCxnSpPr>
            <a:cxnSpLocks/>
          </p:cNvCxnSpPr>
          <p:nvPr/>
        </p:nvCxnSpPr>
        <p:spPr>
          <a:xfrm flipH="1">
            <a:off x="8750056" y="2174237"/>
            <a:ext cx="593680" cy="583665"/>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464334CE-21F5-46C9-94F0-0489D29A8130}"/>
              </a:ext>
            </a:extLst>
          </p:cNvPr>
          <p:cNvSpPr/>
          <p:nvPr/>
        </p:nvSpPr>
        <p:spPr>
          <a:xfrm>
            <a:off x="9297816" y="2325735"/>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MetricHPE"/>
              <a:ea typeface="+mn-ea"/>
              <a:cs typeface="+mn-cs"/>
            </a:endParaRPr>
          </a:p>
        </p:txBody>
      </p:sp>
      <p:cxnSp>
        <p:nvCxnSpPr>
          <p:cNvPr id="77" name="Straight Connector 76">
            <a:extLst>
              <a:ext uri="{FF2B5EF4-FFF2-40B4-BE49-F238E27FC236}">
                <a16:creationId xmlns:a16="http://schemas.microsoft.com/office/drawing/2014/main" id="{3D7A38A4-EBF4-4DE5-A668-E25A6BB2A396}"/>
              </a:ext>
            </a:extLst>
          </p:cNvPr>
          <p:cNvCxnSpPr>
            <a:cxnSpLocks/>
          </p:cNvCxnSpPr>
          <p:nvPr/>
        </p:nvCxnSpPr>
        <p:spPr>
          <a:xfrm flipH="1">
            <a:off x="8750056" y="2468268"/>
            <a:ext cx="593680" cy="388255"/>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id="{4BFEC208-7FEC-48D7-BD5B-530A74EF29D9}"/>
              </a:ext>
            </a:extLst>
          </p:cNvPr>
          <p:cNvSpPr/>
          <p:nvPr/>
        </p:nvSpPr>
        <p:spPr>
          <a:xfrm>
            <a:off x="9297816" y="2626372"/>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MetricHPE"/>
              <a:ea typeface="+mn-ea"/>
              <a:cs typeface="+mn-cs"/>
            </a:endParaRPr>
          </a:p>
        </p:txBody>
      </p:sp>
      <p:cxnSp>
        <p:nvCxnSpPr>
          <p:cNvPr id="79" name="Straight Connector 78">
            <a:extLst>
              <a:ext uri="{FF2B5EF4-FFF2-40B4-BE49-F238E27FC236}">
                <a16:creationId xmlns:a16="http://schemas.microsoft.com/office/drawing/2014/main" id="{3676CB67-AEFA-4B2C-971E-BEF81D5B9D7F}"/>
              </a:ext>
            </a:extLst>
          </p:cNvPr>
          <p:cNvCxnSpPr>
            <a:cxnSpLocks/>
          </p:cNvCxnSpPr>
          <p:nvPr/>
        </p:nvCxnSpPr>
        <p:spPr>
          <a:xfrm flipH="1">
            <a:off x="8750056" y="2768906"/>
            <a:ext cx="614752" cy="330200"/>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80" name="Oval 79">
            <a:extLst>
              <a:ext uri="{FF2B5EF4-FFF2-40B4-BE49-F238E27FC236}">
                <a16:creationId xmlns:a16="http://schemas.microsoft.com/office/drawing/2014/main" id="{0A9BC947-67AA-4B8B-B4E7-0D68E15A0412}"/>
              </a:ext>
            </a:extLst>
          </p:cNvPr>
          <p:cNvSpPr/>
          <p:nvPr/>
        </p:nvSpPr>
        <p:spPr>
          <a:xfrm>
            <a:off x="9290691" y="2914588"/>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MetricHPE"/>
              <a:ea typeface="+mn-ea"/>
              <a:cs typeface="+mn-cs"/>
            </a:endParaRPr>
          </a:p>
        </p:txBody>
      </p:sp>
      <p:cxnSp>
        <p:nvCxnSpPr>
          <p:cNvPr id="81" name="Straight Connector 80">
            <a:extLst>
              <a:ext uri="{FF2B5EF4-FFF2-40B4-BE49-F238E27FC236}">
                <a16:creationId xmlns:a16="http://schemas.microsoft.com/office/drawing/2014/main" id="{54F9BCC2-E52B-4F15-9AC3-9861A991EFAB}"/>
              </a:ext>
            </a:extLst>
          </p:cNvPr>
          <p:cNvCxnSpPr>
            <a:cxnSpLocks/>
          </p:cNvCxnSpPr>
          <p:nvPr/>
        </p:nvCxnSpPr>
        <p:spPr>
          <a:xfrm flipH="1">
            <a:off x="8771129" y="3057122"/>
            <a:ext cx="593680" cy="283017"/>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82" name="Left Brace 81">
            <a:extLst>
              <a:ext uri="{FF2B5EF4-FFF2-40B4-BE49-F238E27FC236}">
                <a16:creationId xmlns:a16="http://schemas.microsoft.com/office/drawing/2014/main" id="{018AA7FC-E9F8-436D-9B90-A67FEAE79D35}"/>
              </a:ext>
            </a:extLst>
          </p:cNvPr>
          <p:cNvSpPr/>
          <p:nvPr/>
        </p:nvSpPr>
        <p:spPr>
          <a:xfrm rot="16200000">
            <a:off x="7606973" y="2757463"/>
            <a:ext cx="171226" cy="1678088"/>
          </a:xfrm>
          <a:prstGeom prst="leftBrace">
            <a:avLst/>
          </a:prstGeom>
          <a:ln w="19050">
            <a:solidFill>
              <a:srgbClr val="32DAC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83" name="Left Brace 82">
            <a:extLst>
              <a:ext uri="{FF2B5EF4-FFF2-40B4-BE49-F238E27FC236}">
                <a16:creationId xmlns:a16="http://schemas.microsoft.com/office/drawing/2014/main" id="{C662B6FF-9ABB-4373-8FBC-6AF2ECF1A471}"/>
              </a:ext>
            </a:extLst>
          </p:cNvPr>
          <p:cNvSpPr/>
          <p:nvPr/>
        </p:nvSpPr>
        <p:spPr>
          <a:xfrm rot="16200000">
            <a:off x="5861952" y="2757217"/>
            <a:ext cx="171226" cy="1678088"/>
          </a:xfrm>
          <a:prstGeom prst="leftBrace">
            <a:avLst/>
          </a:prstGeom>
          <a:ln w="19050">
            <a:solidFill>
              <a:srgbClr val="32DAC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84" name="Left Brace 83">
            <a:extLst>
              <a:ext uri="{FF2B5EF4-FFF2-40B4-BE49-F238E27FC236}">
                <a16:creationId xmlns:a16="http://schemas.microsoft.com/office/drawing/2014/main" id="{AA7DFFD4-CB68-4FFF-9AE2-D3DCB92E74CE}"/>
              </a:ext>
            </a:extLst>
          </p:cNvPr>
          <p:cNvSpPr/>
          <p:nvPr/>
        </p:nvSpPr>
        <p:spPr>
          <a:xfrm rot="16200000">
            <a:off x="4116932" y="2771225"/>
            <a:ext cx="171226" cy="1678088"/>
          </a:xfrm>
          <a:prstGeom prst="leftBrace">
            <a:avLst/>
          </a:prstGeom>
          <a:ln w="19050">
            <a:solidFill>
              <a:srgbClr val="32DAC8"/>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85" name="Oval 84">
            <a:extLst>
              <a:ext uri="{FF2B5EF4-FFF2-40B4-BE49-F238E27FC236}">
                <a16:creationId xmlns:a16="http://schemas.microsoft.com/office/drawing/2014/main" id="{380520A7-A706-471F-B80B-FAB465B1CAA7}"/>
              </a:ext>
            </a:extLst>
          </p:cNvPr>
          <p:cNvSpPr/>
          <p:nvPr/>
        </p:nvSpPr>
        <p:spPr>
          <a:xfrm>
            <a:off x="7593405" y="3650360"/>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MetricHPE"/>
              <a:ea typeface="+mn-ea"/>
              <a:cs typeface="+mn-cs"/>
            </a:endParaRPr>
          </a:p>
        </p:txBody>
      </p:sp>
      <p:sp>
        <p:nvSpPr>
          <p:cNvPr id="86" name="Oval 85">
            <a:extLst>
              <a:ext uri="{FF2B5EF4-FFF2-40B4-BE49-F238E27FC236}">
                <a16:creationId xmlns:a16="http://schemas.microsoft.com/office/drawing/2014/main" id="{32F3D04B-1E22-4F31-AA06-73782DF074A7}"/>
              </a:ext>
            </a:extLst>
          </p:cNvPr>
          <p:cNvSpPr/>
          <p:nvPr/>
        </p:nvSpPr>
        <p:spPr>
          <a:xfrm>
            <a:off x="5846002" y="3650360"/>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MetricHPE"/>
              <a:ea typeface="+mn-ea"/>
              <a:cs typeface="+mn-cs"/>
            </a:endParaRPr>
          </a:p>
        </p:txBody>
      </p:sp>
      <p:sp>
        <p:nvSpPr>
          <p:cNvPr id="87" name="Oval 86">
            <a:extLst>
              <a:ext uri="{FF2B5EF4-FFF2-40B4-BE49-F238E27FC236}">
                <a16:creationId xmlns:a16="http://schemas.microsoft.com/office/drawing/2014/main" id="{C585FD33-CE5D-43FF-B426-157B8EE9FEB7}"/>
              </a:ext>
            </a:extLst>
          </p:cNvPr>
          <p:cNvSpPr/>
          <p:nvPr/>
        </p:nvSpPr>
        <p:spPr>
          <a:xfrm>
            <a:off x="4097327" y="3650360"/>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MetricHPE"/>
              <a:ea typeface="+mn-ea"/>
              <a:cs typeface="+mn-cs"/>
            </a:endParaRPr>
          </a:p>
        </p:txBody>
      </p:sp>
      <p:sp>
        <p:nvSpPr>
          <p:cNvPr id="95" name="Oval 94">
            <a:extLst>
              <a:ext uri="{FF2B5EF4-FFF2-40B4-BE49-F238E27FC236}">
                <a16:creationId xmlns:a16="http://schemas.microsoft.com/office/drawing/2014/main" id="{AACB9C0C-A3F2-4935-B28C-7B820F480B97}"/>
              </a:ext>
            </a:extLst>
          </p:cNvPr>
          <p:cNvSpPr/>
          <p:nvPr/>
        </p:nvSpPr>
        <p:spPr>
          <a:xfrm>
            <a:off x="9265343" y="3578412"/>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dirty="0">
              <a:ln>
                <a:noFill/>
              </a:ln>
              <a:solidFill>
                <a:prstClr val="black"/>
              </a:solidFill>
              <a:effectLst/>
              <a:uLnTx/>
              <a:uFillTx/>
              <a:latin typeface="MetricHPE"/>
              <a:ea typeface="+mn-ea"/>
              <a:cs typeface="+mn-cs"/>
            </a:endParaRPr>
          </a:p>
        </p:txBody>
      </p:sp>
      <p:cxnSp>
        <p:nvCxnSpPr>
          <p:cNvPr id="96" name="Straight Connector 95">
            <a:extLst>
              <a:ext uri="{FF2B5EF4-FFF2-40B4-BE49-F238E27FC236}">
                <a16:creationId xmlns:a16="http://schemas.microsoft.com/office/drawing/2014/main" id="{5D5455BF-1768-45CC-9782-85DC9C5EA686}"/>
              </a:ext>
            </a:extLst>
          </p:cNvPr>
          <p:cNvCxnSpPr>
            <a:cxnSpLocks/>
          </p:cNvCxnSpPr>
          <p:nvPr/>
        </p:nvCxnSpPr>
        <p:spPr>
          <a:xfrm flipH="1" flipV="1">
            <a:off x="8664262" y="3263019"/>
            <a:ext cx="661869" cy="393271"/>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A36A2398-7EE2-49B0-B316-3447043E4E57}"/>
              </a:ext>
            </a:extLst>
          </p:cNvPr>
          <p:cNvSpPr txBox="1"/>
          <p:nvPr/>
        </p:nvSpPr>
        <p:spPr>
          <a:xfrm>
            <a:off x="9237116" y="2005188"/>
            <a:ext cx="263936" cy="201168"/>
          </a:xfrm>
          <a:prstGeom prst="rect">
            <a:avLst/>
          </a:prstGeom>
          <a:noFill/>
          <a:ln w="57150">
            <a:noFill/>
            <a:miter lim="800000"/>
          </a:ln>
        </p:spPr>
        <p:txBody>
          <a:bodyPr wrap="square" lIns="0" tIns="0" rIns="0" bIns="0" rtlCol="0" anchor="ctr" anchorCtr="1">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ricHPE"/>
                <a:ea typeface="+mn-ea"/>
                <a:cs typeface="+mn-cs"/>
              </a:rPr>
              <a:t>10</a:t>
            </a:r>
          </a:p>
        </p:txBody>
      </p:sp>
      <p:sp>
        <p:nvSpPr>
          <p:cNvPr id="99" name="TextBox 98">
            <a:extLst>
              <a:ext uri="{FF2B5EF4-FFF2-40B4-BE49-F238E27FC236}">
                <a16:creationId xmlns:a16="http://schemas.microsoft.com/office/drawing/2014/main" id="{DAB4E9C7-FC24-45ED-9E78-AFD4274B5C0C}"/>
              </a:ext>
            </a:extLst>
          </p:cNvPr>
          <p:cNvSpPr txBox="1"/>
          <p:nvPr/>
        </p:nvSpPr>
        <p:spPr>
          <a:xfrm>
            <a:off x="9265885" y="2325734"/>
            <a:ext cx="263936" cy="201168"/>
          </a:xfrm>
          <a:prstGeom prst="rect">
            <a:avLst/>
          </a:prstGeom>
          <a:noFill/>
          <a:ln w="57150">
            <a:noFill/>
            <a:miter lim="800000"/>
          </a:ln>
        </p:spPr>
        <p:txBody>
          <a:bodyPr wrap="square" lIns="0" tIns="0" rIns="0" bIns="0" rtlCol="0" anchor="ctr" anchorCtr="1">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ricHPE"/>
                <a:ea typeface="+mn-ea"/>
                <a:cs typeface="+mn-cs"/>
              </a:rPr>
              <a:t>11</a:t>
            </a:r>
          </a:p>
        </p:txBody>
      </p:sp>
      <p:sp>
        <p:nvSpPr>
          <p:cNvPr id="100" name="TextBox 99">
            <a:extLst>
              <a:ext uri="{FF2B5EF4-FFF2-40B4-BE49-F238E27FC236}">
                <a16:creationId xmlns:a16="http://schemas.microsoft.com/office/drawing/2014/main" id="{A1CB42A8-F0B4-4F39-9910-DCF51B965B34}"/>
              </a:ext>
            </a:extLst>
          </p:cNvPr>
          <p:cNvSpPr txBox="1"/>
          <p:nvPr/>
        </p:nvSpPr>
        <p:spPr>
          <a:xfrm>
            <a:off x="9265885" y="2617467"/>
            <a:ext cx="263936" cy="201168"/>
          </a:xfrm>
          <a:prstGeom prst="rect">
            <a:avLst/>
          </a:prstGeom>
          <a:noFill/>
          <a:ln w="57150">
            <a:noFill/>
            <a:miter lim="800000"/>
          </a:ln>
        </p:spPr>
        <p:txBody>
          <a:bodyPr wrap="square" lIns="0" tIns="0" rIns="0" bIns="0" rtlCol="0" anchor="ctr" anchorCtr="1">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ricHPE"/>
                <a:ea typeface="+mn-ea"/>
                <a:cs typeface="+mn-cs"/>
              </a:rPr>
              <a:t>12</a:t>
            </a:r>
          </a:p>
        </p:txBody>
      </p:sp>
      <p:sp>
        <p:nvSpPr>
          <p:cNvPr id="101" name="TextBox 100">
            <a:extLst>
              <a:ext uri="{FF2B5EF4-FFF2-40B4-BE49-F238E27FC236}">
                <a16:creationId xmlns:a16="http://schemas.microsoft.com/office/drawing/2014/main" id="{CC5494AB-0CBE-4E6D-BC9F-4DA77FAACABD}"/>
              </a:ext>
            </a:extLst>
          </p:cNvPr>
          <p:cNvSpPr txBox="1"/>
          <p:nvPr/>
        </p:nvSpPr>
        <p:spPr>
          <a:xfrm>
            <a:off x="9249333" y="2916035"/>
            <a:ext cx="263936" cy="201168"/>
          </a:xfrm>
          <a:prstGeom prst="rect">
            <a:avLst/>
          </a:prstGeom>
          <a:noFill/>
          <a:ln w="57150">
            <a:noFill/>
            <a:miter lim="800000"/>
          </a:ln>
        </p:spPr>
        <p:txBody>
          <a:bodyPr wrap="square" lIns="0" tIns="0" rIns="0" bIns="0" rtlCol="0" anchor="ctr" anchorCtr="1">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ricHPE"/>
                <a:ea typeface="+mn-ea"/>
                <a:cs typeface="+mn-cs"/>
              </a:rPr>
              <a:t>13</a:t>
            </a:r>
          </a:p>
        </p:txBody>
      </p:sp>
      <p:sp>
        <p:nvSpPr>
          <p:cNvPr id="102" name="TextBox 101">
            <a:extLst>
              <a:ext uri="{FF2B5EF4-FFF2-40B4-BE49-F238E27FC236}">
                <a16:creationId xmlns:a16="http://schemas.microsoft.com/office/drawing/2014/main" id="{82126822-F4B4-4203-B2FF-CCCA023D9F51}"/>
              </a:ext>
            </a:extLst>
          </p:cNvPr>
          <p:cNvSpPr txBox="1"/>
          <p:nvPr/>
        </p:nvSpPr>
        <p:spPr>
          <a:xfrm>
            <a:off x="9235048" y="3578371"/>
            <a:ext cx="263936" cy="201168"/>
          </a:xfrm>
          <a:prstGeom prst="rect">
            <a:avLst/>
          </a:prstGeom>
          <a:noFill/>
          <a:ln w="57150">
            <a:noFill/>
            <a:miter lim="800000"/>
          </a:ln>
        </p:spPr>
        <p:txBody>
          <a:bodyPr wrap="square" lIns="0" tIns="0" rIns="0" bIns="0" rtlCol="0" anchor="ctr" anchorCtr="1">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ricHPE"/>
                <a:ea typeface="+mn-ea"/>
                <a:cs typeface="+mn-cs"/>
              </a:rPr>
              <a:t>14</a:t>
            </a:r>
          </a:p>
        </p:txBody>
      </p:sp>
      <p:sp>
        <p:nvSpPr>
          <p:cNvPr id="103" name="TextBox 102">
            <a:extLst>
              <a:ext uri="{FF2B5EF4-FFF2-40B4-BE49-F238E27FC236}">
                <a16:creationId xmlns:a16="http://schemas.microsoft.com/office/drawing/2014/main" id="{73C8D49B-57E1-4D87-AB75-F2D6B84ECE79}"/>
              </a:ext>
            </a:extLst>
          </p:cNvPr>
          <p:cNvSpPr txBox="1"/>
          <p:nvPr/>
        </p:nvSpPr>
        <p:spPr>
          <a:xfrm>
            <a:off x="7562021" y="3646100"/>
            <a:ext cx="263936" cy="201168"/>
          </a:xfrm>
          <a:prstGeom prst="rect">
            <a:avLst/>
          </a:prstGeom>
          <a:noFill/>
          <a:ln w="57150">
            <a:noFill/>
            <a:miter lim="800000"/>
          </a:ln>
        </p:spPr>
        <p:txBody>
          <a:bodyPr wrap="square" lIns="0" tIns="0" rIns="0" bIns="0" rtlCol="0" anchor="ctr" anchorCtr="1">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ricHPE"/>
                <a:ea typeface="+mn-ea"/>
                <a:cs typeface="+mn-cs"/>
              </a:rPr>
              <a:t>15</a:t>
            </a:r>
          </a:p>
        </p:txBody>
      </p:sp>
      <p:sp>
        <p:nvSpPr>
          <p:cNvPr id="104" name="TextBox 103">
            <a:extLst>
              <a:ext uri="{FF2B5EF4-FFF2-40B4-BE49-F238E27FC236}">
                <a16:creationId xmlns:a16="http://schemas.microsoft.com/office/drawing/2014/main" id="{2120FD17-F685-4197-B26C-9D7096BB3AB3}"/>
              </a:ext>
            </a:extLst>
          </p:cNvPr>
          <p:cNvSpPr txBox="1"/>
          <p:nvPr/>
        </p:nvSpPr>
        <p:spPr>
          <a:xfrm>
            <a:off x="5819872" y="3647044"/>
            <a:ext cx="263936" cy="201168"/>
          </a:xfrm>
          <a:prstGeom prst="rect">
            <a:avLst/>
          </a:prstGeom>
          <a:noFill/>
          <a:ln w="57150">
            <a:noFill/>
            <a:miter lim="800000"/>
          </a:ln>
        </p:spPr>
        <p:txBody>
          <a:bodyPr wrap="square" lIns="0" tIns="0" rIns="0" bIns="0" rtlCol="0" anchor="ctr" anchorCtr="1">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ricHPE"/>
                <a:ea typeface="+mn-ea"/>
                <a:cs typeface="+mn-cs"/>
              </a:rPr>
              <a:t>16</a:t>
            </a:r>
          </a:p>
        </p:txBody>
      </p:sp>
      <p:sp>
        <p:nvSpPr>
          <p:cNvPr id="105" name="TextBox 104">
            <a:extLst>
              <a:ext uri="{FF2B5EF4-FFF2-40B4-BE49-F238E27FC236}">
                <a16:creationId xmlns:a16="http://schemas.microsoft.com/office/drawing/2014/main" id="{2AE28DCD-45C2-4213-8465-3C4E3A4A0937}"/>
              </a:ext>
            </a:extLst>
          </p:cNvPr>
          <p:cNvSpPr txBox="1"/>
          <p:nvPr/>
        </p:nvSpPr>
        <p:spPr>
          <a:xfrm>
            <a:off x="4073120" y="3654406"/>
            <a:ext cx="263936" cy="201168"/>
          </a:xfrm>
          <a:prstGeom prst="rect">
            <a:avLst/>
          </a:prstGeom>
          <a:noFill/>
          <a:ln w="57150">
            <a:noFill/>
            <a:miter lim="800000"/>
          </a:ln>
        </p:spPr>
        <p:txBody>
          <a:bodyPr wrap="square" lIns="0" tIns="0" rIns="0" bIns="0" rtlCol="0" anchor="ctr" anchorCtr="1">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MetricHPE"/>
                <a:ea typeface="+mn-ea"/>
                <a:cs typeface="+mn-cs"/>
              </a:rPr>
              <a:t>17</a:t>
            </a:r>
          </a:p>
        </p:txBody>
      </p:sp>
      <p:sp>
        <p:nvSpPr>
          <p:cNvPr id="57" name="Oval 56">
            <a:extLst>
              <a:ext uri="{FF2B5EF4-FFF2-40B4-BE49-F238E27FC236}">
                <a16:creationId xmlns:a16="http://schemas.microsoft.com/office/drawing/2014/main" id="{B5F11160-A4D2-4B11-8C06-24F1F8C0AC91}"/>
              </a:ext>
            </a:extLst>
          </p:cNvPr>
          <p:cNvSpPr/>
          <p:nvPr/>
        </p:nvSpPr>
        <p:spPr>
          <a:xfrm>
            <a:off x="2706634" y="2315853"/>
            <a:ext cx="201168" cy="201168"/>
          </a:xfrm>
          <a:prstGeom prst="ellipse">
            <a:avLst/>
          </a:prstGeom>
          <a:solidFill>
            <a:srgbClr val="32DAC8">
              <a:alpha val="80000"/>
            </a:srgbClr>
          </a:solidFill>
          <a:ln w="12700" cap="flat" cmpd="sng" algn="ctr">
            <a:solidFill>
              <a:srgbClr val="32DAC8"/>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prstClr val="black"/>
                </a:solidFill>
                <a:effectLst/>
                <a:uLnTx/>
                <a:uFillTx/>
                <a:latin typeface="MetricHPE" panose="020F0502020204030204"/>
                <a:ea typeface="+mn-ea"/>
                <a:cs typeface="+mn-cs"/>
              </a:rPr>
              <a:t>2</a:t>
            </a:r>
          </a:p>
        </p:txBody>
      </p:sp>
    </p:spTree>
    <p:extLst>
      <p:ext uri="{BB962C8B-B14F-4D97-AF65-F5344CB8AC3E}">
        <p14:creationId xmlns:p14="http://schemas.microsoft.com/office/powerpoint/2010/main" val="344518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dirty="0"/>
              <a:t>CONFIDENTIAL | AUTHORIZED HPE PARTNER USE ONLY</a:t>
            </a:r>
          </a:p>
        </p:txBody>
      </p:sp>
      <p:sp>
        <p:nvSpPr>
          <p:cNvPr id="5" name="Slide Number Placeholder 4"/>
          <p:cNvSpPr>
            <a:spLocks noGrp="1"/>
          </p:cNvSpPr>
          <p:nvPr>
            <p:ph type="sldNum" sz="quarter" idx="16"/>
          </p:nvPr>
        </p:nvSpPr>
        <p:spPr/>
        <p:txBody>
          <a:bodyPr/>
          <a:lstStyle/>
          <a:p>
            <a:pPr defTabSz="1088421">
              <a:buFontTx/>
              <a:buBlip>
                <a:blip r:embed="rId2"/>
              </a:buBlip>
            </a:pPr>
            <a:fld id="{104FC826-72BB-4AF1-BA01-A94F7396A7DC}" type="slidenum">
              <a:rPr lang="en-US" smtClean="0"/>
              <a:pPr defTabSz="1088421">
                <a:buFontTx/>
                <a:buBlip>
                  <a:blip r:embed="rId2"/>
                </a:buBlip>
              </a:pPr>
              <a:t>32</a:t>
            </a:fld>
            <a:endParaRPr lang="en-US" dirty="0"/>
          </a:p>
        </p:txBody>
      </p:sp>
      <p:sp>
        <p:nvSpPr>
          <p:cNvPr id="8" name="Text Placeholder 7">
            <a:extLst>
              <a:ext uri="{FF2B5EF4-FFF2-40B4-BE49-F238E27FC236}">
                <a16:creationId xmlns:a16="http://schemas.microsoft.com/office/drawing/2014/main" id="{09B08405-C1E0-4ABA-ACCC-D2C6A5029D2F}"/>
              </a:ext>
            </a:extLst>
          </p:cNvPr>
          <p:cNvSpPr>
            <a:spLocks noGrp="1"/>
          </p:cNvSpPr>
          <p:nvPr>
            <p:ph type="body" sz="quarter" idx="13"/>
          </p:nvPr>
        </p:nvSpPr>
        <p:spPr/>
        <p:txBody>
          <a:bodyPr/>
          <a:lstStyle/>
          <a:p>
            <a:r>
              <a:rPr lang="en-US" dirty="0"/>
              <a:t>12 LFF Front of system detail</a:t>
            </a:r>
          </a:p>
        </p:txBody>
      </p:sp>
      <p:sp>
        <p:nvSpPr>
          <p:cNvPr id="2" name="Title 1"/>
          <p:cNvSpPr>
            <a:spLocks noGrp="1"/>
          </p:cNvSpPr>
          <p:nvPr>
            <p:ph type="title"/>
          </p:nvPr>
        </p:nvSpPr>
        <p:spPr/>
        <p:txBody>
          <a:bodyPr/>
          <a:lstStyle/>
          <a:p>
            <a:r>
              <a:rPr lang="fr-FR" dirty="0"/>
              <a:t>HPE ProLiant DL380 Gen10 plus Server (continued)</a:t>
            </a:r>
            <a:endParaRPr lang="en-US" dirty="0"/>
          </a:p>
        </p:txBody>
      </p:sp>
      <p:graphicFrame>
        <p:nvGraphicFramePr>
          <p:cNvPr id="28" name="Table 21">
            <a:extLst>
              <a:ext uri="{FF2B5EF4-FFF2-40B4-BE49-F238E27FC236}">
                <a16:creationId xmlns:a16="http://schemas.microsoft.com/office/drawing/2014/main" id="{1AC62A22-0753-4F4B-AA91-81E4C94E57CE}"/>
              </a:ext>
            </a:extLst>
          </p:cNvPr>
          <p:cNvGraphicFramePr>
            <a:graphicFrameLocks noGrp="1"/>
          </p:cNvGraphicFramePr>
          <p:nvPr/>
        </p:nvGraphicFramePr>
        <p:xfrm>
          <a:off x="4066757" y="4179588"/>
          <a:ext cx="3959232" cy="1503045"/>
        </p:xfrm>
        <a:graphic>
          <a:graphicData uri="http://schemas.openxmlformats.org/drawingml/2006/table">
            <a:tbl>
              <a:tblPr firstRow="1" bandRow="1">
                <a:tableStyleId>{2D5ABB26-0587-4C30-8999-92F81FD0307C}</a:tableStyleId>
              </a:tblPr>
              <a:tblGrid>
                <a:gridCol w="235277">
                  <a:extLst>
                    <a:ext uri="{9D8B030D-6E8A-4147-A177-3AD203B41FA5}">
                      <a16:colId xmlns:a16="http://schemas.microsoft.com/office/drawing/2014/main" val="3075386225"/>
                    </a:ext>
                  </a:extLst>
                </a:gridCol>
                <a:gridCol w="3723955">
                  <a:extLst>
                    <a:ext uri="{9D8B030D-6E8A-4147-A177-3AD203B41FA5}">
                      <a16:colId xmlns:a16="http://schemas.microsoft.com/office/drawing/2014/main" val="113467534"/>
                    </a:ext>
                  </a:extLst>
                </a:gridCol>
              </a:tblGrid>
              <a:tr h="133144">
                <a:tc>
                  <a:txBody>
                    <a:bodyPr/>
                    <a:lstStyle/>
                    <a:p>
                      <a:pPr marL="0" marR="0">
                        <a:spcBef>
                          <a:spcPts val="0"/>
                        </a:spcBef>
                        <a:spcAft>
                          <a:spcPts val="0"/>
                        </a:spcAft>
                      </a:pPr>
                      <a:r>
                        <a:rPr lang="en-US" sz="1400" b="0" dirty="0">
                          <a:solidFill>
                            <a:schemeClr val="tx1"/>
                          </a:solidFill>
                          <a:effectLst/>
                          <a:latin typeface="MetricHPE" panose="020B0503030202060203" pitchFamily="34" charset="0"/>
                          <a:ea typeface="Times New Roman" panose="02020603050405020304" pitchFamily="18" charset="0"/>
                          <a:cs typeface="Times New Roman" panose="02020603050405020304" pitchFamily="18" charset="0"/>
                        </a:rPr>
                        <a:t>1.</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chemeClr val="tx1"/>
                          </a:solidFill>
                          <a:effectLst/>
                          <a:latin typeface="MetricHPE" panose="020B0503030202060203" pitchFamily="34" charset="0"/>
                          <a:ea typeface="Times New Roman" panose="02020603050405020304" pitchFamily="18" charset="0"/>
                          <a:cs typeface="Times New Roman" panose="02020603050405020304" pitchFamily="18" charset="0"/>
                        </a:rPr>
                        <a:t>Drive support label</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0902585"/>
                  </a:ext>
                </a:extLst>
              </a:tr>
              <a:tr h="0">
                <a:tc>
                  <a:txBody>
                    <a:bodyPr/>
                    <a:lstStyle/>
                    <a:p>
                      <a:pPr marL="0" marR="0">
                        <a:spcBef>
                          <a:spcPts val="0"/>
                        </a:spcBef>
                        <a:spcAft>
                          <a:spcPts val="0"/>
                        </a:spcAft>
                      </a:pPr>
                      <a:r>
                        <a:rPr lang="en-US" sz="1400" b="0" dirty="0">
                          <a:solidFill>
                            <a:schemeClr val="tx1"/>
                          </a:solidFill>
                          <a:effectLst/>
                          <a:latin typeface="MetricHPE" panose="020B0503030202060203" pitchFamily="34" charset="0"/>
                          <a:ea typeface="Times New Roman" panose="02020603050405020304" pitchFamily="18" charset="0"/>
                          <a:cs typeface="Times New Roman" panose="02020603050405020304" pitchFamily="18" charset="0"/>
                        </a:rPr>
                        <a:t>2.</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chemeClr val="tx1"/>
                          </a:solidFill>
                          <a:effectLst/>
                          <a:latin typeface="MetricHPE" panose="020B0503030202060203" pitchFamily="34" charset="0"/>
                          <a:ea typeface="Times New Roman" panose="02020603050405020304" pitchFamily="18" charset="0"/>
                          <a:cs typeface="Times New Roman" panose="02020603050405020304" pitchFamily="18" charset="0"/>
                        </a:rPr>
                        <a:t>Quick removal access panel</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2284785"/>
                  </a:ext>
                </a:extLst>
              </a:tr>
              <a:tr h="94107">
                <a:tc>
                  <a:txBody>
                    <a:bodyPr/>
                    <a:lstStyle/>
                    <a:p>
                      <a:pPr marL="0" marR="0">
                        <a:spcBef>
                          <a:spcPts val="0"/>
                        </a:spcBef>
                        <a:spcAft>
                          <a:spcPts val="0"/>
                        </a:spcAft>
                      </a:pPr>
                      <a:r>
                        <a:rPr lang="en-US" sz="1400" b="0" dirty="0">
                          <a:solidFill>
                            <a:schemeClr val="tx1"/>
                          </a:solidFill>
                          <a:effectLst/>
                          <a:latin typeface="MetricHPE" panose="020B0503030202060203" pitchFamily="34" charset="0"/>
                          <a:ea typeface="Times New Roman" panose="02020603050405020304" pitchFamily="18" charset="0"/>
                          <a:cs typeface="Times New Roman" panose="02020603050405020304" pitchFamily="18" charset="0"/>
                        </a:rPr>
                        <a:t>3.</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400" b="0" i="0" u="none" strike="noStrike" dirty="0">
                          <a:solidFill>
                            <a:srgbClr val="000000"/>
                          </a:solidFill>
                          <a:effectLst/>
                          <a:latin typeface="MetricHPE" panose="020B0503030202060203" pitchFamily="34" charset="0"/>
                        </a:rPr>
                        <a:t>12 LFF Drive Cage Bays</a:t>
                      </a:r>
                    </a:p>
                  </a:txBody>
                  <a:tcPr marL="9525" marR="9525" marT="9525" marB="0" anchor="b">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2413353"/>
                  </a:ext>
                </a:extLst>
              </a:tr>
              <a:tr h="0">
                <a:tc>
                  <a:txBody>
                    <a:bodyPr/>
                    <a:lstStyle/>
                    <a:p>
                      <a:pPr marL="0" marR="0">
                        <a:spcBef>
                          <a:spcPts val="0"/>
                        </a:spcBef>
                        <a:spcAft>
                          <a:spcPts val="0"/>
                        </a:spcAft>
                      </a:pPr>
                      <a:r>
                        <a:rPr lang="en-US" sz="1400" b="0" dirty="0">
                          <a:solidFill>
                            <a:schemeClr val="tx1"/>
                          </a:solidFill>
                          <a:effectLst/>
                          <a:latin typeface="MetricHPE" panose="020B0503030202060203" pitchFamily="34" charset="0"/>
                          <a:ea typeface="Times New Roman" panose="02020603050405020304" pitchFamily="18" charset="0"/>
                          <a:cs typeface="Times New Roman" panose="02020603050405020304" pitchFamily="18" charset="0"/>
                        </a:rPr>
                        <a:t>4.</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chemeClr val="tx1"/>
                          </a:solidFill>
                          <a:effectLst/>
                          <a:latin typeface="MetricHPE" panose="020B0503030202060203" pitchFamily="34" charset="0"/>
                          <a:ea typeface="Times New Roman" panose="02020603050405020304" pitchFamily="18" charset="0"/>
                          <a:cs typeface="Times New Roman" panose="02020603050405020304" pitchFamily="18" charset="0"/>
                        </a:rPr>
                        <a:t>Power On/Standby button and system power LED</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2415007"/>
                  </a:ext>
                </a:extLst>
              </a:tr>
              <a:tr h="0">
                <a:tc>
                  <a:txBody>
                    <a:bodyPr/>
                    <a:lstStyle/>
                    <a:p>
                      <a:pPr marL="0" marR="0">
                        <a:spcBef>
                          <a:spcPts val="0"/>
                        </a:spcBef>
                        <a:spcAft>
                          <a:spcPts val="0"/>
                        </a:spcAft>
                      </a:pPr>
                      <a:r>
                        <a:rPr lang="en-US" sz="1400" b="0" dirty="0">
                          <a:solidFill>
                            <a:schemeClr val="tx1"/>
                          </a:solidFill>
                          <a:effectLst/>
                          <a:latin typeface="MetricHPE" panose="020B0503030202060203" pitchFamily="34" charset="0"/>
                          <a:ea typeface="Times New Roman" panose="02020603050405020304" pitchFamily="18" charset="0"/>
                          <a:cs typeface="Times New Roman" panose="02020603050405020304" pitchFamily="18" charset="0"/>
                        </a:rPr>
                        <a:t>5.</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chemeClr val="tx1"/>
                          </a:solidFill>
                          <a:effectLst/>
                          <a:latin typeface="MetricHPE" panose="020B0503030202060203" pitchFamily="34" charset="0"/>
                          <a:ea typeface="Times New Roman" panose="02020603050405020304" pitchFamily="18" charset="0"/>
                          <a:cs typeface="Times New Roman" panose="02020603050405020304" pitchFamily="18" charset="0"/>
                        </a:rPr>
                        <a:t>Health LED</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7584577"/>
                  </a:ext>
                </a:extLst>
              </a:tr>
              <a:tr h="84538">
                <a:tc>
                  <a:txBody>
                    <a:bodyPr/>
                    <a:lstStyle/>
                    <a:p>
                      <a:pPr marL="0" marR="0">
                        <a:spcBef>
                          <a:spcPts val="0"/>
                        </a:spcBef>
                        <a:spcAft>
                          <a:spcPts val="0"/>
                        </a:spcAft>
                      </a:pPr>
                      <a:r>
                        <a:rPr lang="en-US" sz="1400" b="0" dirty="0">
                          <a:solidFill>
                            <a:schemeClr val="tx1"/>
                          </a:solidFill>
                          <a:effectLst/>
                          <a:latin typeface="MetricHPE" panose="020B0503030202060203" pitchFamily="34" charset="0"/>
                          <a:ea typeface="Times New Roman" panose="02020603050405020304" pitchFamily="18" charset="0"/>
                          <a:cs typeface="Times New Roman" panose="02020603050405020304" pitchFamily="18" charset="0"/>
                        </a:rPr>
                        <a:t>6.</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chemeClr val="tx1"/>
                          </a:solidFill>
                          <a:effectLst/>
                          <a:latin typeface="MetricHPE" panose="020B0503030202060203" pitchFamily="34" charset="0"/>
                          <a:ea typeface="Times New Roman" panose="02020603050405020304" pitchFamily="18" charset="0"/>
                          <a:cs typeface="Times New Roman" panose="02020603050405020304" pitchFamily="18" charset="0"/>
                        </a:rPr>
                        <a:t>NIC Status</a:t>
                      </a:r>
                      <a:endParaRPr lang="en-US" sz="1400" b="0" baseline="30000" dirty="0">
                        <a:solidFill>
                          <a:schemeClr val="tx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214482"/>
                  </a:ext>
                </a:extLst>
              </a:tr>
              <a:tr h="0">
                <a:tc>
                  <a:txBody>
                    <a:bodyPr/>
                    <a:lstStyle/>
                    <a:p>
                      <a:pPr marL="0" marR="0">
                        <a:spcBef>
                          <a:spcPts val="0"/>
                        </a:spcBef>
                        <a:spcAft>
                          <a:spcPts val="0"/>
                        </a:spcAft>
                      </a:pPr>
                      <a:r>
                        <a:rPr lang="en-US" sz="1400" b="0" dirty="0">
                          <a:solidFill>
                            <a:schemeClr val="tx1"/>
                          </a:solidFill>
                          <a:effectLst/>
                          <a:latin typeface="MetricHPE" panose="020B0503030202060203" pitchFamily="34" charset="0"/>
                          <a:ea typeface="Times New Roman" panose="02020603050405020304" pitchFamily="18" charset="0"/>
                          <a:cs typeface="Times New Roman" panose="02020603050405020304" pitchFamily="18" charset="0"/>
                        </a:rPr>
                        <a:t>7.</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chemeClr val="tx1"/>
                          </a:solidFill>
                          <a:effectLst/>
                          <a:latin typeface="MetricHPE" panose="020B0503030202060203" pitchFamily="34" charset="0"/>
                          <a:ea typeface="Times New Roman" panose="02020603050405020304" pitchFamily="18" charset="0"/>
                          <a:cs typeface="Times New Roman" panose="02020603050405020304" pitchFamily="18" charset="0"/>
                        </a:rPr>
                        <a:t>UID Button</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2406384"/>
                  </a:ext>
                </a:extLst>
              </a:tr>
            </a:tbl>
          </a:graphicData>
        </a:graphic>
      </p:graphicFrame>
      <p:grpSp>
        <p:nvGrpSpPr>
          <p:cNvPr id="10" name="Group 9">
            <a:extLst>
              <a:ext uri="{FF2B5EF4-FFF2-40B4-BE49-F238E27FC236}">
                <a16:creationId xmlns:a16="http://schemas.microsoft.com/office/drawing/2014/main" id="{2F2D77B6-4F0A-4575-94E4-BAE72FF93C9E}"/>
              </a:ext>
            </a:extLst>
          </p:cNvPr>
          <p:cNvGrpSpPr/>
          <p:nvPr/>
        </p:nvGrpSpPr>
        <p:grpSpPr>
          <a:xfrm>
            <a:off x="2386651" y="1500974"/>
            <a:ext cx="7319444" cy="2758395"/>
            <a:chOff x="2386651" y="1500974"/>
            <a:chExt cx="7319444" cy="2758395"/>
          </a:xfrm>
        </p:grpSpPr>
        <p:pic>
          <p:nvPicPr>
            <p:cNvPr id="32" name="Picture 31" descr="20024050.png">
              <a:extLst>
                <a:ext uri="{FF2B5EF4-FFF2-40B4-BE49-F238E27FC236}">
                  <a16:creationId xmlns:a16="http://schemas.microsoft.com/office/drawing/2014/main" id="{8DAA0FB9-5D09-432D-91E2-0F28294C69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0072" y="1500974"/>
              <a:ext cx="6922008" cy="2758395"/>
            </a:xfrm>
            <a:prstGeom prst="rect">
              <a:avLst/>
            </a:prstGeom>
          </p:spPr>
        </p:pic>
        <p:sp>
          <p:nvSpPr>
            <p:cNvPr id="11" name="Oval 10">
              <a:extLst>
                <a:ext uri="{FF2B5EF4-FFF2-40B4-BE49-F238E27FC236}">
                  <a16:creationId xmlns:a16="http://schemas.microsoft.com/office/drawing/2014/main" id="{AC469A71-3888-4551-AAE7-07E5E94FFB9C}"/>
                </a:ext>
              </a:extLst>
            </p:cNvPr>
            <p:cNvSpPr/>
            <p:nvPr/>
          </p:nvSpPr>
          <p:spPr>
            <a:xfrm>
              <a:off x="2386651" y="3059726"/>
              <a:ext cx="201168" cy="201168"/>
            </a:xfrm>
            <a:prstGeom prst="ellipse">
              <a:avLst/>
            </a:prstGeom>
            <a:solidFill>
              <a:srgbClr val="32DAC8">
                <a:alpha val="80000"/>
              </a:srgbClr>
            </a:solidFill>
            <a:ln>
              <a:solidFill>
                <a:srgbClr val="2AD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1</a:t>
              </a:r>
              <a:endParaRPr lang="en-US" sz="1200" b="1" dirty="0">
                <a:solidFill>
                  <a:schemeClr val="tx1"/>
                </a:solidFill>
              </a:endParaRPr>
            </a:p>
          </p:txBody>
        </p:sp>
        <p:cxnSp>
          <p:nvCxnSpPr>
            <p:cNvPr id="12" name="Straight Connector 11">
              <a:extLst>
                <a:ext uri="{FF2B5EF4-FFF2-40B4-BE49-F238E27FC236}">
                  <a16:creationId xmlns:a16="http://schemas.microsoft.com/office/drawing/2014/main" id="{9ABB830B-A902-4AA0-9EE6-48A81D8DE4DD}"/>
                </a:ext>
              </a:extLst>
            </p:cNvPr>
            <p:cNvCxnSpPr>
              <a:cxnSpLocks/>
            </p:cNvCxnSpPr>
            <p:nvPr/>
          </p:nvCxnSpPr>
          <p:spPr>
            <a:xfrm>
              <a:off x="2483010" y="3216668"/>
              <a:ext cx="252546" cy="377270"/>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41571B-099F-44E8-AB7B-FAA3ACD63352}"/>
                </a:ext>
              </a:extLst>
            </p:cNvPr>
            <p:cNvCxnSpPr>
              <a:cxnSpLocks/>
            </p:cNvCxnSpPr>
            <p:nvPr/>
          </p:nvCxnSpPr>
          <p:spPr>
            <a:xfrm flipV="1">
              <a:off x="2516986" y="2515611"/>
              <a:ext cx="1594690" cy="8333"/>
            </a:xfrm>
            <a:prstGeom prst="line">
              <a:avLst/>
            </a:prstGeom>
            <a:noFill/>
            <a:ln w="19050" cap="flat" cmpd="sng" algn="ctr">
              <a:solidFill>
                <a:srgbClr val="32DAC8"/>
              </a:solidFill>
              <a:prstDash val="solid"/>
              <a:miter lim="800000"/>
            </a:ln>
            <a:effectLst/>
          </p:spPr>
        </p:cxnSp>
        <p:sp>
          <p:nvSpPr>
            <p:cNvPr id="15" name="Oval 14">
              <a:extLst>
                <a:ext uri="{FF2B5EF4-FFF2-40B4-BE49-F238E27FC236}">
                  <a16:creationId xmlns:a16="http://schemas.microsoft.com/office/drawing/2014/main" id="{E76E9FCF-5385-4D53-9599-DEA8FCA74EFE}"/>
                </a:ext>
              </a:extLst>
            </p:cNvPr>
            <p:cNvSpPr/>
            <p:nvPr/>
          </p:nvSpPr>
          <p:spPr>
            <a:xfrm>
              <a:off x="5774600" y="1619711"/>
              <a:ext cx="201168" cy="201168"/>
            </a:xfrm>
            <a:prstGeom prst="ellipse">
              <a:avLst/>
            </a:prstGeom>
            <a:solidFill>
              <a:srgbClr val="32DAC8">
                <a:alpha val="80000"/>
              </a:srgbClr>
            </a:solidFill>
            <a:ln>
              <a:solidFill>
                <a:srgbClr val="2AD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3</a:t>
              </a:r>
              <a:endParaRPr lang="en-US" sz="1200" b="1" dirty="0">
                <a:solidFill>
                  <a:schemeClr val="tx1"/>
                </a:solidFill>
              </a:endParaRPr>
            </a:p>
          </p:txBody>
        </p:sp>
        <p:cxnSp>
          <p:nvCxnSpPr>
            <p:cNvPr id="16" name="Straight Connector 15">
              <a:extLst>
                <a:ext uri="{FF2B5EF4-FFF2-40B4-BE49-F238E27FC236}">
                  <a16:creationId xmlns:a16="http://schemas.microsoft.com/office/drawing/2014/main" id="{BEF9F73A-F06E-4C26-8EF4-1ACD95855445}"/>
                </a:ext>
              </a:extLst>
            </p:cNvPr>
            <p:cNvCxnSpPr>
              <a:cxnSpLocks/>
            </p:cNvCxnSpPr>
            <p:nvPr/>
          </p:nvCxnSpPr>
          <p:spPr>
            <a:xfrm>
              <a:off x="5870959" y="1776653"/>
              <a:ext cx="258053" cy="1002723"/>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29E422CD-AD9B-4920-9E58-118698705A76}"/>
                </a:ext>
              </a:extLst>
            </p:cNvPr>
            <p:cNvSpPr/>
            <p:nvPr/>
          </p:nvSpPr>
          <p:spPr>
            <a:xfrm>
              <a:off x="9485541" y="1619711"/>
              <a:ext cx="201168" cy="201168"/>
            </a:xfrm>
            <a:prstGeom prst="ellipse">
              <a:avLst/>
            </a:prstGeom>
            <a:solidFill>
              <a:srgbClr val="32DAC8">
                <a:alpha val="80000"/>
              </a:srgbClr>
            </a:solidFill>
            <a:ln>
              <a:solidFill>
                <a:srgbClr val="2AD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4</a:t>
              </a:r>
              <a:endParaRPr lang="en-US" sz="1200" b="1" dirty="0">
                <a:solidFill>
                  <a:schemeClr val="tx1"/>
                </a:solidFill>
              </a:endParaRPr>
            </a:p>
          </p:txBody>
        </p:sp>
        <p:cxnSp>
          <p:nvCxnSpPr>
            <p:cNvPr id="18" name="Straight Connector 17">
              <a:extLst>
                <a:ext uri="{FF2B5EF4-FFF2-40B4-BE49-F238E27FC236}">
                  <a16:creationId xmlns:a16="http://schemas.microsoft.com/office/drawing/2014/main" id="{6938F650-329F-4075-BF87-60B9E9A94D0E}"/>
                </a:ext>
              </a:extLst>
            </p:cNvPr>
            <p:cNvCxnSpPr>
              <a:cxnSpLocks/>
            </p:cNvCxnSpPr>
            <p:nvPr/>
          </p:nvCxnSpPr>
          <p:spPr>
            <a:xfrm flipH="1">
              <a:off x="8886449" y="1776653"/>
              <a:ext cx="664112" cy="1093269"/>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871FC541-7C44-425F-B2A0-228C42B6A1E4}"/>
                </a:ext>
              </a:extLst>
            </p:cNvPr>
            <p:cNvSpPr/>
            <p:nvPr/>
          </p:nvSpPr>
          <p:spPr>
            <a:xfrm>
              <a:off x="9495954" y="1993294"/>
              <a:ext cx="201168" cy="201168"/>
            </a:xfrm>
            <a:prstGeom prst="ellipse">
              <a:avLst/>
            </a:prstGeom>
            <a:solidFill>
              <a:srgbClr val="32DAC8">
                <a:alpha val="80000"/>
              </a:srgbClr>
            </a:solidFill>
            <a:ln>
              <a:solidFill>
                <a:srgbClr val="2AD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5</a:t>
              </a:r>
              <a:endParaRPr lang="en-US" sz="1200" b="1" dirty="0">
                <a:solidFill>
                  <a:schemeClr val="tx1"/>
                </a:solidFill>
              </a:endParaRPr>
            </a:p>
          </p:txBody>
        </p:sp>
        <p:cxnSp>
          <p:nvCxnSpPr>
            <p:cNvPr id="20" name="Straight Connector 19">
              <a:extLst>
                <a:ext uri="{FF2B5EF4-FFF2-40B4-BE49-F238E27FC236}">
                  <a16:creationId xmlns:a16="http://schemas.microsoft.com/office/drawing/2014/main" id="{B4103E8A-9FFF-4D16-8015-704BF02AB981}"/>
                </a:ext>
              </a:extLst>
            </p:cNvPr>
            <p:cNvCxnSpPr>
              <a:cxnSpLocks/>
            </p:cNvCxnSpPr>
            <p:nvPr/>
          </p:nvCxnSpPr>
          <p:spPr>
            <a:xfrm flipH="1">
              <a:off x="8830401" y="2167731"/>
              <a:ext cx="674526" cy="891995"/>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358563E6-5ABE-49D1-ACEC-AD85CF789389}"/>
                </a:ext>
              </a:extLst>
            </p:cNvPr>
            <p:cNvSpPr/>
            <p:nvPr/>
          </p:nvSpPr>
          <p:spPr>
            <a:xfrm>
              <a:off x="9504927" y="2324995"/>
              <a:ext cx="201168" cy="201168"/>
            </a:xfrm>
            <a:prstGeom prst="ellipse">
              <a:avLst/>
            </a:prstGeom>
            <a:solidFill>
              <a:srgbClr val="32DAC8">
                <a:alpha val="80000"/>
              </a:srgbClr>
            </a:solidFill>
            <a:ln>
              <a:solidFill>
                <a:srgbClr val="2AD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6</a:t>
              </a:r>
            </a:p>
          </p:txBody>
        </p:sp>
        <p:cxnSp>
          <p:nvCxnSpPr>
            <p:cNvPr id="22" name="Straight Connector 21">
              <a:extLst>
                <a:ext uri="{FF2B5EF4-FFF2-40B4-BE49-F238E27FC236}">
                  <a16:creationId xmlns:a16="http://schemas.microsoft.com/office/drawing/2014/main" id="{C14FE3A7-5A57-45F6-993A-2DABB707E2E9}"/>
                </a:ext>
              </a:extLst>
            </p:cNvPr>
            <p:cNvCxnSpPr>
              <a:cxnSpLocks/>
            </p:cNvCxnSpPr>
            <p:nvPr/>
          </p:nvCxnSpPr>
          <p:spPr>
            <a:xfrm flipH="1">
              <a:off x="8939452" y="2481937"/>
              <a:ext cx="630495" cy="560294"/>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8E2D3C0B-E10C-4E9F-9831-6978D4875E1B}"/>
                </a:ext>
              </a:extLst>
            </p:cNvPr>
            <p:cNvSpPr/>
            <p:nvPr/>
          </p:nvSpPr>
          <p:spPr>
            <a:xfrm>
              <a:off x="9482168" y="2625992"/>
              <a:ext cx="202460" cy="202460"/>
            </a:xfrm>
            <a:prstGeom prst="ellipse">
              <a:avLst/>
            </a:prstGeom>
            <a:solidFill>
              <a:srgbClr val="32DAC8">
                <a:alpha val="80000"/>
              </a:srgbClr>
            </a:solidFill>
            <a:ln>
              <a:solidFill>
                <a:srgbClr val="2AD2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7</a:t>
              </a:r>
            </a:p>
          </p:txBody>
        </p:sp>
        <p:cxnSp>
          <p:nvCxnSpPr>
            <p:cNvPr id="24" name="Straight Connector 23">
              <a:extLst>
                <a:ext uri="{FF2B5EF4-FFF2-40B4-BE49-F238E27FC236}">
                  <a16:creationId xmlns:a16="http://schemas.microsoft.com/office/drawing/2014/main" id="{56100F73-6191-4867-8FBF-B9F6DA928EA1}"/>
                </a:ext>
              </a:extLst>
            </p:cNvPr>
            <p:cNvCxnSpPr>
              <a:cxnSpLocks/>
            </p:cNvCxnSpPr>
            <p:nvPr/>
          </p:nvCxnSpPr>
          <p:spPr>
            <a:xfrm flipH="1">
              <a:off x="8886449" y="2805693"/>
              <a:ext cx="683498" cy="382984"/>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61896879-AA04-4BD9-ADA9-7E355F3EDBE1}"/>
                </a:ext>
              </a:extLst>
            </p:cNvPr>
            <p:cNvCxnSpPr>
              <a:cxnSpLocks/>
              <a:stCxn id="15" idx="5"/>
            </p:cNvCxnSpPr>
            <p:nvPr/>
          </p:nvCxnSpPr>
          <p:spPr>
            <a:xfrm>
              <a:off x="5946308" y="1791419"/>
              <a:ext cx="1485320" cy="987957"/>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73367AF-9D4D-4B40-A480-B0F415217613}"/>
                </a:ext>
              </a:extLst>
            </p:cNvPr>
            <p:cNvCxnSpPr>
              <a:cxnSpLocks/>
              <a:stCxn id="15" idx="3"/>
            </p:cNvCxnSpPr>
            <p:nvPr/>
          </p:nvCxnSpPr>
          <p:spPr>
            <a:xfrm flipH="1">
              <a:off x="4044750" y="1791419"/>
              <a:ext cx="1759310" cy="1025689"/>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DFC12FA-39EE-4882-B065-1C8E2BB72F1C}"/>
                </a:ext>
              </a:extLst>
            </p:cNvPr>
            <p:cNvCxnSpPr>
              <a:cxnSpLocks/>
              <a:stCxn id="15" idx="4"/>
            </p:cNvCxnSpPr>
            <p:nvPr/>
          </p:nvCxnSpPr>
          <p:spPr>
            <a:xfrm flipH="1">
              <a:off x="5450603" y="1820879"/>
              <a:ext cx="424581" cy="958497"/>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26838CFC-6000-4749-B3D0-E9512CC72519}"/>
                </a:ext>
              </a:extLst>
            </p:cNvPr>
            <p:cNvSpPr/>
            <p:nvPr/>
          </p:nvSpPr>
          <p:spPr>
            <a:xfrm>
              <a:off x="2404539" y="2429850"/>
              <a:ext cx="201168" cy="201168"/>
            </a:xfrm>
            <a:prstGeom prst="ellipse">
              <a:avLst/>
            </a:prstGeom>
            <a:solidFill>
              <a:srgbClr val="32DAC8">
                <a:alpha val="80000"/>
              </a:srgbClr>
            </a:solidFill>
            <a:ln w="12700" cap="flat" cmpd="sng" algn="ctr">
              <a:solidFill>
                <a:srgbClr val="2AD2C9"/>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effectLst/>
                  <a:uLnTx/>
                  <a:uFillTx/>
                  <a:latin typeface="MetricHPE" panose="020B0503030202060203" pitchFamily="34" charset="0"/>
                  <a:ea typeface="+mn-ea"/>
                  <a:cs typeface="+mn-cs"/>
                </a:rPr>
                <a:t>2</a:t>
              </a:r>
            </a:p>
          </p:txBody>
        </p:sp>
      </p:grpSp>
    </p:spTree>
    <p:extLst>
      <p:ext uri="{BB962C8B-B14F-4D97-AF65-F5344CB8AC3E}">
        <p14:creationId xmlns:p14="http://schemas.microsoft.com/office/powerpoint/2010/main" val="193924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dirty="0"/>
              <a:t>CONFIDENTIAL | AUTHORIZED HPE PARTNER USE ONLY</a:t>
            </a:r>
          </a:p>
        </p:txBody>
      </p:sp>
      <p:sp>
        <p:nvSpPr>
          <p:cNvPr id="5" name="Slide Number Placeholder 4"/>
          <p:cNvSpPr>
            <a:spLocks noGrp="1"/>
          </p:cNvSpPr>
          <p:nvPr>
            <p:ph type="sldNum" sz="quarter" idx="16"/>
          </p:nvPr>
        </p:nvSpPr>
        <p:spPr/>
        <p:txBody>
          <a:bodyPr/>
          <a:lstStyle/>
          <a:p>
            <a:pPr defTabSz="1088421">
              <a:buFontTx/>
              <a:buBlip>
                <a:blip r:embed="rId2"/>
              </a:buBlip>
            </a:pPr>
            <a:fld id="{104FC826-72BB-4AF1-BA01-A94F7396A7DC}" type="slidenum">
              <a:rPr lang="en-US" smtClean="0"/>
              <a:pPr defTabSz="1088421">
                <a:buFontTx/>
                <a:buBlip>
                  <a:blip r:embed="rId2"/>
                </a:buBlip>
              </a:pPr>
              <a:t>33</a:t>
            </a:fld>
            <a:endParaRPr lang="en-US" dirty="0"/>
          </a:p>
        </p:txBody>
      </p:sp>
      <p:sp>
        <p:nvSpPr>
          <p:cNvPr id="8" name="Text Placeholder 7">
            <a:extLst>
              <a:ext uri="{FF2B5EF4-FFF2-40B4-BE49-F238E27FC236}">
                <a16:creationId xmlns:a16="http://schemas.microsoft.com/office/drawing/2014/main" id="{09B08405-C1E0-4ABA-ACCC-D2C6A5029D2F}"/>
              </a:ext>
            </a:extLst>
          </p:cNvPr>
          <p:cNvSpPr>
            <a:spLocks noGrp="1"/>
          </p:cNvSpPr>
          <p:nvPr>
            <p:ph type="body" sz="quarter" idx="13"/>
          </p:nvPr>
        </p:nvSpPr>
        <p:spPr/>
        <p:txBody>
          <a:bodyPr/>
          <a:lstStyle/>
          <a:p>
            <a:r>
              <a:rPr lang="en-US" dirty="0"/>
              <a:t>Interior of system detail</a:t>
            </a:r>
          </a:p>
        </p:txBody>
      </p:sp>
      <p:sp>
        <p:nvSpPr>
          <p:cNvPr id="2" name="Title 1"/>
          <p:cNvSpPr>
            <a:spLocks noGrp="1"/>
          </p:cNvSpPr>
          <p:nvPr>
            <p:ph type="title"/>
          </p:nvPr>
        </p:nvSpPr>
        <p:spPr/>
        <p:txBody>
          <a:bodyPr/>
          <a:lstStyle/>
          <a:p>
            <a:r>
              <a:rPr lang="fr-FR" dirty="0"/>
              <a:t>HPE ProLiant DL380 Gen10 plus Server (continued)</a:t>
            </a:r>
            <a:endParaRPr lang="en-US" dirty="0"/>
          </a:p>
        </p:txBody>
      </p:sp>
      <p:pic>
        <p:nvPicPr>
          <p:cNvPr id="31" name="Picture 30">
            <a:extLst>
              <a:ext uri="{FF2B5EF4-FFF2-40B4-BE49-F238E27FC236}">
                <a16:creationId xmlns:a16="http://schemas.microsoft.com/office/drawing/2014/main" id="{8926E90F-4C49-46C4-9C01-107D6F949980}"/>
              </a:ext>
            </a:extLst>
          </p:cNvPr>
          <p:cNvPicPr>
            <a:picLocks noChangeAspect="1"/>
          </p:cNvPicPr>
          <p:nvPr/>
        </p:nvPicPr>
        <p:blipFill>
          <a:blip r:embed="rId3"/>
          <a:stretch>
            <a:fillRect/>
          </a:stretch>
        </p:blipFill>
        <p:spPr>
          <a:xfrm>
            <a:off x="394699" y="1550123"/>
            <a:ext cx="6672427" cy="4416769"/>
          </a:xfrm>
          <a:prstGeom prst="rect">
            <a:avLst/>
          </a:prstGeom>
        </p:spPr>
      </p:pic>
      <p:sp>
        <p:nvSpPr>
          <p:cNvPr id="32" name="Oval 31">
            <a:extLst>
              <a:ext uri="{FF2B5EF4-FFF2-40B4-BE49-F238E27FC236}">
                <a16:creationId xmlns:a16="http://schemas.microsoft.com/office/drawing/2014/main" id="{28CD0E5A-782B-40E1-8B94-FD25452DDA3C}"/>
              </a:ext>
            </a:extLst>
          </p:cNvPr>
          <p:cNvSpPr/>
          <p:nvPr/>
        </p:nvSpPr>
        <p:spPr>
          <a:xfrm>
            <a:off x="394699" y="4383819"/>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1</a:t>
            </a:r>
            <a:endParaRPr lang="en-US" sz="1200" b="1" dirty="0">
              <a:solidFill>
                <a:schemeClr val="tx1"/>
              </a:solidFill>
            </a:endParaRPr>
          </a:p>
        </p:txBody>
      </p:sp>
      <p:cxnSp>
        <p:nvCxnSpPr>
          <p:cNvPr id="33" name="Straight Connector 32">
            <a:extLst>
              <a:ext uri="{FF2B5EF4-FFF2-40B4-BE49-F238E27FC236}">
                <a16:creationId xmlns:a16="http://schemas.microsoft.com/office/drawing/2014/main" id="{C627BDA7-F638-4F42-BB85-06E8BEB03347}"/>
              </a:ext>
            </a:extLst>
          </p:cNvPr>
          <p:cNvCxnSpPr>
            <a:cxnSpLocks/>
            <a:stCxn id="32" idx="5"/>
          </p:cNvCxnSpPr>
          <p:nvPr/>
        </p:nvCxnSpPr>
        <p:spPr>
          <a:xfrm>
            <a:off x="566407" y="4555527"/>
            <a:ext cx="2065961" cy="236875"/>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CD6B58E5-B709-4576-8C21-01FF760B6C90}"/>
              </a:ext>
            </a:extLst>
          </p:cNvPr>
          <p:cNvSpPr/>
          <p:nvPr/>
        </p:nvSpPr>
        <p:spPr>
          <a:xfrm>
            <a:off x="399278" y="3650287"/>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2</a:t>
            </a:r>
            <a:endParaRPr lang="en-US" sz="1200" b="1" dirty="0">
              <a:solidFill>
                <a:schemeClr val="tx1"/>
              </a:solidFill>
            </a:endParaRPr>
          </a:p>
        </p:txBody>
      </p:sp>
      <p:cxnSp>
        <p:nvCxnSpPr>
          <p:cNvPr id="35" name="Straight Connector 34">
            <a:extLst>
              <a:ext uri="{FF2B5EF4-FFF2-40B4-BE49-F238E27FC236}">
                <a16:creationId xmlns:a16="http://schemas.microsoft.com/office/drawing/2014/main" id="{574EFE59-0C67-4358-A6C5-FF2CEEA788C1}"/>
              </a:ext>
            </a:extLst>
          </p:cNvPr>
          <p:cNvCxnSpPr>
            <a:cxnSpLocks/>
            <a:stCxn id="34" idx="5"/>
          </p:cNvCxnSpPr>
          <p:nvPr/>
        </p:nvCxnSpPr>
        <p:spPr>
          <a:xfrm>
            <a:off x="570986" y="3821995"/>
            <a:ext cx="2768393" cy="685189"/>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1337F01-61AD-4E21-AB7A-53B6FD27E031}"/>
              </a:ext>
            </a:extLst>
          </p:cNvPr>
          <p:cNvCxnSpPr>
            <a:cxnSpLocks/>
            <a:stCxn id="34" idx="5"/>
          </p:cNvCxnSpPr>
          <p:nvPr/>
        </p:nvCxnSpPr>
        <p:spPr>
          <a:xfrm flipV="1">
            <a:off x="570986" y="2918235"/>
            <a:ext cx="2799489" cy="903760"/>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1637AA09-337B-4D8A-B24E-E53C1B0BE69B}"/>
              </a:ext>
            </a:extLst>
          </p:cNvPr>
          <p:cNvSpPr/>
          <p:nvPr/>
        </p:nvSpPr>
        <p:spPr>
          <a:xfrm>
            <a:off x="457408" y="2473509"/>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3</a:t>
            </a:r>
            <a:endParaRPr lang="en-US" sz="1200" b="1" dirty="0">
              <a:solidFill>
                <a:schemeClr val="tx1"/>
              </a:solidFill>
            </a:endParaRPr>
          </a:p>
        </p:txBody>
      </p:sp>
      <p:cxnSp>
        <p:nvCxnSpPr>
          <p:cNvPr id="38" name="Straight Connector 37">
            <a:extLst>
              <a:ext uri="{FF2B5EF4-FFF2-40B4-BE49-F238E27FC236}">
                <a16:creationId xmlns:a16="http://schemas.microsoft.com/office/drawing/2014/main" id="{08225F4A-60E8-433A-B508-EA9307FC2DB3}"/>
              </a:ext>
            </a:extLst>
          </p:cNvPr>
          <p:cNvCxnSpPr>
            <a:cxnSpLocks/>
            <a:stCxn id="37" idx="5"/>
          </p:cNvCxnSpPr>
          <p:nvPr/>
        </p:nvCxnSpPr>
        <p:spPr>
          <a:xfrm>
            <a:off x="629116" y="2645217"/>
            <a:ext cx="2936506" cy="2438557"/>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35BA545-C16B-4524-9003-133582D00504}"/>
              </a:ext>
            </a:extLst>
          </p:cNvPr>
          <p:cNvCxnSpPr>
            <a:cxnSpLocks/>
            <a:stCxn id="37" idx="5"/>
          </p:cNvCxnSpPr>
          <p:nvPr/>
        </p:nvCxnSpPr>
        <p:spPr>
          <a:xfrm>
            <a:off x="629116" y="2645217"/>
            <a:ext cx="3115615" cy="1005070"/>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758AF3F-B49A-4736-AE45-E05F87E50859}"/>
              </a:ext>
            </a:extLst>
          </p:cNvPr>
          <p:cNvCxnSpPr>
            <a:cxnSpLocks/>
            <a:stCxn id="37" idx="0"/>
          </p:cNvCxnSpPr>
          <p:nvPr/>
        </p:nvCxnSpPr>
        <p:spPr>
          <a:xfrm flipV="1">
            <a:off x="557992" y="2347395"/>
            <a:ext cx="3007630" cy="126114"/>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28095A7D-0175-4506-89E5-8D5E9440B135}"/>
              </a:ext>
            </a:extLst>
          </p:cNvPr>
          <p:cNvSpPr/>
          <p:nvPr/>
        </p:nvSpPr>
        <p:spPr>
          <a:xfrm>
            <a:off x="3522698" y="1551259"/>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4</a:t>
            </a:r>
            <a:endParaRPr lang="en-US" sz="1200" b="1" dirty="0">
              <a:solidFill>
                <a:schemeClr val="tx1"/>
              </a:solidFill>
            </a:endParaRPr>
          </a:p>
        </p:txBody>
      </p:sp>
      <p:cxnSp>
        <p:nvCxnSpPr>
          <p:cNvPr id="43" name="Straight Connector 42">
            <a:extLst>
              <a:ext uri="{FF2B5EF4-FFF2-40B4-BE49-F238E27FC236}">
                <a16:creationId xmlns:a16="http://schemas.microsoft.com/office/drawing/2014/main" id="{32D809BD-00B8-4BF7-9904-9127D45101CF}"/>
              </a:ext>
            </a:extLst>
          </p:cNvPr>
          <p:cNvCxnSpPr>
            <a:cxnSpLocks/>
            <a:stCxn id="42" idx="5"/>
          </p:cNvCxnSpPr>
          <p:nvPr/>
        </p:nvCxnSpPr>
        <p:spPr>
          <a:xfrm>
            <a:off x="3694406" y="1722967"/>
            <a:ext cx="1263488" cy="2128488"/>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44" name="Oval 43">
            <a:extLst>
              <a:ext uri="{FF2B5EF4-FFF2-40B4-BE49-F238E27FC236}">
                <a16:creationId xmlns:a16="http://schemas.microsoft.com/office/drawing/2014/main" id="{199F39D7-DDCB-4AE6-901E-6C9328322CFE}"/>
              </a:ext>
            </a:extLst>
          </p:cNvPr>
          <p:cNvSpPr/>
          <p:nvPr/>
        </p:nvSpPr>
        <p:spPr>
          <a:xfrm>
            <a:off x="4890671" y="1551259"/>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5</a:t>
            </a:r>
            <a:endParaRPr lang="en-US" sz="1200" b="1" dirty="0">
              <a:solidFill>
                <a:schemeClr val="tx1"/>
              </a:solidFill>
            </a:endParaRPr>
          </a:p>
        </p:txBody>
      </p:sp>
      <p:cxnSp>
        <p:nvCxnSpPr>
          <p:cNvPr id="45" name="Straight Connector 44">
            <a:extLst>
              <a:ext uri="{FF2B5EF4-FFF2-40B4-BE49-F238E27FC236}">
                <a16:creationId xmlns:a16="http://schemas.microsoft.com/office/drawing/2014/main" id="{1DE96C80-E705-4FA3-9E18-FBD7D6DCE2AC}"/>
              </a:ext>
            </a:extLst>
          </p:cNvPr>
          <p:cNvCxnSpPr>
            <a:cxnSpLocks/>
            <a:stCxn id="44" idx="5"/>
          </p:cNvCxnSpPr>
          <p:nvPr/>
        </p:nvCxnSpPr>
        <p:spPr>
          <a:xfrm>
            <a:off x="5062379" y="1722967"/>
            <a:ext cx="445165" cy="949265"/>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46" name="Oval 45">
            <a:extLst>
              <a:ext uri="{FF2B5EF4-FFF2-40B4-BE49-F238E27FC236}">
                <a16:creationId xmlns:a16="http://schemas.microsoft.com/office/drawing/2014/main" id="{E39D79BC-85BD-4114-B9EA-074431BBAB01}"/>
              </a:ext>
            </a:extLst>
          </p:cNvPr>
          <p:cNvSpPr/>
          <p:nvPr/>
        </p:nvSpPr>
        <p:spPr>
          <a:xfrm>
            <a:off x="5440496" y="1551259"/>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6</a:t>
            </a:r>
            <a:endParaRPr lang="en-US" sz="1200" b="1" dirty="0">
              <a:solidFill>
                <a:schemeClr val="tx1"/>
              </a:solidFill>
            </a:endParaRPr>
          </a:p>
        </p:txBody>
      </p:sp>
      <p:cxnSp>
        <p:nvCxnSpPr>
          <p:cNvPr id="47" name="Straight Connector 46">
            <a:extLst>
              <a:ext uri="{FF2B5EF4-FFF2-40B4-BE49-F238E27FC236}">
                <a16:creationId xmlns:a16="http://schemas.microsoft.com/office/drawing/2014/main" id="{4D197540-6504-4EE3-A93C-4FB767D8CE79}"/>
              </a:ext>
            </a:extLst>
          </p:cNvPr>
          <p:cNvCxnSpPr>
            <a:cxnSpLocks/>
            <a:stCxn id="46" idx="5"/>
          </p:cNvCxnSpPr>
          <p:nvPr/>
        </p:nvCxnSpPr>
        <p:spPr>
          <a:xfrm>
            <a:off x="5612204" y="1722967"/>
            <a:ext cx="69750" cy="1815671"/>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7D3C7597-BEE7-4B9E-A45E-558972ED58A8}"/>
              </a:ext>
            </a:extLst>
          </p:cNvPr>
          <p:cNvSpPr/>
          <p:nvPr/>
        </p:nvSpPr>
        <p:spPr>
          <a:xfrm>
            <a:off x="5934231" y="1551259"/>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7</a:t>
            </a:r>
            <a:endParaRPr lang="en-US" sz="1200" b="1" dirty="0">
              <a:solidFill>
                <a:schemeClr val="tx1"/>
              </a:solidFill>
            </a:endParaRPr>
          </a:p>
        </p:txBody>
      </p:sp>
      <p:cxnSp>
        <p:nvCxnSpPr>
          <p:cNvPr id="49" name="Straight Connector 48">
            <a:extLst>
              <a:ext uri="{FF2B5EF4-FFF2-40B4-BE49-F238E27FC236}">
                <a16:creationId xmlns:a16="http://schemas.microsoft.com/office/drawing/2014/main" id="{1A454920-228D-4F67-A7D9-84F3FD146796}"/>
              </a:ext>
            </a:extLst>
          </p:cNvPr>
          <p:cNvCxnSpPr>
            <a:cxnSpLocks/>
            <a:stCxn id="48" idx="5"/>
          </p:cNvCxnSpPr>
          <p:nvPr/>
        </p:nvCxnSpPr>
        <p:spPr>
          <a:xfrm flipH="1">
            <a:off x="6091173" y="1722967"/>
            <a:ext cx="14766" cy="3069435"/>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graphicFrame>
        <p:nvGraphicFramePr>
          <p:cNvPr id="50" name="Table 49">
            <a:extLst>
              <a:ext uri="{FF2B5EF4-FFF2-40B4-BE49-F238E27FC236}">
                <a16:creationId xmlns:a16="http://schemas.microsoft.com/office/drawing/2014/main" id="{F7BA460D-EF17-42D5-AC77-1E9A1EA41A01}"/>
              </a:ext>
            </a:extLst>
          </p:cNvPr>
          <p:cNvGraphicFramePr>
            <a:graphicFrameLocks noGrp="1" noChangeAspect="1"/>
          </p:cNvGraphicFramePr>
          <p:nvPr/>
        </p:nvGraphicFramePr>
        <p:xfrm>
          <a:off x="7609510" y="2047799"/>
          <a:ext cx="4201490" cy="2138719"/>
        </p:xfrm>
        <a:graphic>
          <a:graphicData uri="http://schemas.openxmlformats.org/drawingml/2006/table">
            <a:tbl>
              <a:tblPr>
                <a:tableStyleId>{912C8C85-51F0-491E-9774-3900AFEF0FD7}</a:tableStyleId>
              </a:tblPr>
              <a:tblGrid>
                <a:gridCol w="229565">
                  <a:extLst>
                    <a:ext uri="{9D8B030D-6E8A-4147-A177-3AD203B41FA5}">
                      <a16:colId xmlns:a16="http://schemas.microsoft.com/office/drawing/2014/main" val="20000"/>
                    </a:ext>
                  </a:extLst>
                </a:gridCol>
                <a:gridCol w="3971925">
                  <a:extLst>
                    <a:ext uri="{9D8B030D-6E8A-4147-A177-3AD203B41FA5}">
                      <a16:colId xmlns:a16="http://schemas.microsoft.com/office/drawing/2014/main" val="20001"/>
                    </a:ext>
                  </a:extLst>
                </a:gridCol>
              </a:tblGrid>
              <a:tr h="255151">
                <a:tc>
                  <a:txBody>
                    <a:bodyPr/>
                    <a:lstStyle/>
                    <a:p>
                      <a:pPr marL="0" marR="0">
                        <a:spcBef>
                          <a:spcPts val="0"/>
                        </a:spcBef>
                        <a:spcAft>
                          <a:spcPts val="0"/>
                        </a:spcAft>
                      </a:pPr>
                      <a:r>
                        <a:rPr lang="en-US" sz="1400" dirty="0">
                          <a:solidFill>
                            <a:srgbClr val="000000"/>
                          </a:solidFill>
                          <a:effectLst/>
                          <a:latin typeface="MetricHPE" panose="020B0503030202060203" pitchFamily="34" charset="0"/>
                          <a:ea typeface="Times New Roman" panose="02020603050405020304" pitchFamily="18" charset="0"/>
                          <a:cs typeface="Times New Roman" panose="02020603050405020304" pitchFamily="18" charset="0"/>
                        </a:rPr>
                        <a:t>1.</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etricHPE" panose="020B0503030202060203" pitchFamily="34" charset="0"/>
                          <a:ea typeface="Times New Roman" panose="02020603050405020304" pitchFamily="18" charset="0"/>
                          <a:cs typeface="Times New Roman" panose="02020603050405020304" pitchFamily="18" charset="0"/>
                        </a:rPr>
                        <a:t>Hot plug fans (6 single rotor standard)</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35446">
                <a:tc>
                  <a:txBody>
                    <a:bodyPr/>
                    <a:lstStyle/>
                    <a:p>
                      <a:pPr marL="0" marR="0">
                        <a:spcBef>
                          <a:spcPts val="0"/>
                        </a:spcBef>
                        <a:spcAft>
                          <a:spcPts val="0"/>
                        </a:spcAft>
                      </a:pPr>
                      <a:r>
                        <a:rPr lang="en-US" sz="1400" dirty="0">
                          <a:solidFill>
                            <a:srgbClr val="000000"/>
                          </a:solidFill>
                          <a:effectLst/>
                          <a:latin typeface="MetricHPE" panose="020B0503030202060203" pitchFamily="34" charset="0"/>
                          <a:ea typeface="Times New Roman" panose="02020603050405020304" pitchFamily="18" charset="0"/>
                          <a:cs typeface="Times New Roman" panose="02020603050405020304" pitchFamily="18" charset="0"/>
                        </a:rPr>
                        <a:t> </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169863" marR="0" indent="-169863">
                        <a:spcBef>
                          <a:spcPts val="0"/>
                        </a:spcBef>
                        <a:spcAft>
                          <a:spcPts val="0"/>
                        </a:spcAft>
                        <a:buFont typeface="+mj-lt"/>
                        <a:buAutoNum type="alphaLcPeriod"/>
                      </a:pPr>
                      <a:r>
                        <a:rPr lang="en-US" sz="1200" dirty="0">
                          <a:solidFill>
                            <a:srgbClr val="000000"/>
                          </a:solidFill>
                          <a:effectLst/>
                          <a:latin typeface="MetricHPE" panose="020B0503030202060203" pitchFamily="34" charset="0"/>
                          <a:ea typeface="Times New Roman" panose="02020603050405020304" pitchFamily="18" charset="0"/>
                          <a:cs typeface="MetricHPE" panose="020B0604020202020204" pitchFamily="34" charset="0"/>
                        </a:rPr>
                        <a:t>High performance temperature fans optional</a:t>
                      </a:r>
                      <a:endParaRPr lang="en-US" sz="1200" dirty="0">
                        <a:solidFill>
                          <a:srgbClr val="000000"/>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35446">
                <a:tc>
                  <a:txBody>
                    <a:bodyPr/>
                    <a:lstStyle/>
                    <a:p>
                      <a:pPr marL="0" marR="0">
                        <a:spcBef>
                          <a:spcPts val="0"/>
                        </a:spcBef>
                        <a:spcAft>
                          <a:spcPts val="0"/>
                        </a:spcAft>
                      </a:pPr>
                      <a:r>
                        <a:rPr lang="en-US" sz="1400" dirty="0">
                          <a:solidFill>
                            <a:srgbClr val="000000"/>
                          </a:solidFill>
                          <a:effectLst/>
                          <a:latin typeface="MetricHPE" panose="020B0503030202060203" pitchFamily="34" charset="0"/>
                          <a:ea typeface="Times New Roman" panose="02020603050405020304" pitchFamily="18" charset="0"/>
                          <a:cs typeface="Times New Roman" panose="02020603050405020304" pitchFamily="18" charset="0"/>
                        </a:rPr>
                        <a:t>2.</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0000"/>
                          </a:solidFill>
                          <a:effectLst/>
                          <a:latin typeface="MetricHPE" panose="020B0503030202060203" pitchFamily="34" charset="0"/>
                          <a:ea typeface="Times New Roman" panose="02020603050405020304" pitchFamily="18" charset="0"/>
                          <a:cs typeface="Times New Roman" panose="02020603050405020304" pitchFamily="18" charset="0"/>
                        </a:rPr>
                        <a:t>2 Processors, heatsink showing</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0892">
                <a:tc>
                  <a:txBody>
                    <a:bodyPr/>
                    <a:lstStyle/>
                    <a:p>
                      <a:pPr marL="0" marR="0">
                        <a:spcBef>
                          <a:spcPts val="0"/>
                        </a:spcBef>
                        <a:spcAft>
                          <a:spcPts val="0"/>
                        </a:spcAft>
                      </a:pPr>
                      <a:r>
                        <a:rPr lang="en-US" sz="1400" dirty="0">
                          <a:solidFill>
                            <a:srgbClr val="000000"/>
                          </a:solidFill>
                          <a:effectLst/>
                          <a:latin typeface="MetricHPE" panose="020B0503030202060203" pitchFamily="34" charset="0"/>
                          <a:ea typeface="Times New Roman" panose="02020603050405020304" pitchFamily="18" charset="0"/>
                          <a:cs typeface="Times New Roman" panose="02020603050405020304" pitchFamily="18" charset="0"/>
                        </a:rPr>
                        <a:t>3.</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etricHPE" panose="020B0503030202060203" pitchFamily="34" charset="0"/>
                          <a:ea typeface="Times New Roman" panose="02020603050405020304" pitchFamily="18" charset="0"/>
                          <a:cs typeface="Times New Roman" panose="02020603050405020304" pitchFamily="18" charset="0"/>
                        </a:rPr>
                        <a:t>DDR DIMM Slots. Shown fully populated in 32 slots</a:t>
                      </a:r>
                      <a:br>
                        <a:rPr lang="en-US" sz="1400" dirty="0">
                          <a:solidFill>
                            <a:srgbClr val="000000"/>
                          </a:solidFill>
                          <a:effectLst/>
                          <a:latin typeface="MetricHPE" panose="020B0503030202060203" pitchFamily="34" charset="0"/>
                          <a:ea typeface="Times New Roman" panose="02020603050405020304" pitchFamily="18" charset="0"/>
                          <a:cs typeface="Times New Roman" panose="02020603050405020304" pitchFamily="18" charset="0"/>
                        </a:rPr>
                      </a:br>
                      <a:r>
                        <a:rPr lang="en-US" sz="1400" dirty="0">
                          <a:solidFill>
                            <a:srgbClr val="000000"/>
                          </a:solidFill>
                          <a:effectLst/>
                          <a:latin typeface="MetricHPE" panose="020B0503030202060203" pitchFamily="34" charset="0"/>
                          <a:ea typeface="Times New Roman" panose="02020603050405020304" pitchFamily="18" charset="0"/>
                          <a:cs typeface="Times New Roman" panose="02020603050405020304" pitchFamily="18" charset="0"/>
                        </a:rPr>
                        <a:t>(16 per processor)</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35446">
                <a:tc>
                  <a:txBody>
                    <a:bodyPr/>
                    <a:lstStyle/>
                    <a:p>
                      <a:pPr marL="0" marR="0">
                        <a:spcBef>
                          <a:spcPts val="0"/>
                        </a:spcBef>
                        <a:spcAft>
                          <a:spcPts val="0"/>
                        </a:spcAft>
                      </a:pPr>
                      <a:r>
                        <a:rPr lang="en-US" sz="1400" dirty="0">
                          <a:solidFill>
                            <a:srgbClr val="000000"/>
                          </a:solidFill>
                          <a:effectLst/>
                          <a:latin typeface="MetricHPE" panose="020B0503030202060203" pitchFamily="34" charset="0"/>
                          <a:ea typeface="Times New Roman" panose="02020603050405020304" pitchFamily="18" charset="0"/>
                          <a:cs typeface="Times New Roman" panose="02020603050405020304" pitchFamily="18" charset="0"/>
                        </a:rPr>
                        <a:t>4.</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etricHPE" panose="020B0503030202060203" pitchFamily="34" charset="0"/>
                          <a:ea typeface="Times New Roman" panose="02020603050405020304" pitchFamily="18" charset="0"/>
                          <a:cs typeface="Times New Roman" panose="02020603050405020304" pitchFamily="18" charset="0"/>
                        </a:rPr>
                        <a:t>AROC Connectors</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35446">
                <a:tc>
                  <a:txBody>
                    <a:bodyPr/>
                    <a:lstStyle/>
                    <a:p>
                      <a:pPr marL="0" marR="0">
                        <a:spcBef>
                          <a:spcPts val="0"/>
                        </a:spcBef>
                        <a:spcAft>
                          <a:spcPts val="0"/>
                        </a:spcAft>
                      </a:pPr>
                      <a:r>
                        <a:rPr lang="en-US" sz="1400" dirty="0">
                          <a:solidFill>
                            <a:srgbClr val="000000"/>
                          </a:solidFill>
                          <a:effectLst/>
                          <a:latin typeface="MetricHPE" panose="020B0503030202060203" pitchFamily="34" charset="0"/>
                          <a:ea typeface="Times New Roman" panose="02020603050405020304" pitchFamily="18" charset="0"/>
                          <a:cs typeface="Times New Roman" panose="02020603050405020304" pitchFamily="18" charset="0"/>
                        </a:rPr>
                        <a:t>5.</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etricHPE" panose="020B0503030202060203" pitchFamily="34" charset="0"/>
                          <a:ea typeface="Times New Roman" panose="02020603050405020304" pitchFamily="18" charset="0"/>
                          <a:cs typeface="Times New Roman" panose="02020603050405020304" pitchFamily="18" charset="0"/>
                        </a:rPr>
                        <a:t>Hot Plug redundant HPE Flexible Slot Power supplies</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35446">
                <a:tc>
                  <a:txBody>
                    <a:bodyPr/>
                    <a:lstStyle/>
                    <a:p>
                      <a:pPr marL="0" marR="0">
                        <a:spcBef>
                          <a:spcPts val="0"/>
                        </a:spcBef>
                        <a:spcAft>
                          <a:spcPts val="0"/>
                        </a:spcAft>
                      </a:pPr>
                      <a:r>
                        <a:rPr lang="en-US" sz="1400" dirty="0">
                          <a:solidFill>
                            <a:srgbClr val="000000"/>
                          </a:solidFill>
                          <a:effectLst/>
                          <a:latin typeface="MetricHPE" panose="020B0503030202060203" pitchFamily="34" charset="0"/>
                          <a:ea typeface="Times New Roman" panose="02020603050405020304" pitchFamily="18" charset="0"/>
                          <a:cs typeface="Times New Roman" panose="02020603050405020304" pitchFamily="18" charset="0"/>
                        </a:rPr>
                        <a:t>6.</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etricHPE" panose="020B0503030202060203" pitchFamily="34" charset="0"/>
                          <a:ea typeface="Times New Roman" panose="02020603050405020304" pitchFamily="18" charset="0"/>
                          <a:cs typeface="Times New Roman" panose="02020603050405020304" pitchFamily="18" charset="0"/>
                        </a:rPr>
                        <a:t>Secondary Riser, requires second CPU (Optional)</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35446">
                <a:tc>
                  <a:txBody>
                    <a:bodyPr/>
                    <a:lstStyle/>
                    <a:p>
                      <a:pPr marL="0" marR="0">
                        <a:spcBef>
                          <a:spcPts val="0"/>
                        </a:spcBef>
                        <a:spcAft>
                          <a:spcPts val="0"/>
                        </a:spcAft>
                      </a:pPr>
                      <a:r>
                        <a:rPr lang="en-US" sz="1400" dirty="0">
                          <a:solidFill>
                            <a:srgbClr val="000000"/>
                          </a:solidFill>
                          <a:effectLst/>
                          <a:latin typeface="MetricHPE" panose="020B0503030202060203" pitchFamily="34" charset="0"/>
                          <a:ea typeface="Times New Roman" panose="02020603050405020304" pitchFamily="18" charset="0"/>
                          <a:cs typeface="Times New Roman" panose="02020603050405020304" pitchFamily="18" charset="0"/>
                        </a:rPr>
                        <a:t>7.</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spcBef>
                          <a:spcPts val="0"/>
                        </a:spcBef>
                        <a:spcAft>
                          <a:spcPts val="0"/>
                        </a:spcAft>
                      </a:pPr>
                      <a:r>
                        <a:rPr lang="en-US" sz="1400" dirty="0">
                          <a:solidFill>
                            <a:srgbClr val="000000"/>
                          </a:solidFill>
                          <a:effectLst/>
                          <a:latin typeface="MetricHPE" panose="020B0503030202060203" pitchFamily="34" charset="0"/>
                          <a:ea typeface="Times New Roman" panose="02020603050405020304" pitchFamily="18" charset="0"/>
                          <a:cs typeface="Times New Roman" panose="02020603050405020304" pitchFamily="18" charset="0"/>
                        </a:rPr>
                        <a:t>Primary Riser</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219403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dirty="0"/>
              <a:t>CONFIDENTIAL | AUTHORIZED HPE PARTNER USE ONLY</a:t>
            </a:r>
          </a:p>
        </p:txBody>
      </p:sp>
      <p:sp>
        <p:nvSpPr>
          <p:cNvPr id="5" name="Slide Number Placeholder 4"/>
          <p:cNvSpPr>
            <a:spLocks noGrp="1"/>
          </p:cNvSpPr>
          <p:nvPr>
            <p:ph type="sldNum" sz="quarter" idx="16"/>
          </p:nvPr>
        </p:nvSpPr>
        <p:spPr/>
        <p:txBody>
          <a:bodyPr/>
          <a:lstStyle/>
          <a:p>
            <a:pPr defTabSz="1088421">
              <a:buFontTx/>
              <a:buBlip>
                <a:blip r:embed="rId2"/>
              </a:buBlip>
            </a:pPr>
            <a:fld id="{104FC826-72BB-4AF1-BA01-A94F7396A7DC}" type="slidenum">
              <a:rPr lang="en-US" smtClean="0"/>
              <a:pPr defTabSz="1088421">
                <a:buFontTx/>
                <a:buBlip>
                  <a:blip r:embed="rId2"/>
                </a:buBlip>
              </a:pPr>
              <a:t>34</a:t>
            </a:fld>
            <a:endParaRPr lang="en-US" dirty="0"/>
          </a:p>
        </p:txBody>
      </p:sp>
      <p:sp>
        <p:nvSpPr>
          <p:cNvPr id="8" name="Text Placeholder 7">
            <a:extLst>
              <a:ext uri="{FF2B5EF4-FFF2-40B4-BE49-F238E27FC236}">
                <a16:creationId xmlns:a16="http://schemas.microsoft.com/office/drawing/2014/main" id="{09B08405-C1E0-4ABA-ACCC-D2C6A5029D2F}"/>
              </a:ext>
            </a:extLst>
          </p:cNvPr>
          <p:cNvSpPr>
            <a:spLocks noGrp="1"/>
          </p:cNvSpPr>
          <p:nvPr>
            <p:ph type="body" sz="quarter" idx="13"/>
          </p:nvPr>
        </p:nvSpPr>
        <p:spPr/>
        <p:txBody>
          <a:bodyPr/>
          <a:lstStyle/>
          <a:p>
            <a:r>
              <a:rPr lang="en-US" dirty="0"/>
              <a:t>Rear view of system detail</a:t>
            </a:r>
          </a:p>
        </p:txBody>
      </p:sp>
      <p:sp>
        <p:nvSpPr>
          <p:cNvPr id="2" name="Title 1"/>
          <p:cNvSpPr>
            <a:spLocks noGrp="1"/>
          </p:cNvSpPr>
          <p:nvPr>
            <p:ph type="title"/>
          </p:nvPr>
        </p:nvSpPr>
        <p:spPr/>
        <p:txBody>
          <a:bodyPr/>
          <a:lstStyle/>
          <a:p>
            <a:r>
              <a:rPr lang="fr-FR" dirty="0"/>
              <a:t>HPE ProLiant DL380 Gen10 plus Server (continued)</a:t>
            </a:r>
            <a:endParaRPr lang="en-US" dirty="0"/>
          </a:p>
        </p:txBody>
      </p:sp>
      <p:graphicFrame>
        <p:nvGraphicFramePr>
          <p:cNvPr id="65" name="Table 21">
            <a:extLst>
              <a:ext uri="{FF2B5EF4-FFF2-40B4-BE49-F238E27FC236}">
                <a16:creationId xmlns:a16="http://schemas.microsoft.com/office/drawing/2014/main" id="{1A0B7371-40B6-41F2-93FB-9E9D11D844F3}"/>
              </a:ext>
            </a:extLst>
          </p:cNvPr>
          <p:cNvGraphicFramePr>
            <a:graphicFrameLocks noGrp="1"/>
          </p:cNvGraphicFramePr>
          <p:nvPr>
            <p:extLst>
              <p:ext uri="{D42A27DB-BD31-4B8C-83A1-F6EECF244321}">
                <p14:modId xmlns:p14="http://schemas.microsoft.com/office/powerpoint/2010/main" val="541516423"/>
              </p:ext>
            </p:extLst>
          </p:nvPr>
        </p:nvGraphicFramePr>
        <p:xfrm>
          <a:off x="3388557" y="4111520"/>
          <a:ext cx="5399510" cy="1439634"/>
        </p:xfrm>
        <a:graphic>
          <a:graphicData uri="http://schemas.openxmlformats.org/drawingml/2006/table">
            <a:tbl>
              <a:tblPr firstRow="1" bandRow="1">
                <a:tableStyleId>{2D5ABB26-0587-4C30-8999-92F81FD0307C}</a:tableStyleId>
              </a:tblPr>
              <a:tblGrid>
                <a:gridCol w="224591">
                  <a:extLst>
                    <a:ext uri="{9D8B030D-6E8A-4147-A177-3AD203B41FA5}">
                      <a16:colId xmlns:a16="http://schemas.microsoft.com/office/drawing/2014/main" val="3075386225"/>
                    </a:ext>
                  </a:extLst>
                </a:gridCol>
                <a:gridCol w="2630898">
                  <a:extLst>
                    <a:ext uri="{9D8B030D-6E8A-4147-A177-3AD203B41FA5}">
                      <a16:colId xmlns:a16="http://schemas.microsoft.com/office/drawing/2014/main" val="113467534"/>
                    </a:ext>
                  </a:extLst>
                </a:gridCol>
                <a:gridCol w="298551">
                  <a:extLst>
                    <a:ext uri="{9D8B030D-6E8A-4147-A177-3AD203B41FA5}">
                      <a16:colId xmlns:a16="http://schemas.microsoft.com/office/drawing/2014/main" val="4292514140"/>
                    </a:ext>
                  </a:extLst>
                </a:gridCol>
                <a:gridCol w="2245470">
                  <a:extLst>
                    <a:ext uri="{9D8B030D-6E8A-4147-A177-3AD203B41FA5}">
                      <a16:colId xmlns:a16="http://schemas.microsoft.com/office/drawing/2014/main" val="1628023004"/>
                    </a:ext>
                  </a:extLst>
                </a:gridCol>
              </a:tblGrid>
              <a:tr h="239939">
                <a:tc>
                  <a:txBody>
                    <a:bodyPr/>
                    <a:lstStyle/>
                    <a:p>
                      <a:pPr marL="0" marR="0">
                        <a:spcBef>
                          <a:spcPts val="0"/>
                        </a:spcBef>
                        <a:spcAft>
                          <a:spcPts val="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1.</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Primary Riser PCIe 4.0 slots</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6.</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VGA port</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0902585"/>
                  </a:ext>
                </a:extLst>
              </a:tr>
              <a:tr h="239939">
                <a:tc>
                  <a:txBody>
                    <a:bodyPr/>
                    <a:lstStyle/>
                    <a:p>
                      <a:pPr marL="0" marR="0">
                        <a:spcBef>
                          <a:spcPts val="0"/>
                        </a:spcBef>
                        <a:spcAft>
                          <a:spcPts val="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2.</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Secondary Riser PCIe 4.0 slots</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7.</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OCP NIC ports (if equipped)</a:t>
                      </a:r>
                      <a:endParaRPr lang="en-US" sz="1400" b="0"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72284785"/>
                  </a:ext>
                </a:extLst>
              </a:tr>
              <a:tr h="239939">
                <a:tc>
                  <a:txBody>
                    <a:bodyPr/>
                    <a:lstStyle/>
                    <a:p>
                      <a:pPr marL="0" marR="0">
                        <a:spcBef>
                          <a:spcPts val="0"/>
                        </a:spcBef>
                        <a:spcAft>
                          <a:spcPts val="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3.</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Serial port (optional)</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69863" marR="0" indent="-169863" algn="l" defTabSz="914400" rtl="0" eaLnBrk="1" latinLnBrk="0" hangingPunct="1">
                        <a:spcBef>
                          <a:spcPts val="0"/>
                        </a:spcBef>
                        <a:spcAft>
                          <a:spcPts val="0"/>
                        </a:spcAft>
                        <a:buFont typeface="+mj-lt"/>
                        <a:buAutoNum type="alphaLcPeriod"/>
                      </a:pPr>
                      <a:r>
                        <a:rPr lang="en-US" sz="1200" kern="1200" dirty="0">
                          <a:solidFill>
                            <a:srgbClr val="000000"/>
                          </a:solidFill>
                          <a:effectLst/>
                          <a:latin typeface="MetricHPE" panose="020B0503030202060203" pitchFamily="34" charset="0"/>
                          <a:ea typeface="Times New Roman" panose="02020603050405020304" pitchFamily="18" charset="0"/>
                          <a:cs typeface="MetricHPE" panose="020B0604020202020204" pitchFamily="34" charset="0"/>
                        </a:rPr>
                        <a:t>200GbE through 1GbE options</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2413353"/>
                  </a:ext>
                </a:extLst>
              </a:tr>
              <a:tr h="239939">
                <a:tc>
                  <a:txBody>
                    <a:bodyPr/>
                    <a:lstStyle/>
                    <a:p>
                      <a:pPr marL="0" marR="0">
                        <a:spcBef>
                          <a:spcPts val="0"/>
                        </a:spcBef>
                        <a:spcAft>
                          <a:spcPts val="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4.</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Power Supply 1</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8.</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USB 3.0 Ports (2)</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2415007"/>
                  </a:ext>
                </a:extLst>
              </a:tr>
              <a:tr h="239939">
                <a:tc>
                  <a:txBody>
                    <a:bodyPr/>
                    <a:lstStyle/>
                    <a:p>
                      <a:pPr marL="0" marR="0">
                        <a:spcBef>
                          <a:spcPts val="0"/>
                        </a:spcBef>
                        <a:spcAft>
                          <a:spcPts val="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5.</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rgbClr val="000000"/>
                          </a:solidFill>
                          <a:effectLst/>
                          <a:latin typeface="+mn-lt"/>
                          <a:ea typeface="Times New Roman" panose="02020603050405020304" pitchFamily="18" charset="0"/>
                          <a:cs typeface="Times New Roman" panose="02020603050405020304" pitchFamily="18" charset="0"/>
                        </a:rPr>
                        <a:t>Power Supply 2</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9.</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iLO Management Port</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2222018"/>
                  </a:ext>
                </a:extLst>
              </a:tr>
              <a:tr h="239939">
                <a:tc>
                  <a:txBody>
                    <a:bodyPr/>
                    <a:lstStyle/>
                    <a:p>
                      <a:pPr marL="0" marR="0">
                        <a:spcBef>
                          <a:spcPts val="0"/>
                        </a:spcBef>
                        <a:spcAft>
                          <a:spcPts val="0"/>
                        </a:spcAft>
                      </a:pP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a:solidFill>
                          <a:srgbClr val="000000"/>
                        </a:solidFill>
                        <a:effectLst/>
                        <a:latin typeface="+mn-lt"/>
                        <a:ea typeface="Times New Roman" panose="02020603050405020304" pitchFamily="18" charset="0"/>
                        <a:cs typeface="Times New Roman" panose="02020603050405020304" pitchFamily="18" charset="0"/>
                      </a:endParaRP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10.</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0"/>
                        </a:spcAft>
                      </a:pPr>
                      <a:r>
                        <a:rPr lang="en-US" sz="1400" b="0" dirty="0">
                          <a:solidFill>
                            <a:srgbClr val="000000"/>
                          </a:solidFill>
                          <a:effectLst/>
                          <a:latin typeface="+mn-lt"/>
                          <a:ea typeface="Times New Roman" panose="02020603050405020304" pitchFamily="18" charset="0"/>
                          <a:cs typeface="Times New Roman" panose="02020603050405020304" pitchFamily="18" charset="0"/>
                        </a:rPr>
                        <a:t>Blank cover, not available for use</a:t>
                      </a:r>
                    </a:p>
                  </a:txBody>
                  <a:tcPr marL="0" marR="0" marT="0" marB="0">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88863057"/>
                  </a:ext>
                </a:extLst>
              </a:tr>
            </a:tbl>
          </a:graphicData>
        </a:graphic>
      </p:graphicFrame>
      <p:grpSp>
        <p:nvGrpSpPr>
          <p:cNvPr id="9" name="Group 8">
            <a:extLst>
              <a:ext uri="{FF2B5EF4-FFF2-40B4-BE49-F238E27FC236}">
                <a16:creationId xmlns:a16="http://schemas.microsoft.com/office/drawing/2014/main" id="{847643A0-FC1D-4E73-94C6-9CA7FDABCB9C}"/>
              </a:ext>
            </a:extLst>
          </p:cNvPr>
          <p:cNvGrpSpPr/>
          <p:nvPr/>
        </p:nvGrpSpPr>
        <p:grpSpPr>
          <a:xfrm>
            <a:off x="1510722" y="1392221"/>
            <a:ext cx="9155180" cy="2672892"/>
            <a:chOff x="1510722" y="1392221"/>
            <a:chExt cx="9155180" cy="2672892"/>
          </a:xfrm>
        </p:grpSpPr>
        <p:pic>
          <p:nvPicPr>
            <p:cNvPr id="26" name="Picture 25" descr="20020039.jpg">
              <a:extLst>
                <a:ext uri="{FF2B5EF4-FFF2-40B4-BE49-F238E27FC236}">
                  <a16:creationId xmlns:a16="http://schemas.microsoft.com/office/drawing/2014/main" id="{6AAB21C2-39B2-4046-9AC6-2754DCE8965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10722" y="1392221"/>
              <a:ext cx="9155180" cy="2672892"/>
            </a:xfrm>
            <a:prstGeom prst="rect">
              <a:avLst/>
            </a:prstGeom>
          </p:spPr>
        </p:pic>
        <p:sp>
          <p:nvSpPr>
            <p:cNvPr id="27" name="Oval 26">
              <a:extLst>
                <a:ext uri="{FF2B5EF4-FFF2-40B4-BE49-F238E27FC236}">
                  <a16:creationId xmlns:a16="http://schemas.microsoft.com/office/drawing/2014/main" id="{A6729322-03F7-4EF6-98A0-FF0E6805C0BC}"/>
                </a:ext>
              </a:extLst>
            </p:cNvPr>
            <p:cNvSpPr/>
            <p:nvPr/>
          </p:nvSpPr>
          <p:spPr>
            <a:xfrm>
              <a:off x="3379577" y="1546784"/>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1</a:t>
              </a:r>
              <a:endParaRPr lang="en-US" sz="1200" b="1" dirty="0">
                <a:solidFill>
                  <a:schemeClr val="tx1"/>
                </a:solidFill>
              </a:endParaRPr>
            </a:p>
          </p:txBody>
        </p:sp>
        <p:cxnSp>
          <p:nvCxnSpPr>
            <p:cNvPr id="28" name="Straight Connector 27">
              <a:extLst>
                <a:ext uri="{FF2B5EF4-FFF2-40B4-BE49-F238E27FC236}">
                  <a16:creationId xmlns:a16="http://schemas.microsoft.com/office/drawing/2014/main" id="{75FB9175-3673-4E68-883E-712BA5B9098B}"/>
                </a:ext>
              </a:extLst>
            </p:cNvPr>
            <p:cNvCxnSpPr>
              <a:cxnSpLocks/>
              <a:stCxn id="27" idx="4"/>
            </p:cNvCxnSpPr>
            <p:nvPr/>
          </p:nvCxnSpPr>
          <p:spPr>
            <a:xfrm flipH="1">
              <a:off x="3458049" y="1747952"/>
              <a:ext cx="22112" cy="422373"/>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C67727CF-0429-4A4C-B7EF-822C6134CE06}"/>
                </a:ext>
              </a:extLst>
            </p:cNvPr>
            <p:cNvSpPr/>
            <p:nvPr/>
          </p:nvSpPr>
          <p:spPr>
            <a:xfrm>
              <a:off x="5916958" y="1546784"/>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2</a:t>
              </a:r>
              <a:endParaRPr lang="en-US" sz="1200" b="1" dirty="0">
                <a:solidFill>
                  <a:schemeClr val="tx1"/>
                </a:solidFill>
              </a:endParaRPr>
            </a:p>
          </p:txBody>
        </p:sp>
        <p:cxnSp>
          <p:nvCxnSpPr>
            <p:cNvPr id="30" name="Straight Connector 29">
              <a:extLst>
                <a:ext uri="{FF2B5EF4-FFF2-40B4-BE49-F238E27FC236}">
                  <a16:creationId xmlns:a16="http://schemas.microsoft.com/office/drawing/2014/main" id="{53C7CC15-F301-4EFA-9D33-F8BE0D8B40CD}"/>
                </a:ext>
              </a:extLst>
            </p:cNvPr>
            <p:cNvCxnSpPr>
              <a:cxnSpLocks/>
              <a:stCxn id="29" idx="4"/>
            </p:cNvCxnSpPr>
            <p:nvPr/>
          </p:nvCxnSpPr>
          <p:spPr>
            <a:xfrm flipH="1">
              <a:off x="5995430" y="1747952"/>
              <a:ext cx="22112" cy="422373"/>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4036C92E-9924-40CE-9B4D-E13DC39CEB61}"/>
                </a:ext>
              </a:extLst>
            </p:cNvPr>
            <p:cNvSpPr/>
            <p:nvPr/>
          </p:nvSpPr>
          <p:spPr>
            <a:xfrm>
              <a:off x="7660917" y="1546784"/>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3</a:t>
              </a:r>
              <a:endParaRPr lang="en-US" sz="1200" b="1" dirty="0">
                <a:solidFill>
                  <a:schemeClr val="tx1"/>
                </a:solidFill>
              </a:endParaRPr>
            </a:p>
          </p:txBody>
        </p:sp>
        <p:cxnSp>
          <p:nvCxnSpPr>
            <p:cNvPr id="52" name="Straight Connector 51">
              <a:extLst>
                <a:ext uri="{FF2B5EF4-FFF2-40B4-BE49-F238E27FC236}">
                  <a16:creationId xmlns:a16="http://schemas.microsoft.com/office/drawing/2014/main" id="{B9E34607-F418-47AD-86AC-96D1174939F4}"/>
                </a:ext>
              </a:extLst>
            </p:cNvPr>
            <p:cNvCxnSpPr>
              <a:cxnSpLocks/>
              <a:stCxn id="51" idx="4"/>
            </p:cNvCxnSpPr>
            <p:nvPr/>
          </p:nvCxnSpPr>
          <p:spPr>
            <a:xfrm flipH="1">
              <a:off x="7739389" y="1747952"/>
              <a:ext cx="22112" cy="742885"/>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569F5E4-B620-497C-B2F6-EA3EA0E4ABB9}"/>
                </a:ext>
              </a:extLst>
            </p:cNvPr>
            <p:cNvSpPr/>
            <p:nvPr/>
          </p:nvSpPr>
          <p:spPr>
            <a:xfrm>
              <a:off x="9118289" y="1546784"/>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4</a:t>
              </a:r>
              <a:endParaRPr lang="en-US" sz="1200" b="1" dirty="0">
                <a:solidFill>
                  <a:schemeClr val="tx1"/>
                </a:solidFill>
              </a:endParaRPr>
            </a:p>
          </p:txBody>
        </p:sp>
        <p:cxnSp>
          <p:nvCxnSpPr>
            <p:cNvPr id="54" name="Straight Connector 53">
              <a:extLst>
                <a:ext uri="{FF2B5EF4-FFF2-40B4-BE49-F238E27FC236}">
                  <a16:creationId xmlns:a16="http://schemas.microsoft.com/office/drawing/2014/main" id="{1D24E96B-7FC5-453E-9FD2-54C2C91766C2}"/>
                </a:ext>
              </a:extLst>
            </p:cNvPr>
            <p:cNvCxnSpPr>
              <a:cxnSpLocks/>
              <a:stCxn id="53" idx="4"/>
            </p:cNvCxnSpPr>
            <p:nvPr/>
          </p:nvCxnSpPr>
          <p:spPr>
            <a:xfrm flipH="1">
              <a:off x="9196761" y="1747952"/>
              <a:ext cx="22112" cy="1167091"/>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F2C80976-F43A-4534-9441-1C3DD95FC3A3}"/>
                </a:ext>
              </a:extLst>
            </p:cNvPr>
            <p:cNvSpPr/>
            <p:nvPr/>
          </p:nvSpPr>
          <p:spPr>
            <a:xfrm>
              <a:off x="7739388" y="3644502"/>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5</a:t>
              </a:r>
              <a:endParaRPr lang="en-US" sz="1200" b="1" dirty="0">
                <a:solidFill>
                  <a:schemeClr val="tx1"/>
                </a:solidFill>
              </a:endParaRPr>
            </a:p>
          </p:txBody>
        </p:sp>
        <p:cxnSp>
          <p:nvCxnSpPr>
            <p:cNvPr id="56" name="Straight Connector 55">
              <a:extLst>
                <a:ext uri="{FF2B5EF4-FFF2-40B4-BE49-F238E27FC236}">
                  <a16:creationId xmlns:a16="http://schemas.microsoft.com/office/drawing/2014/main" id="{CCFCEE75-D94D-412C-A9C3-FB973F5FCB19}"/>
                </a:ext>
              </a:extLst>
            </p:cNvPr>
            <p:cNvCxnSpPr>
              <a:cxnSpLocks/>
            </p:cNvCxnSpPr>
            <p:nvPr/>
          </p:nvCxnSpPr>
          <p:spPr>
            <a:xfrm flipV="1">
              <a:off x="7817859" y="3037591"/>
              <a:ext cx="0" cy="600959"/>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95E2C2C0-C937-4F87-B678-3266D9C83485}"/>
                </a:ext>
              </a:extLst>
            </p:cNvPr>
            <p:cNvSpPr/>
            <p:nvPr/>
          </p:nvSpPr>
          <p:spPr>
            <a:xfrm>
              <a:off x="6741718" y="3644502"/>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6</a:t>
              </a:r>
              <a:endParaRPr lang="en-US" sz="1200" b="1" dirty="0">
                <a:solidFill>
                  <a:schemeClr val="tx1"/>
                </a:solidFill>
              </a:endParaRPr>
            </a:p>
          </p:txBody>
        </p:sp>
        <p:cxnSp>
          <p:nvCxnSpPr>
            <p:cNvPr id="58" name="Straight Connector 57">
              <a:extLst>
                <a:ext uri="{FF2B5EF4-FFF2-40B4-BE49-F238E27FC236}">
                  <a16:creationId xmlns:a16="http://schemas.microsoft.com/office/drawing/2014/main" id="{2864448F-6530-4BA6-A9A2-C58D77A30BE3}"/>
                </a:ext>
              </a:extLst>
            </p:cNvPr>
            <p:cNvCxnSpPr>
              <a:cxnSpLocks/>
            </p:cNvCxnSpPr>
            <p:nvPr/>
          </p:nvCxnSpPr>
          <p:spPr>
            <a:xfrm flipV="1">
              <a:off x="6820189" y="3348676"/>
              <a:ext cx="0" cy="289875"/>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C58CA5DF-E50E-4567-9381-4D018E315738}"/>
                </a:ext>
              </a:extLst>
            </p:cNvPr>
            <p:cNvSpPr/>
            <p:nvPr/>
          </p:nvSpPr>
          <p:spPr>
            <a:xfrm>
              <a:off x="5744048" y="3644502"/>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7</a:t>
              </a:r>
              <a:endParaRPr lang="en-US" sz="1200" b="1" dirty="0">
                <a:solidFill>
                  <a:schemeClr val="tx1"/>
                </a:solidFill>
              </a:endParaRPr>
            </a:p>
          </p:txBody>
        </p:sp>
        <p:cxnSp>
          <p:nvCxnSpPr>
            <p:cNvPr id="60" name="Straight Connector 59">
              <a:extLst>
                <a:ext uri="{FF2B5EF4-FFF2-40B4-BE49-F238E27FC236}">
                  <a16:creationId xmlns:a16="http://schemas.microsoft.com/office/drawing/2014/main" id="{61606634-9EFA-412E-9B65-DFFFBE5668A1}"/>
                </a:ext>
              </a:extLst>
            </p:cNvPr>
            <p:cNvCxnSpPr>
              <a:cxnSpLocks/>
            </p:cNvCxnSpPr>
            <p:nvPr/>
          </p:nvCxnSpPr>
          <p:spPr>
            <a:xfrm flipV="1">
              <a:off x="5822519" y="3348676"/>
              <a:ext cx="0" cy="289875"/>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BF85F101-BE83-4A1F-92A5-6D7E910C36A8}"/>
                </a:ext>
              </a:extLst>
            </p:cNvPr>
            <p:cNvSpPr/>
            <p:nvPr/>
          </p:nvSpPr>
          <p:spPr>
            <a:xfrm>
              <a:off x="4075504" y="3644502"/>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8</a:t>
              </a:r>
              <a:endParaRPr lang="en-US" sz="1200" b="1" dirty="0">
                <a:solidFill>
                  <a:schemeClr val="tx1"/>
                </a:solidFill>
              </a:endParaRPr>
            </a:p>
          </p:txBody>
        </p:sp>
        <p:cxnSp>
          <p:nvCxnSpPr>
            <p:cNvPr id="62" name="Straight Connector 61">
              <a:extLst>
                <a:ext uri="{FF2B5EF4-FFF2-40B4-BE49-F238E27FC236}">
                  <a16:creationId xmlns:a16="http://schemas.microsoft.com/office/drawing/2014/main" id="{4E2D86FE-01F9-4E68-AF02-C8ACE0C3C2A9}"/>
                </a:ext>
              </a:extLst>
            </p:cNvPr>
            <p:cNvCxnSpPr>
              <a:cxnSpLocks/>
            </p:cNvCxnSpPr>
            <p:nvPr/>
          </p:nvCxnSpPr>
          <p:spPr>
            <a:xfrm flipV="1">
              <a:off x="4153975" y="3336772"/>
              <a:ext cx="0" cy="289875"/>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63" name="Oval 62">
              <a:extLst>
                <a:ext uri="{FF2B5EF4-FFF2-40B4-BE49-F238E27FC236}">
                  <a16:creationId xmlns:a16="http://schemas.microsoft.com/office/drawing/2014/main" id="{2E54D5FA-015B-40B4-8FD4-F4302C0ABCD9}"/>
                </a:ext>
              </a:extLst>
            </p:cNvPr>
            <p:cNvSpPr/>
            <p:nvPr/>
          </p:nvSpPr>
          <p:spPr>
            <a:xfrm>
              <a:off x="3655140" y="3644502"/>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9</a:t>
              </a:r>
              <a:endParaRPr lang="en-US" sz="1200" b="1" dirty="0">
                <a:solidFill>
                  <a:schemeClr val="tx1"/>
                </a:solidFill>
              </a:endParaRPr>
            </a:p>
          </p:txBody>
        </p:sp>
        <p:cxnSp>
          <p:nvCxnSpPr>
            <p:cNvPr id="64" name="Straight Connector 63">
              <a:extLst>
                <a:ext uri="{FF2B5EF4-FFF2-40B4-BE49-F238E27FC236}">
                  <a16:creationId xmlns:a16="http://schemas.microsoft.com/office/drawing/2014/main" id="{EAD8C776-DCEE-4161-A739-8DFED02220D8}"/>
                </a:ext>
              </a:extLst>
            </p:cNvPr>
            <p:cNvCxnSpPr>
              <a:cxnSpLocks/>
            </p:cNvCxnSpPr>
            <p:nvPr/>
          </p:nvCxnSpPr>
          <p:spPr>
            <a:xfrm flipV="1">
              <a:off x="3733611" y="3336772"/>
              <a:ext cx="0" cy="289875"/>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7A112055-1C91-45DA-A957-C8615CA07FA4}"/>
                </a:ext>
              </a:extLst>
            </p:cNvPr>
            <p:cNvSpPr/>
            <p:nvPr/>
          </p:nvSpPr>
          <p:spPr>
            <a:xfrm>
              <a:off x="2867013" y="3648853"/>
              <a:ext cx="201168" cy="201168"/>
            </a:xfrm>
            <a:prstGeom prst="ellipse">
              <a:avLst/>
            </a:prstGeom>
            <a:solidFill>
              <a:srgbClr val="32DAC8">
                <a:alpha val="80000"/>
              </a:srgbClr>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solidFill>
                  <a:schemeClr val="tx1"/>
                </a:solidFill>
              </a:endParaRPr>
            </a:p>
          </p:txBody>
        </p:sp>
        <p:cxnSp>
          <p:nvCxnSpPr>
            <p:cNvPr id="32" name="Straight Connector 31">
              <a:extLst>
                <a:ext uri="{FF2B5EF4-FFF2-40B4-BE49-F238E27FC236}">
                  <a16:creationId xmlns:a16="http://schemas.microsoft.com/office/drawing/2014/main" id="{857BBF01-627F-4860-9FB0-2D558640ADA7}"/>
                </a:ext>
              </a:extLst>
            </p:cNvPr>
            <p:cNvCxnSpPr>
              <a:cxnSpLocks/>
            </p:cNvCxnSpPr>
            <p:nvPr/>
          </p:nvCxnSpPr>
          <p:spPr>
            <a:xfrm flipV="1">
              <a:off x="2945484" y="3341123"/>
              <a:ext cx="0" cy="289875"/>
            </a:xfrm>
            <a:prstGeom prst="line">
              <a:avLst/>
            </a:prstGeom>
            <a:ln w="19050">
              <a:solidFill>
                <a:srgbClr val="32DAC8"/>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F3B18B05-75AE-4A5D-B4D7-A14B8D7A7D13}"/>
                </a:ext>
              </a:extLst>
            </p:cNvPr>
            <p:cNvSpPr/>
            <p:nvPr/>
          </p:nvSpPr>
          <p:spPr bwMode="ltGray">
            <a:xfrm>
              <a:off x="2797340" y="3631435"/>
              <a:ext cx="337735" cy="219023"/>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r>
                <a:rPr lang="en-US" sz="1000" b="1" dirty="0">
                  <a:solidFill>
                    <a:schemeClr val="tx1"/>
                  </a:solidFill>
                </a:rPr>
                <a:t>10</a:t>
              </a:r>
              <a:endParaRPr lang="en-US" b="1" dirty="0">
                <a:solidFill>
                  <a:schemeClr val="tx1"/>
                </a:solidFill>
              </a:endParaRPr>
            </a:p>
          </p:txBody>
        </p:sp>
      </p:grpSp>
    </p:spTree>
    <p:extLst>
      <p:ext uri="{BB962C8B-B14F-4D97-AF65-F5344CB8AC3E}">
        <p14:creationId xmlns:p14="http://schemas.microsoft.com/office/powerpoint/2010/main" val="33537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CBF2A1-5854-4799-ADDA-CC6D7264F24F}"/>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AB5216A3-86F0-4201-8A98-84F3710CFDDB}"/>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35</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4" name="Text Placeholder 3">
            <a:extLst>
              <a:ext uri="{FF2B5EF4-FFF2-40B4-BE49-F238E27FC236}">
                <a16:creationId xmlns:a16="http://schemas.microsoft.com/office/drawing/2014/main" id="{38F488AA-3CEC-434E-BF6D-647FA2E84282}"/>
              </a:ext>
            </a:extLst>
          </p:cNvPr>
          <p:cNvSpPr>
            <a:spLocks noGrp="1"/>
          </p:cNvSpPr>
          <p:nvPr>
            <p:ph type="body" sz="quarter" idx="13"/>
          </p:nvPr>
        </p:nvSpPr>
        <p:spPr/>
        <p:txBody>
          <a:bodyPr/>
          <a:lstStyle/>
          <a:p>
            <a:r>
              <a:rPr lang="en-US" dirty="0"/>
              <a:t>Pre-Configured Models</a:t>
            </a:r>
          </a:p>
        </p:txBody>
      </p:sp>
      <p:sp>
        <p:nvSpPr>
          <p:cNvPr id="5" name="Title 4">
            <a:extLst>
              <a:ext uri="{FF2B5EF4-FFF2-40B4-BE49-F238E27FC236}">
                <a16:creationId xmlns:a16="http://schemas.microsoft.com/office/drawing/2014/main" id="{315A280E-93D2-417C-9F18-9E5620CD315E}"/>
              </a:ext>
            </a:extLst>
          </p:cNvPr>
          <p:cNvSpPr>
            <a:spLocks noGrp="1"/>
          </p:cNvSpPr>
          <p:nvPr>
            <p:ph type="title"/>
          </p:nvPr>
        </p:nvSpPr>
        <p:spPr/>
        <p:txBody>
          <a:bodyPr/>
          <a:lstStyle/>
          <a:p>
            <a:r>
              <a:rPr lang="fr-FR" dirty="0"/>
              <a:t>HPE ProLiant DL380 Gen10 plus Server (</a:t>
            </a:r>
            <a:r>
              <a:rPr lang="fr-FR" dirty="0" err="1"/>
              <a:t>replaced</a:t>
            </a:r>
            <a:r>
              <a:rPr lang="fr-FR" dirty="0"/>
              <a:t> </a:t>
            </a:r>
            <a:r>
              <a:rPr lang="fr-FR" dirty="0" err="1"/>
              <a:t>controllers</a:t>
            </a:r>
            <a:r>
              <a:rPr lang="fr-FR" dirty="0"/>
              <a:t>)</a:t>
            </a:r>
            <a:endParaRPr lang="en-US" dirty="0"/>
          </a:p>
        </p:txBody>
      </p:sp>
      <p:graphicFrame>
        <p:nvGraphicFramePr>
          <p:cNvPr id="6" name="Table 5">
            <a:extLst>
              <a:ext uri="{FF2B5EF4-FFF2-40B4-BE49-F238E27FC236}">
                <a16:creationId xmlns:a16="http://schemas.microsoft.com/office/drawing/2014/main" id="{BBA00140-23C5-4830-A7DC-6B7AB7C0C98F}"/>
              </a:ext>
            </a:extLst>
          </p:cNvPr>
          <p:cNvGraphicFramePr>
            <a:graphicFrameLocks noGrp="1"/>
          </p:cNvGraphicFramePr>
          <p:nvPr>
            <p:extLst>
              <p:ext uri="{D42A27DB-BD31-4B8C-83A1-F6EECF244321}">
                <p14:modId xmlns:p14="http://schemas.microsoft.com/office/powerpoint/2010/main" val="3288561615"/>
              </p:ext>
            </p:extLst>
          </p:nvPr>
        </p:nvGraphicFramePr>
        <p:xfrm>
          <a:off x="304800" y="1241515"/>
          <a:ext cx="11648390" cy="4986528"/>
        </p:xfrm>
        <a:graphic>
          <a:graphicData uri="http://schemas.openxmlformats.org/drawingml/2006/table">
            <a:tbl>
              <a:tblPr firstRow="1" bandRow="1">
                <a:tableStyleId>{912C8C85-51F0-491E-9774-3900AFEF0FD7}</a:tableStyleId>
              </a:tblPr>
              <a:tblGrid>
                <a:gridCol w="1712721">
                  <a:extLst>
                    <a:ext uri="{9D8B030D-6E8A-4147-A177-3AD203B41FA5}">
                      <a16:colId xmlns:a16="http://schemas.microsoft.com/office/drawing/2014/main" val="20000"/>
                    </a:ext>
                  </a:extLst>
                </a:gridCol>
                <a:gridCol w="1987134">
                  <a:extLst>
                    <a:ext uri="{9D8B030D-6E8A-4147-A177-3AD203B41FA5}">
                      <a16:colId xmlns:a16="http://schemas.microsoft.com/office/drawing/2014/main" val="20002"/>
                    </a:ext>
                  </a:extLst>
                </a:gridCol>
                <a:gridCol w="1987134">
                  <a:extLst>
                    <a:ext uri="{9D8B030D-6E8A-4147-A177-3AD203B41FA5}">
                      <a16:colId xmlns:a16="http://schemas.microsoft.com/office/drawing/2014/main" val="20004"/>
                    </a:ext>
                  </a:extLst>
                </a:gridCol>
                <a:gridCol w="1987134">
                  <a:extLst>
                    <a:ext uri="{9D8B030D-6E8A-4147-A177-3AD203B41FA5}">
                      <a16:colId xmlns:a16="http://schemas.microsoft.com/office/drawing/2014/main" val="20005"/>
                    </a:ext>
                  </a:extLst>
                </a:gridCol>
                <a:gridCol w="2095469">
                  <a:extLst>
                    <a:ext uri="{9D8B030D-6E8A-4147-A177-3AD203B41FA5}">
                      <a16:colId xmlns:a16="http://schemas.microsoft.com/office/drawing/2014/main" val="20006"/>
                    </a:ext>
                  </a:extLst>
                </a:gridCol>
                <a:gridCol w="1878798">
                  <a:extLst>
                    <a:ext uri="{9D8B030D-6E8A-4147-A177-3AD203B41FA5}">
                      <a16:colId xmlns:a16="http://schemas.microsoft.com/office/drawing/2014/main" val="2859105615"/>
                    </a:ext>
                  </a:extLst>
                </a:gridCol>
              </a:tblGrid>
              <a:tr h="229868">
                <a:tc>
                  <a:txBody>
                    <a:bodyPr/>
                    <a:lstStyle/>
                    <a:p>
                      <a:pPr algn="ctr" fontAlgn="ctr"/>
                      <a:r>
                        <a:rPr lang="en-US" sz="1400" u="none" strike="noStrike" dirty="0">
                          <a:solidFill>
                            <a:schemeClr val="bg1"/>
                          </a:solidFill>
                          <a:latin typeface="MetricHPE" panose="020B0703030202060203" pitchFamily="34" charset="0"/>
                          <a:cs typeface="MetricHPE" panose="020B0604020202020204" pitchFamily="34" charset="0"/>
                        </a:rPr>
                        <a:t>Feature</a:t>
                      </a:r>
                      <a:endParaRPr lang="en-US" sz="1400" b="1" i="0" u="none" strike="noStrike" dirty="0">
                        <a:solidFill>
                          <a:schemeClr val="bg1"/>
                        </a:solidFill>
                        <a:latin typeface="MetricHPE" panose="020B0703030202060203" pitchFamily="34" charset="0"/>
                        <a:cs typeface="MetricHPE" panose="020B0604020202020204" pitchFamily="34" charset="0"/>
                      </a:endParaRPr>
                    </a:p>
                  </a:txBody>
                  <a:tcPr marL="0" marR="0" marT="18288" marB="18288"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n-lt"/>
                          <a:cs typeface="MetricHPE" panose="020B0604020202020204" pitchFamily="34" charset="0"/>
                        </a:rPr>
                        <a:t>P55248-xx1</a:t>
                      </a:r>
                    </a:p>
                  </a:txBody>
                  <a:tcPr marL="0" marR="0" marT="18288" marB="182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mn-lt"/>
                          <a:cs typeface="MetricHPE" panose="020B0604020202020204" pitchFamily="34" charset="0"/>
                        </a:rPr>
                        <a:t>P55247-xx1</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mn-lt"/>
                          <a:cs typeface="MetricHPE" panose="020B0604020202020204" pitchFamily="34" charset="0"/>
                        </a:rPr>
                        <a:t>P55246-xx1</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mn-lt"/>
                          <a:cs typeface="MetricHPE" panose="020B0604020202020204" pitchFamily="34" charset="0"/>
                        </a:rPr>
                        <a:t>P55245-xx1</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mn-lt"/>
                          <a:cs typeface="MetricHPE" panose="020B0604020202020204" pitchFamily="34" charset="0"/>
                        </a:rPr>
                        <a:t>P55244-xx1</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60908">
                <a:tc>
                  <a:txBody>
                    <a:bodyPr/>
                    <a:lstStyle/>
                    <a:p>
                      <a:pPr algn="l" fontAlgn="ctr"/>
                      <a:r>
                        <a:rPr lang="en-US" sz="1200" u="none" strike="noStrike" dirty="0">
                          <a:effectLst/>
                          <a:latin typeface="+mj-lt"/>
                          <a:cs typeface="MetricHPE" panose="020B0604020202020204" pitchFamily="34" charset="0"/>
                        </a:rPr>
                        <a:t>Localization</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-B21 (WW) &amp; -291 (Japan)</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-B21 (WW) &amp; -291 (Japan)</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-B21 (WW) &amp; -291 (Japan)</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-B21 (WW) &amp; -291 (Japan)</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-B21 (WW) &amp; -291 (Japan)</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0908">
                <a:tc>
                  <a:txBody>
                    <a:bodyPr/>
                    <a:lstStyle/>
                    <a:p>
                      <a:pPr algn="l" fontAlgn="ctr"/>
                      <a:r>
                        <a:rPr lang="en-US" sz="1200" u="none" strike="noStrike" dirty="0">
                          <a:effectLst/>
                          <a:latin typeface="+mj-lt"/>
                          <a:cs typeface="MetricHPE" panose="020B0604020202020204" pitchFamily="34" charset="0"/>
                        </a:rPr>
                        <a:t>Proc Model </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5315Y (8 core, 3.2GHz, 140W)</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l-PL" sz="1200" b="0" i="0" u="none" strike="noStrike" kern="1200" dirty="0">
                          <a:solidFill>
                            <a:schemeClr val="tx1"/>
                          </a:solidFill>
                          <a:effectLst/>
                          <a:latin typeface="+mn-lt"/>
                          <a:ea typeface="+mn-ea"/>
                          <a:cs typeface="MetricHPE" panose="020B0604020202020204" pitchFamily="34" charset="0"/>
                        </a:rPr>
                        <a:t>4314 (16 core, 2.4GHz, 135W)</a:t>
                      </a:r>
                      <a:endParaRPr lang="en-US" sz="1200" b="0" i="0" u="none" strike="noStrike" kern="1200" dirty="0">
                        <a:solidFill>
                          <a:schemeClr val="tx1"/>
                        </a:solidFill>
                        <a:effectLst/>
                        <a:latin typeface="+mn-lt"/>
                        <a:ea typeface="+mn-ea"/>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l-PL" sz="1200" b="0" i="0" u="none" strike="noStrike" dirty="0">
                          <a:solidFill>
                            <a:schemeClr val="tx1"/>
                          </a:solidFill>
                          <a:effectLst/>
                          <a:latin typeface="+mj-lt"/>
                          <a:cs typeface="MetricHPE" panose="020B0604020202020204" pitchFamily="34" charset="0"/>
                        </a:rPr>
                        <a:t>431</a:t>
                      </a:r>
                      <a:r>
                        <a:rPr lang="en-US" sz="1200" b="0" i="0" u="none" strike="noStrike" dirty="0">
                          <a:solidFill>
                            <a:schemeClr val="tx1"/>
                          </a:solidFill>
                          <a:effectLst/>
                          <a:latin typeface="+mj-lt"/>
                          <a:cs typeface="MetricHPE" panose="020B0604020202020204" pitchFamily="34" charset="0"/>
                        </a:rPr>
                        <a:t>0</a:t>
                      </a:r>
                      <a:r>
                        <a:rPr lang="pl-PL" sz="1200" b="0" i="0" u="none" strike="noStrike" dirty="0">
                          <a:solidFill>
                            <a:schemeClr val="tx1"/>
                          </a:solidFill>
                          <a:effectLst/>
                          <a:latin typeface="+mj-lt"/>
                          <a:cs typeface="MetricHPE" panose="020B0604020202020204" pitchFamily="34" charset="0"/>
                        </a:rPr>
                        <a:t> (1</a:t>
                      </a:r>
                      <a:r>
                        <a:rPr lang="en-US" sz="1200" b="0" i="0" u="none" strike="noStrike" dirty="0">
                          <a:solidFill>
                            <a:schemeClr val="tx1"/>
                          </a:solidFill>
                          <a:effectLst/>
                          <a:latin typeface="+mj-lt"/>
                          <a:cs typeface="MetricHPE" panose="020B0604020202020204" pitchFamily="34" charset="0"/>
                        </a:rPr>
                        <a:t>2</a:t>
                      </a:r>
                      <a:r>
                        <a:rPr lang="pl-PL" sz="1200" b="0" i="0" u="none" strike="noStrike" dirty="0">
                          <a:solidFill>
                            <a:schemeClr val="tx1"/>
                          </a:solidFill>
                          <a:effectLst/>
                          <a:latin typeface="+mj-lt"/>
                          <a:cs typeface="MetricHPE" panose="020B0604020202020204" pitchFamily="34" charset="0"/>
                        </a:rPr>
                        <a:t> core, 2.</a:t>
                      </a:r>
                      <a:r>
                        <a:rPr lang="en-US" sz="1200" b="0" i="0" u="none" strike="noStrike" dirty="0">
                          <a:solidFill>
                            <a:schemeClr val="tx1"/>
                          </a:solidFill>
                          <a:effectLst/>
                          <a:latin typeface="+mj-lt"/>
                          <a:cs typeface="MetricHPE" panose="020B0604020202020204" pitchFamily="34" charset="0"/>
                        </a:rPr>
                        <a:t>1</a:t>
                      </a:r>
                      <a:r>
                        <a:rPr lang="pl-PL" sz="1200" b="0" i="0" u="none" strike="noStrike" dirty="0">
                          <a:solidFill>
                            <a:schemeClr val="tx1"/>
                          </a:solidFill>
                          <a:effectLst/>
                          <a:latin typeface="+mj-lt"/>
                          <a:cs typeface="MetricHPE" panose="020B0604020202020204" pitchFamily="34" charset="0"/>
                        </a:rPr>
                        <a:t>GHz, 1</a:t>
                      </a:r>
                      <a:r>
                        <a:rPr lang="en-US" sz="1200" b="0" i="0" u="none" strike="noStrike" dirty="0">
                          <a:solidFill>
                            <a:schemeClr val="tx1"/>
                          </a:solidFill>
                          <a:effectLst/>
                          <a:latin typeface="+mj-lt"/>
                          <a:cs typeface="MetricHPE" panose="020B0604020202020204" pitchFamily="34" charset="0"/>
                        </a:rPr>
                        <a:t>20</a:t>
                      </a:r>
                      <a:r>
                        <a:rPr lang="pl-PL" sz="1200" b="0" i="0" u="none" strike="noStrike" dirty="0">
                          <a:solidFill>
                            <a:schemeClr val="tx1"/>
                          </a:solidFill>
                          <a:effectLst/>
                          <a:latin typeface="+mj-lt"/>
                          <a:cs typeface="MetricHPE" panose="020B0604020202020204" pitchFamily="34" charset="0"/>
                        </a:rPr>
                        <a:t>W)</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0" i="0" u="none" strike="noStrike" dirty="0">
                          <a:solidFill>
                            <a:schemeClr val="tx1"/>
                          </a:solidFill>
                          <a:effectLst/>
                          <a:latin typeface="+mj-lt"/>
                          <a:cs typeface="MetricHPE" panose="020B0604020202020204" pitchFamily="34" charset="0"/>
                        </a:rPr>
                        <a:t>43</a:t>
                      </a:r>
                      <a:r>
                        <a:rPr lang="en-US" sz="1200" b="0" i="0" u="none" strike="noStrike" dirty="0">
                          <a:solidFill>
                            <a:schemeClr val="tx1"/>
                          </a:solidFill>
                          <a:effectLst/>
                          <a:latin typeface="+mj-lt"/>
                          <a:cs typeface="MetricHPE" panose="020B0604020202020204" pitchFamily="34" charset="0"/>
                        </a:rPr>
                        <a:t>09Y</a:t>
                      </a:r>
                      <a:r>
                        <a:rPr lang="pl-PL" sz="1200" b="0" i="0" u="none" strike="noStrike" dirty="0">
                          <a:solidFill>
                            <a:schemeClr val="tx1"/>
                          </a:solidFill>
                          <a:effectLst/>
                          <a:latin typeface="+mj-lt"/>
                          <a:cs typeface="MetricHPE" panose="020B0604020202020204" pitchFamily="34" charset="0"/>
                        </a:rPr>
                        <a:t> (</a:t>
                      </a:r>
                      <a:r>
                        <a:rPr lang="en-US" sz="1200" b="0" i="0" u="none" strike="noStrike" dirty="0">
                          <a:solidFill>
                            <a:schemeClr val="tx1"/>
                          </a:solidFill>
                          <a:effectLst/>
                          <a:latin typeface="+mj-lt"/>
                          <a:cs typeface="MetricHPE" panose="020B0604020202020204" pitchFamily="34" charset="0"/>
                        </a:rPr>
                        <a:t>8</a:t>
                      </a:r>
                      <a:r>
                        <a:rPr lang="pl-PL" sz="1200" b="0" i="0" u="none" strike="noStrike" dirty="0">
                          <a:solidFill>
                            <a:schemeClr val="tx1"/>
                          </a:solidFill>
                          <a:effectLst/>
                          <a:latin typeface="+mj-lt"/>
                          <a:cs typeface="MetricHPE" panose="020B0604020202020204" pitchFamily="34" charset="0"/>
                        </a:rPr>
                        <a:t> core, 2.</a:t>
                      </a:r>
                      <a:r>
                        <a:rPr lang="en-US" sz="1200" b="0" i="0" u="none" strike="noStrike" dirty="0">
                          <a:solidFill>
                            <a:schemeClr val="tx1"/>
                          </a:solidFill>
                          <a:effectLst/>
                          <a:latin typeface="+mj-lt"/>
                          <a:cs typeface="MetricHPE" panose="020B0604020202020204" pitchFamily="34" charset="0"/>
                        </a:rPr>
                        <a:t>8</a:t>
                      </a:r>
                      <a:r>
                        <a:rPr lang="pl-PL" sz="1200" b="0" i="0" u="none" strike="noStrike" dirty="0">
                          <a:solidFill>
                            <a:schemeClr val="tx1"/>
                          </a:solidFill>
                          <a:effectLst/>
                          <a:latin typeface="+mj-lt"/>
                          <a:cs typeface="MetricHPE" panose="020B0604020202020204" pitchFamily="34" charset="0"/>
                        </a:rPr>
                        <a:t>GHz, 1</a:t>
                      </a:r>
                      <a:r>
                        <a:rPr lang="en-US" sz="1200" b="0" i="0" u="none" strike="noStrike" dirty="0">
                          <a:solidFill>
                            <a:schemeClr val="tx1"/>
                          </a:solidFill>
                          <a:effectLst/>
                          <a:latin typeface="+mj-lt"/>
                          <a:cs typeface="MetricHPE" panose="020B0604020202020204" pitchFamily="34" charset="0"/>
                        </a:rPr>
                        <a:t>0</a:t>
                      </a:r>
                      <a:r>
                        <a:rPr lang="pl-PL" sz="1200" b="0" i="0" u="none" strike="noStrike" dirty="0">
                          <a:solidFill>
                            <a:schemeClr val="tx1"/>
                          </a:solidFill>
                          <a:effectLst/>
                          <a:latin typeface="+mj-lt"/>
                          <a:cs typeface="MetricHPE" panose="020B0604020202020204" pitchFamily="34" charset="0"/>
                        </a:rPr>
                        <a:t>5W)</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l-PL" sz="1200" b="0" i="0" u="none" strike="noStrike" kern="1200" dirty="0">
                          <a:solidFill>
                            <a:schemeClr val="tx1"/>
                          </a:solidFill>
                          <a:effectLst/>
                          <a:latin typeface="+mn-lt"/>
                          <a:ea typeface="+mn-ea"/>
                          <a:cs typeface="MetricHPE" panose="020B0604020202020204" pitchFamily="34" charset="0"/>
                        </a:rPr>
                        <a:t>43</a:t>
                      </a:r>
                      <a:r>
                        <a:rPr lang="en-US" sz="1200" b="0" i="0" u="none" strike="noStrike" kern="1200" dirty="0">
                          <a:solidFill>
                            <a:schemeClr val="tx1"/>
                          </a:solidFill>
                          <a:effectLst/>
                          <a:latin typeface="+mn-lt"/>
                          <a:ea typeface="+mn-ea"/>
                          <a:cs typeface="MetricHPE" panose="020B0604020202020204" pitchFamily="34" charset="0"/>
                        </a:rPr>
                        <a:t>09Y</a:t>
                      </a:r>
                      <a:r>
                        <a:rPr lang="pl-PL" sz="1200" b="0" i="0" u="none" strike="noStrike" kern="1200" dirty="0">
                          <a:solidFill>
                            <a:schemeClr val="tx1"/>
                          </a:solidFill>
                          <a:effectLst/>
                          <a:latin typeface="+mn-lt"/>
                          <a:ea typeface="+mn-ea"/>
                          <a:cs typeface="MetricHPE" panose="020B0604020202020204" pitchFamily="34" charset="0"/>
                        </a:rPr>
                        <a:t> (</a:t>
                      </a:r>
                      <a:r>
                        <a:rPr lang="en-US" sz="1200" b="0" i="0" u="none" strike="noStrike" kern="1200" dirty="0">
                          <a:solidFill>
                            <a:schemeClr val="tx1"/>
                          </a:solidFill>
                          <a:effectLst/>
                          <a:latin typeface="+mn-lt"/>
                          <a:ea typeface="+mn-ea"/>
                          <a:cs typeface="MetricHPE" panose="020B0604020202020204" pitchFamily="34" charset="0"/>
                        </a:rPr>
                        <a:t>8</a:t>
                      </a:r>
                      <a:r>
                        <a:rPr lang="pl-PL" sz="1200" b="0" i="0" u="none" strike="noStrike" kern="1200" dirty="0">
                          <a:solidFill>
                            <a:schemeClr val="tx1"/>
                          </a:solidFill>
                          <a:effectLst/>
                          <a:latin typeface="+mn-lt"/>
                          <a:ea typeface="+mn-ea"/>
                          <a:cs typeface="MetricHPE" panose="020B0604020202020204" pitchFamily="34" charset="0"/>
                        </a:rPr>
                        <a:t> core, 2.</a:t>
                      </a:r>
                      <a:r>
                        <a:rPr lang="en-US" sz="1200" b="0" i="0" u="none" strike="noStrike" kern="1200" dirty="0">
                          <a:solidFill>
                            <a:schemeClr val="tx1"/>
                          </a:solidFill>
                          <a:effectLst/>
                          <a:latin typeface="+mn-lt"/>
                          <a:ea typeface="+mn-ea"/>
                          <a:cs typeface="MetricHPE" panose="020B0604020202020204" pitchFamily="34" charset="0"/>
                        </a:rPr>
                        <a:t>8</a:t>
                      </a:r>
                      <a:r>
                        <a:rPr lang="pl-PL" sz="1200" b="0" i="0" u="none" strike="noStrike" kern="1200" dirty="0">
                          <a:solidFill>
                            <a:schemeClr val="tx1"/>
                          </a:solidFill>
                          <a:effectLst/>
                          <a:latin typeface="+mn-lt"/>
                          <a:ea typeface="+mn-ea"/>
                          <a:cs typeface="MetricHPE" panose="020B0604020202020204" pitchFamily="34" charset="0"/>
                        </a:rPr>
                        <a:t>GHz, 1</a:t>
                      </a:r>
                      <a:r>
                        <a:rPr lang="en-US" sz="1200" b="0" i="0" u="none" strike="noStrike" kern="1200" dirty="0">
                          <a:solidFill>
                            <a:schemeClr val="tx1"/>
                          </a:solidFill>
                          <a:effectLst/>
                          <a:latin typeface="+mn-lt"/>
                          <a:ea typeface="+mn-ea"/>
                          <a:cs typeface="MetricHPE" panose="020B0604020202020204" pitchFamily="34" charset="0"/>
                        </a:rPr>
                        <a:t>0</a:t>
                      </a:r>
                      <a:r>
                        <a:rPr lang="pl-PL" sz="1200" b="0" i="0" u="none" strike="noStrike" kern="1200" dirty="0">
                          <a:solidFill>
                            <a:schemeClr val="tx1"/>
                          </a:solidFill>
                          <a:effectLst/>
                          <a:latin typeface="+mn-lt"/>
                          <a:ea typeface="+mn-ea"/>
                          <a:cs typeface="MetricHPE" panose="020B0604020202020204" pitchFamily="34" charset="0"/>
                        </a:rPr>
                        <a:t>5W)</a:t>
                      </a:r>
                      <a:endParaRPr lang="en-US" sz="1200" b="0" i="0" u="none" strike="noStrike" kern="1200" dirty="0">
                        <a:solidFill>
                          <a:schemeClr val="tx1"/>
                        </a:solidFill>
                        <a:effectLst/>
                        <a:latin typeface="+mn-lt"/>
                        <a:ea typeface="+mn-ea"/>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0908">
                <a:tc>
                  <a:txBody>
                    <a:bodyPr/>
                    <a:lstStyle/>
                    <a:p>
                      <a:pPr algn="l" fontAlgn="ctr"/>
                      <a:r>
                        <a:rPr lang="en-US" sz="1200" u="none" strike="noStrike" dirty="0">
                          <a:effectLst/>
                          <a:latin typeface="+mj-lt"/>
                          <a:cs typeface="MetricHPE" panose="020B0604020202020204" pitchFamily="34" charset="0"/>
                        </a:rPr>
                        <a:t>Heatsink</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Standard Heat Sink</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Standard Heat Sink</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Standard Heat Sink</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MetricHPE" panose="020B0604020202020204" pitchFamily="34" charset="0"/>
                        </a:rPr>
                        <a:t>Standard Heat Sink</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Standard Heat Sink</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60908">
                <a:tc>
                  <a:txBody>
                    <a:bodyPr/>
                    <a:lstStyle/>
                    <a:p>
                      <a:pPr algn="l" fontAlgn="ctr"/>
                      <a:r>
                        <a:rPr lang="en-US" sz="1200" u="none" strike="noStrike" dirty="0">
                          <a:effectLst/>
                          <a:latin typeface="+mj-lt"/>
                          <a:cs typeface="MetricHPE" panose="020B0604020202020204" pitchFamily="34" charset="0"/>
                        </a:rPr>
                        <a:t>Fan</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6 – Performance </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6 – Performance </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6 – Performance </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6 – Performance </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4 – Standard</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0908">
                <a:tc>
                  <a:txBody>
                    <a:bodyPr/>
                    <a:lstStyle/>
                    <a:p>
                      <a:pPr algn="l" fontAlgn="ctr"/>
                      <a:r>
                        <a:rPr lang="en-US" sz="1200" u="none" strike="noStrike" dirty="0">
                          <a:effectLst/>
                          <a:latin typeface="+mj-lt"/>
                          <a:cs typeface="MetricHPE" panose="020B0604020202020204" pitchFamily="34" charset="0"/>
                        </a:rPr>
                        <a:t>Number of Procs</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60908">
                <a:tc>
                  <a:txBody>
                    <a:bodyPr/>
                    <a:lstStyle/>
                    <a:p>
                      <a:pPr algn="l" fontAlgn="ctr"/>
                      <a:r>
                        <a:rPr lang="en-US" sz="1200" u="none" strike="noStrike" dirty="0">
                          <a:effectLst/>
                          <a:latin typeface="+mj-lt"/>
                          <a:cs typeface="MetricHPE" panose="020B0604020202020204" pitchFamily="34" charset="0"/>
                        </a:rPr>
                        <a:t>Proc Spec</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8 core, 3.2GHz, 140W</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l-PL" sz="1200" b="0" i="0" u="none" strike="noStrike" kern="1200" dirty="0">
                          <a:solidFill>
                            <a:schemeClr val="tx1"/>
                          </a:solidFill>
                          <a:effectLst/>
                          <a:latin typeface="+mn-lt"/>
                          <a:ea typeface="+mn-ea"/>
                          <a:cs typeface="MetricHPE" panose="020B0604020202020204" pitchFamily="34" charset="0"/>
                        </a:rPr>
                        <a:t>16 core, 2.4GHz, 135W</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l-PL" sz="1200" b="0" i="0" u="none" strike="noStrike" kern="1200" dirty="0">
                          <a:solidFill>
                            <a:schemeClr val="tx1"/>
                          </a:solidFill>
                          <a:effectLst/>
                          <a:latin typeface="+mn-lt"/>
                          <a:ea typeface="+mn-ea"/>
                          <a:cs typeface="MetricHPE" panose="020B0604020202020204" pitchFamily="34" charset="0"/>
                        </a:rPr>
                        <a:t>1</a:t>
                      </a:r>
                      <a:r>
                        <a:rPr lang="en-US" sz="1200" b="0" i="0" u="none" strike="noStrike" kern="1200" dirty="0">
                          <a:solidFill>
                            <a:schemeClr val="tx1"/>
                          </a:solidFill>
                          <a:effectLst/>
                          <a:latin typeface="+mn-lt"/>
                          <a:ea typeface="+mn-ea"/>
                          <a:cs typeface="MetricHPE" panose="020B0604020202020204" pitchFamily="34" charset="0"/>
                        </a:rPr>
                        <a:t>2</a:t>
                      </a:r>
                      <a:r>
                        <a:rPr lang="pl-PL" sz="1200" b="0" i="0" u="none" strike="noStrike" kern="1200" dirty="0">
                          <a:solidFill>
                            <a:schemeClr val="tx1"/>
                          </a:solidFill>
                          <a:effectLst/>
                          <a:latin typeface="+mn-lt"/>
                          <a:ea typeface="+mn-ea"/>
                          <a:cs typeface="MetricHPE" panose="020B0604020202020204" pitchFamily="34" charset="0"/>
                        </a:rPr>
                        <a:t> core, 2.</a:t>
                      </a:r>
                      <a:r>
                        <a:rPr lang="en-US" sz="1200" b="0" i="0" u="none" strike="noStrike" kern="1200" dirty="0">
                          <a:solidFill>
                            <a:schemeClr val="tx1"/>
                          </a:solidFill>
                          <a:effectLst/>
                          <a:latin typeface="+mn-lt"/>
                          <a:ea typeface="+mn-ea"/>
                          <a:cs typeface="MetricHPE" panose="020B0604020202020204" pitchFamily="34" charset="0"/>
                        </a:rPr>
                        <a:t>1</a:t>
                      </a:r>
                      <a:r>
                        <a:rPr lang="pl-PL" sz="1200" b="0" i="0" u="none" strike="noStrike" kern="1200" dirty="0">
                          <a:solidFill>
                            <a:schemeClr val="tx1"/>
                          </a:solidFill>
                          <a:effectLst/>
                          <a:latin typeface="+mn-lt"/>
                          <a:ea typeface="+mn-ea"/>
                          <a:cs typeface="MetricHPE" panose="020B0604020202020204" pitchFamily="34" charset="0"/>
                        </a:rPr>
                        <a:t>GHz, 1</a:t>
                      </a:r>
                      <a:r>
                        <a:rPr lang="en-US" sz="1200" b="0" i="0" u="none" strike="noStrike" kern="1200" dirty="0">
                          <a:solidFill>
                            <a:schemeClr val="tx1"/>
                          </a:solidFill>
                          <a:effectLst/>
                          <a:latin typeface="+mn-lt"/>
                          <a:ea typeface="+mn-ea"/>
                          <a:cs typeface="MetricHPE" panose="020B0604020202020204" pitchFamily="34" charset="0"/>
                        </a:rPr>
                        <a:t>20</a:t>
                      </a:r>
                      <a:r>
                        <a:rPr lang="pl-PL" sz="1200" b="0" i="0" u="none" strike="noStrike" kern="1200" dirty="0">
                          <a:solidFill>
                            <a:schemeClr val="tx1"/>
                          </a:solidFill>
                          <a:effectLst/>
                          <a:latin typeface="+mn-lt"/>
                          <a:ea typeface="+mn-ea"/>
                          <a:cs typeface="MetricHPE" panose="020B0604020202020204" pitchFamily="34" charset="0"/>
                        </a:rPr>
                        <a:t>W</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8</a:t>
                      </a:r>
                      <a:r>
                        <a:rPr lang="pl-PL" sz="1200" b="0" i="0" u="none" strike="noStrike" kern="1200" dirty="0">
                          <a:solidFill>
                            <a:schemeClr val="tx1"/>
                          </a:solidFill>
                          <a:effectLst/>
                          <a:latin typeface="+mn-lt"/>
                          <a:ea typeface="+mn-ea"/>
                          <a:cs typeface="MetricHPE" panose="020B0604020202020204" pitchFamily="34" charset="0"/>
                        </a:rPr>
                        <a:t> core, 2.</a:t>
                      </a:r>
                      <a:r>
                        <a:rPr lang="en-US" sz="1200" b="0" i="0" u="none" strike="noStrike" kern="1200" dirty="0">
                          <a:solidFill>
                            <a:schemeClr val="tx1"/>
                          </a:solidFill>
                          <a:effectLst/>
                          <a:latin typeface="+mn-lt"/>
                          <a:ea typeface="+mn-ea"/>
                          <a:cs typeface="MetricHPE" panose="020B0604020202020204" pitchFamily="34" charset="0"/>
                        </a:rPr>
                        <a:t>8</a:t>
                      </a:r>
                      <a:r>
                        <a:rPr lang="pl-PL" sz="1200" b="0" i="0" u="none" strike="noStrike" kern="1200" dirty="0">
                          <a:solidFill>
                            <a:schemeClr val="tx1"/>
                          </a:solidFill>
                          <a:effectLst/>
                          <a:latin typeface="+mn-lt"/>
                          <a:ea typeface="+mn-ea"/>
                          <a:cs typeface="MetricHPE" panose="020B0604020202020204" pitchFamily="34" charset="0"/>
                        </a:rPr>
                        <a:t>GHz, 1</a:t>
                      </a:r>
                      <a:r>
                        <a:rPr lang="en-US" sz="1200" b="0" i="0" u="none" strike="noStrike" kern="1200" dirty="0">
                          <a:solidFill>
                            <a:schemeClr val="tx1"/>
                          </a:solidFill>
                          <a:effectLst/>
                          <a:latin typeface="+mn-lt"/>
                          <a:ea typeface="+mn-ea"/>
                          <a:cs typeface="MetricHPE" panose="020B0604020202020204" pitchFamily="34" charset="0"/>
                        </a:rPr>
                        <a:t>0</a:t>
                      </a:r>
                      <a:r>
                        <a:rPr lang="pl-PL" sz="1200" b="0" i="0" u="none" strike="noStrike" kern="1200" dirty="0">
                          <a:solidFill>
                            <a:schemeClr val="tx1"/>
                          </a:solidFill>
                          <a:effectLst/>
                          <a:latin typeface="+mn-lt"/>
                          <a:ea typeface="+mn-ea"/>
                          <a:cs typeface="MetricHPE" panose="020B0604020202020204" pitchFamily="34" charset="0"/>
                        </a:rPr>
                        <a:t>5W</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8</a:t>
                      </a:r>
                      <a:r>
                        <a:rPr lang="pl-PL" sz="1200" b="0" i="0" u="none" strike="noStrike" kern="1200" dirty="0">
                          <a:solidFill>
                            <a:schemeClr val="tx1"/>
                          </a:solidFill>
                          <a:effectLst/>
                          <a:latin typeface="+mn-lt"/>
                          <a:ea typeface="+mn-ea"/>
                          <a:cs typeface="MetricHPE" panose="020B0604020202020204" pitchFamily="34" charset="0"/>
                        </a:rPr>
                        <a:t> core, 2.</a:t>
                      </a:r>
                      <a:r>
                        <a:rPr lang="en-US" sz="1200" b="0" i="0" u="none" strike="noStrike" kern="1200" dirty="0">
                          <a:solidFill>
                            <a:schemeClr val="tx1"/>
                          </a:solidFill>
                          <a:effectLst/>
                          <a:latin typeface="+mn-lt"/>
                          <a:ea typeface="+mn-ea"/>
                          <a:cs typeface="MetricHPE" panose="020B0604020202020204" pitchFamily="34" charset="0"/>
                        </a:rPr>
                        <a:t>8</a:t>
                      </a:r>
                      <a:r>
                        <a:rPr lang="pl-PL" sz="1200" b="0" i="0" u="none" strike="noStrike" kern="1200" dirty="0">
                          <a:solidFill>
                            <a:schemeClr val="tx1"/>
                          </a:solidFill>
                          <a:effectLst/>
                          <a:latin typeface="+mn-lt"/>
                          <a:ea typeface="+mn-ea"/>
                          <a:cs typeface="MetricHPE" panose="020B0604020202020204" pitchFamily="34" charset="0"/>
                        </a:rPr>
                        <a:t>GHz, 1</a:t>
                      </a:r>
                      <a:r>
                        <a:rPr lang="en-US" sz="1200" b="0" i="0" u="none" strike="noStrike" kern="1200" dirty="0">
                          <a:solidFill>
                            <a:schemeClr val="tx1"/>
                          </a:solidFill>
                          <a:effectLst/>
                          <a:latin typeface="+mn-lt"/>
                          <a:ea typeface="+mn-ea"/>
                          <a:cs typeface="MetricHPE" panose="020B0604020202020204" pitchFamily="34" charset="0"/>
                        </a:rPr>
                        <a:t>0</a:t>
                      </a:r>
                      <a:r>
                        <a:rPr lang="pl-PL" sz="1200" b="0" i="0" u="none" strike="noStrike" kern="1200" dirty="0">
                          <a:solidFill>
                            <a:schemeClr val="tx1"/>
                          </a:solidFill>
                          <a:effectLst/>
                          <a:latin typeface="+mn-lt"/>
                          <a:ea typeface="+mn-ea"/>
                          <a:cs typeface="MetricHPE" panose="020B0604020202020204" pitchFamily="34" charset="0"/>
                        </a:rPr>
                        <a:t>5W</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60908">
                <a:tc>
                  <a:txBody>
                    <a:bodyPr/>
                    <a:lstStyle/>
                    <a:p>
                      <a:pPr algn="l" fontAlgn="ctr"/>
                      <a:r>
                        <a:rPr lang="en-US" sz="1200" u="none" strike="noStrike" dirty="0">
                          <a:effectLst/>
                          <a:latin typeface="+mj-lt"/>
                          <a:cs typeface="MetricHPE" panose="020B0604020202020204" pitchFamily="34" charset="0"/>
                        </a:rPr>
                        <a:t>Memory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200" b="0" i="0" u="none" strike="noStrike" dirty="0">
                          <a:solidFill>
                            <a:srgbClr val="000000"/>
                          </a:solidFill>
                          <a:effectLst/>
                          <a:latin typeface="+mj-lt"/>
                          <a:cs typeface="MetricHPE" panose="020B0604020202020204" pitchFamily="34" charset="0"/>
                        </a:rPr>
                        <a:t>32GB (1 x 32GB DIMM)</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mn-lt"/>
                          <a:ea typeface="+mn-ea"/>
                          <a:cs typeface="MetricHPE" panose="020B0604020202020204" pitchFamily="34" charset="0"/>
                        </a:rPr>
                        <a:t>32GB (1 x 32GB DIMM)</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mn-lt"/>
                          <a:ea typeface="+mn-ea"/>
                          <a:cs typeface="MetricHPE" panose="020B0604020202020204" pitchFamily="34" charset="0"/>
                        </a:rPr>
                        <a:t>32GB (1 x 32GB DIMM)</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mn-lt"/>
                          <a:ea typeface="+mn-ea"/>
                          <a:cs typeface="MetricHPE" panose="020B0604020202020204" pitchFamily="34" charset="0"/>
                        </a:rPr>
                        <a:t>32GB (1 x 32GB DIMM)</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mn-lt"/>
                          <a:ea typeface="+mn-ea"/>
                          <a:cs typeface="MetricHPE" panose="020B0604020202020204" pitchFamily="34" charset="0"/>
                        </a:rPr>
                        <a:t>32GB (1 x 32GB DIMM)</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60908">
                <a:tc>
                  <a:txBody>
                    <a:bodyPr/>
                    <a:lstStyle/>
                    <a:p>
                      <a:pPr algn="l" fontAlgn="ctr"/>
                      <a:r>
                        <a:rPr lang="en-US" sz="1200" u="none" strike="noStrike" dirty="0">
                          <a:effectLst/>
                          <a:latin typeface="+mj-lt"/>
                          <a:cs typeface="MetricHPE" panose="020B0604020202020204" pitchFamily="34" charset="0"/>
                        </a:rPr>
                        <a:t>Storage Controller</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 Broadcom MR416i-p</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mn-ea"/>
                          <a:cs typeface="MetricHPE" panose="020B0604020202020204" pitchFamily="34" charset="0"/>
                        </a:rPr>
                        <a:t> Broadcom MR416i-p</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mn-ea"/>
                          <a:cs typeface="MetricHPE" panose="020B0604020202020204" pitchFamily="34" charset="0"/>
                        </a:rPr>
                        <a:t> Broadcom MR416i-p</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mn-ea"/>
                          <a:cs typeface="MetricHPE" panose="020B0604020202020204" pitchFamily="34" charset="0"/>
                        </a:rPr>
                        <a:t> Broadcom MR416i-p</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mn-ea"/>
                          <a:cs typeface="MetricHPE" panose="020B0604020202020204" pitchFamily="34" charset="0"/>
                        </a:rPr>
                        <a:t> HPE SR100i Gen10 Plus FIO Software RAID</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60908">
                <a:tc>
                  <a:txBody>
                    <a:bodyPr/>
                    <a:lstStyle/>
                    <a:p>
                      <a:pPr algn="l" fontAlgn="ctr"/>
                      <a:r>
                        <a:rPr lang="en-US" sz="1200" u="none" strike="noStrike" dirty="0">
                          <a:effectLst/>
                          <a:latin typeface="+mj-lt"/>
                          <a:cs typeface="MetricHPE" panose="020B0604020202020204" pitchFamily="34" charset="0"/>
                        </a:rPr>
                        <a:t>Smart</a:t>
                      </a:r>
                      <a:r>
                        <a:rPr lang="en-US" sz="1200" u="none" strike="noStrike" baseline="0" dirty="0">
                          <a:effectLst/>
                          <a:latin typeface="+mj-lt"/>
                          <a:cs typeface="MetricHPE" panose="020B0604020202020204" pitchFamily="34" charset="0"/>
                        </a:rPr>
                        <a:t> Storage Battery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96W Smart Storage Battery</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96W Smart Storage Battery</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96W Smart Storage Battery</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mn-ea"/>
                          <a:cs typeface="MetricHPE" panose="020B0604020202020204" pitchFamily="34" charset="0"/>
                        </a:rPr>
                        <a:t>96W Smart Storage Battery</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mn-ea"/>
                          <a:cs typeface="MetricHPE" panose="020B0604020202020204" pitchFamily="34" charset="0"/>
                        </a:rPr>
                        <a:t>N/A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60908">
                <a:tc>
                  <a:txBody>
                    <a:bodyPr/>
                    <a:lstStyle/>
                    <a:p>
                      <a:pPr algn="l" fontAlgn="ctr"/>
                      <a:r>
                        <a:rPr lang="en-US" sz="1200" u="none" strike="noStrike" dirty="0">
                          <a:effectLst/>
                          <a:latin typeface="+mj-lt"/>
                          <a:cs typeface="MetricHPE" panose="020B0604020202020204" pitchFamily="34" charset="0"/>
                        </a:rPr>
                        <a:t>Backplane</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8SFF x1 U.3 tri-mode</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8SFF x1 U.3 tri-mode</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8SFF x1 U.3 tri-mode</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8SFF x1 U.3 tri-mode</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mj-lt"/>
                          <a:cs typeface="MetricHPE" panose="020B0604020202020204" pitchFamily="34" charset="0"/>
                        </a:rPr>
                        <a:t>8SFF SAS/SATA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60908">
                <a:tc>
                  <a:txBody>
                    <a:bodyPr/>
                    <a:lstStyle/>
                    <a:p>
                      <a:pPr algn="l" fontAlgn="ctr"/>
                      <a:r>
                        <a:rPr lang="en-US" sz="1200" u="none" strike="noStrike" dirty="0">
                          <a:effectLst/>
                          <a:latin typeface="+mj-lt"/>
                          <a:cs typeface="MetricHPE" panose="020B0604020202020204" pitchFamily="34" charset="0"/>
                        </a:rPr>
                        <a:t>HDD</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60908">
                <a:tc>
                  <a:txBody>
                    <a:bodyPr/>
                    <a:lstStyle/>
                    <a:p>
                      <a:pPr algn="l" fontAlgn="ctr"/>
                      <a:r>
                        <a:rPr lang="en-US" sz="1200" u="none" strike="noStrike" dirty="0">
                          <a:effectLst/>
                          <a:latin typeface="+mj-lt"/>
                          <a:cs typeface="MetricHPE" panose="020B0604020202020204" pitchFamily="34" charset="0"/>
                        </a:rPr>
                        <a:t>NIC</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Broadcom BCM57412 Ethernet 10Gb 2-port SFP+ OCP3</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Broadcom BCM57412 Ethernet 10Gb 2-port SFP+ OCP3</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Broadcom BCM57412 Ethernet 10Gb 2-port SFP+ OCP3</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mj-lt"/>
                          <a:cs typeface="MetricHPE" panose="020B0604020202020204" pitchFamily="34" charset="0"/>
                        </a:rPr>
                        <a:t>Broadcom BCM57412 Ethernet 10Gb 2-port SFP+ OCP3</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mj-lt"/>
                          <a:cs typeface="MetricHPE" panose="020B0604020202020204" pitchFamily="34" charset="0"/>
                        </a:rPr>
                        <a:t>Broadcom BCM57412 Ethernet 10Gb 2-port SFP+ OCP3</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60908">
                <a:tc>
                  <a:txBody>
                    <a:bodyPr/>
                    <a:lstStyle/>
                    <a:p>
                      <a:pPr algn="l" fontAlgn="ctr"/>
                      <a:r>
                        <a:rPr lang="en-US" sz="1200" u="none" strike="noStrike" dirty="0">
                          <a:effectLst/>
                          <a:latin typeface="+mj-lt"/>
                          <a:cs typeface="MetricHPE" panose="020B0604020202020204" pitchFamily="34" charset="0"/>
                        </a:rPr>
                        <a:t>Management</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baseline="0" dirty="0">
                          <a:solidFill>
                            <a:srgbClr val="000000"/>
                          </a:solidFill>
                          <a:effectLst/>
                          <a:latin typeface="+mj-lt"/>
                          <a:cs typeface="MetricHPE" panose="020B0604020202020204" pitchFamily="34" charset="0"/>
                        </a:rPr>
                        <a:t>iLO 5</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baseline="0" dirty="0">
                          <a:solidFill>
                            <a:srgbClr val="000000"/>
                          </a:solidFill>
                          <a:effectLst/>
                          <a:latin typeface="+mn-lt"/>
                          <a:ea typeface="+mn-ea"/>
                          <a:cs typeface="MetricHPE" panose="020B0604020202020204" pitchFamily="34" charset="0"/>
                        </a:rPr>
                        <a:t>iLO 5</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200" b="0" i="0" u="none" strike="noStrike" kern="1200" baseline="0" dirty="0">
                          <a:solidFill>
                            <a:srgbClr val="000000"/>
                          </a:solidFill>
                          <a:effectLst/>
                          <a:latin typeface="+mn-lt"/>
                          <a:ea typeface="+mn-ea"/>
                          <a:cs typeface="MetricHPE" panose="020B0604020202020204" pitchFamily="34" charset="0"/>
                        </a:rPr>
                        <a:t>iLO 5</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200" b="0" i="0" u="none" strike="noStrike" kern="1200" baseline="0" dirty="0">
                          <a:solidFill>
                            <a:srgbClr val="000000"/>
                          </a:solidFill>
                          <a:effectLst/>
                          <a:latin typeface="+mn-lt"/>
                          <a:ea typeface="+mn-ea"/>
                          <a:cs typeface="MetricHPE" panose="020B0604020202020204" pitchFamily="34" charset="0"/>
                        </a:rPr>
                        <a:t>iLO 5</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200" b="0" i="0" u="none" strike="noStrike" kern="1200" baseline="0" dirty="0">
                          <a:solidFill>
                            <a:srgbClr val="000000"/>
                          </a:solidFill>
                          <a:effectLst/>
                          <a:latin typeface="+mn-lt"/>
                          <a:ea typeface="+mn-ea"/>
                          <a:cs typeface="MetricHPE" panose="020B0604020202020204" pitchFamily="34" charset="0"/>
                        </a:rPr>
                        <a:t>iLO 5</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60908">
                <a:tc>
                  <a:txBody>
                    <a:bodyPr/>
                    <a:lstStyle/>
                    <a:p>
                      <a:pPr algn="l" fontAlgn="ctr"/>
                      <a:r>
                        <a:rPr lang="en-US" sz="1200" u="none" strike="noStrike" dirty="0">
                          <a:effectLst/>
                          <a:latin typeface="+mj-lt"/>
                          <a:cs typeface="MetricHPE" panose="020B0604020202020204" pitchFamily="34" charset="0"/>
                        </a:rPr>
                        <a:t>Power Supply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800W Flex Slot Platinum Hot Plug Low Halogen</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800W Flex Slot Platinum Hot Plug Low Halogen</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800W Flex Slot Platinum Hot Plug Low Halogen</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800W Flex Slot Platinum Hot Plug Low Halogen</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800W Flex Slot Platinum Hot Plug Low Halogen</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60908">
                <a:tc>
                  <a:txBody>
                    <a:bodyPr/>
                    <a:lstStyle/>
                    <a:p>
                      <a:pPr algn="l" fontAlgn="ctr"/>
                      <a:r>
                        <a:rPr lang="en-US" sz="1200" u="none" strike="noStrike" dirty="0">
                          <a:effectLst/>
                          <a:latin typeface="+mj-lt"/>
                          <a:cs typeface="MetricHPE" panose="020B0604020202020204" pitchFamily="34" charset="0"/>
                        </a:rPr>
                        <a:t>Expansion Slots</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8</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8</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j-lt"/>
                          <a:cs typeface="MetricHPE" panose="020B0604020202020204" pitchFamily="34" charset="0"/>
                        </a:rPr>
                        <a:t>8</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j-lt"/>
                          <a:cs typeface="MetricHPE" panose="020B0604020202020204" pitchFamily="34" charset="0"/>
                        </a:rPr>
                        <a:t>8</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j-lt"/>
                          <a:cs typeface="MetricHPE" panose="020B0604020202020204" pitchFamily="34" charset="0"/>
                        </a:rPr>
                        <a:t>8</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60908">
                <a:tc>
                  <a:txBody>
                    <a:bodyPr/>
                    <a:lstStyle/>
                    <a:p>
                      <a:pPr algn="l" fontAlgn="ctr"/>
                      <a:r>
                        <a:rPr lang="en-US" sz="1200" u="none" strike="noStrike" dirty="0">
                          <a:effectLst/>
                          <a:latin typeface="+mj-lt"/>
                          <a:cs typeface="MetricHPE" panose="020B0604020202020204" pitchFamily="34" charset="0"/>
                        </a:rPr>
                        <a:t>ODD</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Available option</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Available option</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Available option</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Available option</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Available option</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60908">
                <a:tc>
                  <a:txBody>
                    <a:bodyPr/>
                    <a:lstStyle/>
                    <a:p>
                      <a:pPr algn="l" fontAlgn="ctr"/>
                      <a:r>
                        <a:rPr lang="en-US" sz="1200" b="0" i="0" u="none" strike="noStrike" dirty="0">
                          <a:solidFill>
                            <a:schemeClr val="tx1"/>
                          </a:solidFill>
                          <a:effectLst/>
                          <a:latin typeface="+mj-lt"/>
                          <a:cs typeface="MetricHPE" panose="020B0604020202020204" pitchFamily="34" charset="0"/>
                        </a:rPr>
                        <a:t>Security</a:t>
                      </a: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TPM Module</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kumimoji="0" lang="en-US" sz="1200" b="0" i="0" u="none" strike="noStrike" kern="1200" cap="none" spc="0" normalizeH="0" baseline="0" noProof="0">
                          <a:ln>
                            <a:noFill/>
                          </a:ln>
                          <a:solidFill>
                            <a:srgbClr val="000000"/>
                          </a:solidFill>
                          <a:effectLst/>
                          <a:uLnTx/>
                          <a:uFillTx/>
                          <a:latin typeface="MetricHPE"/>
                          <a:ea typeface="+mn-ea"/>
                          <a:cs typeface="MetricHPE" panose="020B0604020202020204" pitchFamily="34" charset="0"/>
                        </a:rPr>
                        <a:t>TPM Module</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kumimoji="0" lang="en-US" sz="1200" b="0" i="0" u="none" strike="noStrike" kern="1200" cap="none" spc="0" normalizeH="0" baseline="0" noProof="0">
                          <a:ln>
                            <a:noFill/>
                          </a:ln>
                          <a:solidFill>
                            <a:srgbClr val="000000"/>
                          </a:solidFill>
                          <a:effectLst/>
                          <a:uLnTx/>
                          <a:uFillTx/>
                          <a:latin typeface="MetricHPE"/>
                          <a:ea typeface="+mn-ea"/>
                          <a:cs typeface="MetricHPE" panose="020B0604020202020204" pitchFamily="34" charset="0"/>
                        </a:rPr>
                        <a:t>TPM Module</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en-US" sz="1200" b="0" i="0" u="none" strike="noStrike" kern="1200" cap="none" spc="0" normalizeH="0" baseline="0" noProof="0" dirty="0">
                          <a:ln>
                            <a:noFill/>
                          </a:ln>
                          <a:solidFill>
                            <a:srgbClr val="000000"/>
                          </a:solidFill>
                          <a:effectLst/>
                          <a:uLnTx/>
                          <a:uFillTx/>
                          <a:latin typeface="MetricHPE"/>
                          <a:ea typeface="+mn-ea"/>
                          <a:cs typeface="MetricHPE" panose="020B0604020202020204" pitchFamily="34" charset="0"/>
                        </a:rPr>
                        <a:t>TPM Module</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en-US" sz="1200" b="0" i="0" u="none" strike="noStrike" kern="1200" cap="none" spc="0" normalizeH="0" baseline="0" noProof="0" dirty="0">
                          <a:ln>
                            <a:noFill/>
                          </a:ln>
                          <a:solidFill>
                            <a:srgbClr val="000000"/>
                          </a:solidFill>
                          <a:effectLst/>
                          <a:uLnTx/>
                          <a:uFillTx/>
                          <a:latin typeface="MetricHPE"/>
                          <a:ea typeface="+mn-ea"/>
                          <a:cs typeface="MetricHPE" panose="020B0604020202020204" pitchFamily="34" charset="0"/>
                        </a:rPr>
                        <a:t>TPM Module</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3277086"/>
                  </a:ext>
                </a:extLst>
              </a:tr>
              <a:tr h="160908">
                <a:tc>
                  <a:txBody>
                    <a:bodyPr/>
                    <a:lstStyle/>
                    <a:p>
                      <a:pPr algn="l" fontAlgn="ctr"/>
                      <a:r>
                        <a:rPr lang="en-US" sz="1200" u="none" strike="noStrike" dirty="0">
                          <a:effectLst/>
                          <a:latin typeface="+mj-lt"/>
                          <a:cs typeface="MetricHPE" panose="020B0604020202020204" pitchFamily="34" charset="0"/>
                        </a:rPr>
                        <a:t>Rail Kit</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2U SFF Easy Install Rail Kit</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2U SFF Easy Install Rail Kit</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2U SFF Easy Install Rail Kit</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2U SFF Easy Install Rail Kit</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2U SFF Easy Install Rail Kit</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181344">
                <a:tc>
                  <a:txBody>
                    <a:bodyPr/>
                    <a:lstStyle/>
                    <a:p>
                      <a:pPr algn="l" fontAlgn="ctr"/>
                      <a:r>
                        <a:rPr lang="en-US" sz="1200" u="none" strike="noStrike" dirty="0">
                          <a:effectLst/>
                          <a:latin typeface="+mj-lt"/>
                          <a:cs typeface="MetricHPE" panose="020B0604020202020204" pitchFamily="34" charset="0"/>
                        </a:rPr>
                        <a:t>SID</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160908">
                <a:tc>
                  <a:txBody>
                    <a:bodyPr/>
                    <a:lstStyle/>
                    <a:p>
                      <a:pPr algn="l" fontAlgn="ctr"/>
                      <a:r>
                        <a:rPr lang="en-US" sz="1200" u="none" strike="noStrike" dirty="0">
                          <a:effectLst/>
                          <a:latin typeface="+mj-lt"/>
                          <a:cs typeface="MetricHPE" panose="020B0604020202020204" pitchFamily="34" charset="0"/>
                        </a:rPr>
                        <a:t>Universal Media Bay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160908">
                <a:tc>
                  <a:txBody>
                    <a:bodyPr/>
                    <a:lstStyle/>
                    <a:p>
                      <a:pPr algn="l" fontAlgn="ctr"/>
                      <a:r>
                        <a:rPr lang="en-US" sz="1200" u="none" strike="noStrike" dirty="0">
                          <a:effectLst/>
                          <a:latin typeface="+mj-lt"/>
                          <a:cs typeface="MetricHPE" panose="020B0604020202020204" pitchFamily="34" charset="0"/>
                        </a:rPr>
                        <a:t>Warranty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3/3/3</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3/3/3</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3/3/3</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3/3/3</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3/3/3</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209602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CBF2A1-5854-4799-ADDA-CC6D7264F24F}"/>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AB5216A3-86F0-4201-8A98-84F3710CFDDB}"/>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36</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4" name="Text Placeholder 3">
            <a:extLst>
              <a:ext uri="{FF2B5EF4-FFF2-40B4-BE49-F238E27FC236}">
                <a16:creationId xmlns:a16="http://schemas.microsoft.com/office/drawing/2014/main" id="{38F488AA-3CEC-434E-BF6D-647FA2E84282}"/>
              </a:ext>
            </a:extLst>
          </p:cNvPr>
          <p:cNvSpPr>
            <a:spLocks noGrp="1"/>
          </p:cNvSpPr>
          <p:nvPr>
            <p:ph type="body" sz="quarter" idx="13"/>
          </p:nvPr>
        </p:nvSpPr>
        <p:spPr/>
        <p:txBody>
          <a:bodyPr/>
          <a:lstStyle/>
          <a:p>
            <a:r>
              <a:rPr lang="en-US" dirty="0"/>
              <a:t>Pre-Configured Models</a:t>
            </a:r>
          </a:p>
        </p:txBody>
      </p:sp>
      <p:sp>
        <p:nvSpPr>
          <p:cNvPr id="5" name="Title 4">
            <a:extLst>
              <a:ext uri="{FF2B5EF4-FFF2-40B4-BE49-F238E27FC236}">
                <a16:creationId xmlns:a16="http://schemas.microsoft.com/office/drawing/2014/main" id="{315A280E-93D2-417C-9F18-9E5620CD315E}"/>
              </a:ext>
            </a:extLst>
          </p:cNvPr>
          <p:cNvSpPr>
            <a:spLocks noGrp="1"/>
          </p:cNvSpPr>
          <p:nvPr>
            <p:ph type="title"/>
          </p:nvPr>
        </p:nvSpPr>
        <p:spPr/>
        <p:txBody>
          <a:bodyPr/>
          <a:lstStyle/>
          <a:p>
            <a:r>
              <a:rPr lang="fr-FR" dirty="0"/>
              <a:t>HPE ProLiant DL380 Gen10 plus Server (EU Lot 9 </a:t>
            </a:r>
            <a:r>
              <a:rPr lang="fr-FR" dirty="0" err="1"/>
              <a:t>configs</a:t>
            </a:r>
            <a:r>
              <a:rPr lang="fr-FR" dirty="0"/>
              <a:t>)</a:t>
            </a:r>
            <a:endParaRPr lang="en-US" dirty="0"/>
          </a:p>
        </p:txBody>
      </p:sp>
      <p:graphicFrame>
        <p:nvGraphicFramePr>
          <p:cNvPr id="6" name="Table 5">
            <a:extLst>
              <a:ext uri="{FF2B5EF4-FFF2-40B4-BE49-F238E27FC236}">
                <a16:creationId xmlns:a16="http://schemas.microsoft.com/office/drawing/2014/main" id="{BBA00140-23C5-4830-A7DC-6B7AB7C0C98F}"/>
              </a:ext>
            </a:extLst>
          </p:cNvPr>
          <p:cNvGraphicFramePr>
            <a:graphicFrameLocks noGrp="1"/>
          </p:cNvGraphicFramePr>
          <p:nvPr>
            <p:extLst>
              <p:ext uri="{D42A27DB-BD31-4B8C-83A1-F6EECF244321}">
                <p14:modId xmlns:p14="http://schemas.microsoft.com/office/powerpoint/2010/main" val="3188710065"/>
              </p:ext>
            </p:extLst>
          </p:nvPr>
        </p:nvGraphicFramePr>
        <p:xfrm>
          <a:off x="304800" y="1243472"/>
          <a:ext cx="11648390" cy="4986528"/>
        </p:xfrm>
        <a:graphic>
          <a:graphicData uri="http://schemas.openxmlformats.org/drawingml/2006/table">
            <a:tbl>
              <a:tblPr firstRow="1" bandRow="1">
                <a:tableStyleId>{912C8C85-51F0-491E-9774-3900AFEF0FD7}</a:tableStyleId>
              </a:tblPr>
              <a:tblGrid>
                <a:gridCol w="1712721">
                  <a:extLst>
                    <a:ext uri="{9D8B030D-6E8A-4147-A177-3AD203B41FA5}">
                      <a16:colId xmlns:a16="http://schemas.microsoft.com/office/drawing/2014/main" val="20000"/>
                    </a:ext>
                  </a:extLst>
                </a:gridCol>
                <a:gridCol w="1987134">
                  <a:extLst>
                    <a:ext uri="{9D8B030D-6E8A-4147-A177-3AD203B41FA5}">
                      <a16:colId xmlns:a16="http://schemas.microsoft.com/office/drawing/2014/main" val="20002"/>
                    </a:ext>
                  </a:extLst>
                </a:gridCol>
                <a:gridCol w="1987134">
                  <a:extLst>
                    <a:ext uri="{9D8B030D-6E8A-4147-A177-3AD203B41FA5}">
                      <a16:colId xmlns:a16="http://schemas.microsoft.com/office/drawing/2014/main" val="20004"/>
                    </a:ext>
                  </a:extLst>
                </a:gridCol>
                <a:gridCol w="1987134">
                  <a:extLst>
                    <a:ext uri="{9D8B030D-6E8A-4147-A177-3AD203B41FA5}">
                      <a16:colId xmlns:a16="http://schemas.microsoft.com/office/drawing/2014/main" val="20005"/>
                    </a:ext>
                  </a:extLst>
                </a:gridCol>
                <a:gridCol w="2095469">
                  <a:extLst>
                    <a:ext uri="{9D8B030D-6E8A-4147-A177-3AD203B41FA5}">
                      <a16:colId xmlns:a16="http://schemas.microsoft.com/office/drawing/2014/main" val="20006"/>
                    </a:ext>
                  </a:extLst>
                </a:gridCol>
                <a:gridCol w="1878798">
                  <a:extLst>
                    <a:ext uri="{9D8B030D-6E8A-4147-A177-3AD203B41FA5}">
                      <a16:colId xmlns:a16="http://schemas.microsoft.com/office/drawing/2014/main" val="2859105615"/>
                    </a:ext>
                  </a:extLst>
                </a:gridCol>
              </a:tblGrid>
              <a:tr h="229868">
                <a:tc>
                  <a:txBody>
                    <a:bodyPr/>
                    <a:lstStyle/>
                    <a:p>
                      <a:pPr algn="ctr" fontAlgn="ctr"/>
                      <a:r>
                        <a:rPr lang="en-US" sz="1400" u="none" strike="noStrike" dirty="0">
                          <a:solidFill>
                            <a:schemeClr val="bg1"/>
                          </a:solidFill>
                          <a:latin typeface="MetricHPE" panose="020B0703030202060203" pitchFamily="34" charset="0"/>
                          <a:cs typeface="MetricHPE" panose="020B0604020202020204" pitchFamily="34" charset="0"/>
                        </a:rPr>
                        <a:t>Feature</a:t>
                      </a:r>
                      <a:endParaRPr lang="en-US" sz="1400" b="1" i="0" u="none" strike="noStrike" dirty="0">
                        <a:solidFill>
                          <a:schemeClr val="bg1"/>
                        </a:solidFill>
                        <a:latin typeface="MetricHPE" panose="020B0703030202060203" pitchFamily="34" charset="0"/>
                        <a:cs typeface="MetricHPE" panose="020B0604020202020204" pitchFamily="34" charset="0"/>
                      </a:endParaRPr>
                    </a:p>
                  </a:txBody>
                  <a:tcPr marL="0" marR="0" marT="18288" marB="18288" anchor="ctr">
                    <a:lnL w="12700"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i="0" u="none" strike="noStrike" dirty="0">
                          <a:solidFill>
                            <a:schemeClr val="bg1"/>
                          </a:solidFill>
                          <a:effectLst/>
                          <a:latin typeface="+mn-lt"/>
                          <a:cs typeface="MetricHPE" panose="020B0604020202020204" pitchFamily="34" charset="0"/>
                        </a:rPr>
                        <a:t>P55281-421</a:t>
                      </a:r>
                    </a:p>
                  </a:txBody>
                  <a:tcPr marL="0" marR="0" marT="18288" marB="18288"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952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mn-lt"/>
                          <a:cs typeface="MetricHPE" panose="020B0604020202020204" pitchFamily="34" charset="0"/>
                        </a:rPr>
                        <a:t>P55280-421</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mn-lt"/>
                          <a:cs typeface="MetricHPE" panose="020B0604020202020204" pitchFamily="34" charset="0"/>
                        </a:rPr>
                        <a:t>P55279-421</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mn-lt"/>
                          <a:cs typeface="MetricHPE" panose="020B0604020202020204" pitchFamily="34" charset="0"/>
                        </a:rPr>
                        <a:t>P55278-421</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1" i="0" u="none" strike="noStrike" dirty="0">
                          <a:solidFill>
                            <a:schemeClr val="bg1"/>
                          </a:solidFill>
                          <a:effectLst/>
                          <a:latin typeface="+mn-lt"/>
                          <a:cs typeface="MetricHPE" panose="020B0604020202020204" pitchFamily="34" charset="0"/>
                        </a:rPr>
                        <a:t>P55277-421</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miter lim="800000"/>
                    </a:lnT>
                    <a:lnB w="31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60908">
                <a:tc>
                  <a:txBody>
                    <a:bodyPr/>
                    <a:lstStyle/>
                    <a:p>
                      <a:pPr algn="l" fontAlgn="ctr"/>
                      <a:r>
                        <a:rPr lang="en-US" sz="1200" u="none" strike="noStrike" dirty="0">
                          <a:effectLst/>
                          <a:latin typeface="+mj-lt"/>
                          <a:cs typeface="MetricHPE" panose="020B0604020202020204" pitchFamily="34" charset="0"/>
                        </a:rPr>
                        <a:t>Localization</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EU Lot 9</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EU Lot 9</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EU Lot 9</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EU Lot 9</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EU Lot 9</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60908">
                <a:tc>
                  <a:txBody>
                    <a:bodyPr/>
                    <a:lstStyle/>
                    <a:p>
                      <a:pPr algn="l" fontAlgn="ctr"/>
                      <a:r>
                        <a:rPr lang="en-US" sz="1200" u="none" strike="noStrike" dirty="0">
                          <a:effectLst/>
                          <a:latin typeface="+mj-lt"/>
                          <a:cs typeface="MetricHPE" panose="020B0604020202020204" pitchFamily="34" charset="0"/>
                        </a:rPr>
                        <a:t>Proc Model </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5315Y (8 core, 3.2GHz, 140W)</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l-PL" sz="1200" b="0" i="0" u="none" strike="noStrike" kern="1200" dirty="0">
                          <a:solidFill>
                            <a:schemeClr val="tx1"/>
                          </a:solidFill>
                          <a:effectLst/>
                          <a:latin typeface="+mn-lt"/>
                          <a:ea typeface="+mn-ea"/>
                          <a:cs typeface="MetricHPE" panose="020B0604020202020204" pitchFamily="34" charset="0"/>
                        </a:rPr>
                        <a:t>4314 (16 core, 2.4GHz, 135W)</a:t>
                      </a:r>
                      <a:endParaRPr lang="en-US" sz="1200" b="0" i="0" u="none" strike="noStrike" kern="1200" dirty="0">
                        <a:solidFill>
                          <a:schemeClr val="tx1"/>
                        </a:solidFill>
                        <a:effectLst/>
                        <a:latin typeface="+mn-lt"/>
                        <a:ea typeface="+mn-ea"/>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l-PL" sz="1200" b="0" i="0" u="none" strike="noStrike" dirty="0">
                          <a:solidFill>
                            <a:schemeClr val="tx1"/>
                          </a:solidFill>
                          <a:effectLst/>
                          <a:latin typeface="+mj-lt"/>
                          <a:cs typeface="MetricHPE" panose="020B0604020202020204" pitchFamily="34" charset="0"/>
                        </a:rPr>
                        <a:t>431</a:t>
                      </a:r>
                      <a:r>
                        <a:rPr lang="en-US" sz="1200" b="0" i="0" u="none" strike="noStrike" dirty="0">
                          <a:solidFill>
                            <a:schemeClr val="tx1"/>
                          </a:solidFill>
                          <a:effectLst/>
                          <a:latin typeface="+mj-lt"/>
                          <a:cs typeface="MetricHPE" panose="020B0604020202020204" pitchFamily="34" charset="0"/>
                        </a:rPr>
                        <a:t>0</a:t>
                      </a:r>
                      <a:r>
                        <a:rPr lang="pl-PL" sz="1200" b="0" i="0" u="none" strike="noStrike" dirty="0">
                          <a:solidFill>
                            <a:schemeClr val="tx1"/>
                          </a:solidFill>
                          <a:effectLst/>
                          <a:latin typeface="+mj-lt"/>
                          <a:cs typeface="MetricHPE" panose="020B0604020202020204" pitchFamily="34" charset="0"/>
                        </a:rPr>
                        <a:t> (1</a:t>
                      </a:r>
                      <a:r>
                        <a:rPr lang="en-US" sz="1200" b="0" i="0" u="none" strike="noStrike" dirty="0">
                          <a:solidFill>
                            <a:schemeClr val="tx1"/>
                          </a:solidFill>
                          <a:effectLst/>
                          <a:latin typeface="+mj-lt"/>
                          <a:cs typeface="MetricHPE" panose="020B0604020202020204" pitchFamily="34" charset="0"/>
                        </a:rPr>
                        <a:t>2</a:t>
                      </a:r>
                      <a:r>
                        <a:rPr lang="pl-PL" sz="1200" b="0" i="0" u="none" strike="noStrike" dirty="0">
                          <a:solidFill>
                            <a:schemeClr val="tx1"/>
                          </a:solidFill>
                          <a:effectLst/>
                          <a:latin typeface="+mj-lt"/>
                          <a:cs typeface="MetricHPE" panose="020B0604020202020204" pitchFamily="34" charset="0"/>
                        </a:rPr>
                        <a:t> core, 2.</a:t>
                      </a:r>
                      <a:r>
                        <a:rPr lang="en-US" sz="1200" b="0" i="0" u="none" strike="noStrike" dirty="0">
                          <a:solidFill>
                            <a:schemeClr val="tx1"/>
                          </a:solidFill>
                          <a:effectLst/>
                          <a:latin typeface="+mj-lt"/>
                          <a:cs typeface="MetricHPE" panose="020B0604020202020204" pitchFamily="34" charset="0"/>
                        </a:rPr>
                        <a:t>1</a:t>
                      </a:r>
                      <a:r>
                        <a:rPr lang="pl-PL" sz="1200" b="0" i="0" u="none" strike="noStrike" dirty="0">
                          <a:solidFill>
                            <a:schemeClr val="tx1"/>
                          </a:solidFill>
                          <a:effectLst/>
                          <a:latin typeface="+mj-lt"/>
                          <a:cs typeface="MetricHPE" panose="020B0604020202020204" pitchFamily="34" charset="0"/>
                        </a:rPr>
                        <a:t>GHz, 1</a:t>
                      </a:r>
                      <a:r>
                        <a:rPr lang="en-US" sz="1200" b="0" i="0" u="none" strike="noStrike" dirty="0">
                          <a:solidFill>
                            <a:schemeClr val="tx1"/>
                          </a:solidFill>
                          <a:effectLst/>
                          <a:latin typeface="+mj-lt"/>
                          <a:cs typeface="MetricHPE" panose="020B0604020202020204" pitchFamily="34" charset="0"/>
                        </a:rPr>
                        <a:t>20</a:t>
                      </a:r>
                      <a:r>
                        <a:rPr lang="pl-PL" sz="1200" b="0" i="0" u="none" strike="noStrike" dirty="0">
                          <a:solidFill>
                            <a:schemeClr val="tx1"/>
                          </a:solidFill>
                          <a:effectLst/>
                          <a:latin typeface="+mj-lt"/>
                          <a:cs typeface="MetricHPE" panose="020B0604020202020204" pitchFamily="34" charset="0"/>
                        </a:rPr>
                        <a:t>W)</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pl-PL" sz="1200" b="0" i="0" u="none" strike="noStrike" dirty="0">
                          <a:solidFill>
                            <a:schemeClr val="tx1"/>
                          </a:solidFill>
                          <a:effectLst/>
                          <a:latin typeface="+mj-lt"/>
                          <a:cs typeface="MetricHPE" panose="020B0604020202020204" pitchFamily="34" charset="0"/>
                        </a:rPr>
                        <a:t>43</a:t>
                      </a:r>
                      <a:r>
                        <a:rPr lang="en-US" sz="1200" b="0" i="0" u="none" strike="noStrike" dirty="0">
                          <a:solidFill>
                            <a:schemeClr val="tx1"/>
                          </a:solidFill>
                          <a:effectLst/>
                          <a:latin typeface="+mj-lt"/>
                          <a:cs typeface="MetricHPE" panose="020B0604020202020204" pitchFamily="34" charset="0"/>
                        </a:rPr>
                        <a:t>09Y</a:t>
                      </a:r>
                      <a:r>
                        <a:rPr lang="pl-PL" sz="1200" b="0" i="0" u="none" strike="noStrike" dirty="0">
                          <a:solidFill>
                            <a:schemeClr val="tx1"/>
                          </a:solidFill>
                          <a:effectLst/>
                          <a:latin typeface="+mj-lt"/>
                          <a:cs typeface="MetricHPE" panose="020B0604020202020204" pitchFamily="34" charset="0"/>
                        </a:rPr>
                        <a:t> (</a:t>
                      </a:r>
                      <a:r>
                        <a:rPr lang="en-US" sz="1200" b="0" i="0" u="none" strike="noStrike" dirty="0">
                          <a:solidFill>
                            <a:schemeClr val="tx1"/>
                          </a:solidFill>
                          <a:effectLst/>
                          <a:latin typeface="+mj-lt"/>
                          <a:cs typeface="MetricHPE" panose="020B0604020202020204" pitchFamily="34" charset="0"/>
                        </a:rPr>
                        <a:t>8</a:t>
                      </a:r>
                      <a:r>
                        <a:rPr lang="pl-PL" sz="1200" b="0" i="0" u="none" strike="noStrike" dirty="0">
                          <a:solidFill>
                            <a:schemeClr val="tx1"/>
                          </a:solidFill>
                          <a:effectLst/>
                          <a:latin typeface="+mj-lt"/>
                          <a:cs typeface="MetricHPE" panose="020B0604020202020204" pitchFamily="34" charset="0"/>
                        </a:rPr>
                        <a:t> core, 2.</a:t>
                      </a:r>
                      <a:r>
                        <a:rPr lang="en-US" sz="1200" b="0" i="0" u="none" strike="noStrike" dirty="0">
                          <a:solidFill>
                            <a:schemeClr val="tx1"/>
                          </a:solidFill>
                          <a:effectLst/>
                          <a:latin typeface="+mj-lt"/>
                          <a:cs typeface="MetricHPE" panose="020B0604020202020204" pitchFamily="34" charset="0"/>
                        </a:rPr>
                        <a:t>8</a:t>
                      </a:r>
                      <a:r>
                        <a:rPr lang="pl-PL" sz="1200" b="0" i="0" u="none" strike="noStrike" dirty="0">
                          <a:solidFill>
                            <a:schemeClr val="tx1"/>
                          </a:solidFill>
                          <a:effectLst/>
                          <a:latin typeface="+mj-lt"/>
                          <a:cs typeface="MetricHPE" panose="020B0604020202020204" pitchFamily="34" charset="0"/>
                        </a:rPr>
                        <a:t>GHz, 1</a:t>
                      </a:r>
                      <a:r>
                        <a:rPr lang="en-US" sz="1200" b="0" i="0" u="none" strike="noStrike" dirty="0">
                          <a:solidFill>
                            <a:schemeClr val="tx1"/>
                          </a:solidFill>
                          <a:effectLst/>
                          <a:latin typeface="+mj-lt"/>
                          <a:cs typeface="MetricHPE" panose="020B0604020202020204" pitchFamily="34" charset="0"/>
                        </a:rPr>
                        <a:t>0</a:t>
                      </a:r>
                      <a:r>
                        <a:rPr lang="pl-PL" sz="1200" b="0" i="0" u="none" strike="noStrike" dirty="0">
                          <a:solidFill>
                            <a:schemeClr val="tx1"/>
                          </a:solidFill>
                          <a:effectLst/>
                          <a:latin typeface="+mj-lt"/>
                          <a:cs typeface="MetricHPE" panose="020B0604020202020204" pitchFamily="34" charset="0"/>
                        </a:rPr>
                        <a:t>5W)</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pl-PL" sz="1200" b="0" i="0" u="none" strike="noStrike" kern="1200" dirty="0">
                          <a:solidFill>
                            <a:schemeClr val="tx1"/>
                          </a:solidFill>
                          <a:effectLst/>
                          <a:latin typeface="+mn-lt"/>
                          <a:ea typeface="+mn-ea"/>
                          <a:cs typeface="MetricHPE" panose="020B0604020202020204" pitchFamily="34" charset="0"/>
                        </a:rPr>
                        <a:t>43</a:t>
                      </a:r>
                      <a:r>
                        <a:rPr lang="en-US" sz="1200" b="0" i="0" u="none" strike="noStrike" kern="1200" dirty="0">
                          <a:solidFill>
                            <a:schemeClr val="tx1"/>
                          </a:solidFill>
                          <a:effectLst/>
                          <a:latin typeface="+mn-lt"/>
                          <a:ea typeface="+mn-ea"/>
                          <a:cs typeface="MetricHPE" panose="020B0604020202020204" pitchFamily="34" charset="0"/>
                        </a:rPr>
                        <a:t>09Y</a:t>
                      </a:r>
                      <a:r>
                        <a:rPr lang="pl-PL" sz="1200" b="0" i="0" u="none" strike="noStrike" kern="1200" dirty="0">
                          <a:solidFill>
                            <a:schemeClr val="tx1"/>
                          </a:solidFill>
                          <a:effectLst/>
                          <a:latin typeface="+mn-lt"/>
                          <a:ea typeface="+mn-ea"/>
                          <a:cs typeface="MetricHPE" panose="020B0604020202020204" pitchFamily="34" charset="0"/>
                        </a:rPr>
                        <a:t> (</a:t>
                      </a:r>
                      <a:r>
                        <a:rPr lang="en-US" sz="1200" b="0" i="0" u="none" strike="noStrike" kern="1200" dirty="0">
                          <a:solidFill>
                            <a:schemeClr val="tx1"/>
                          </a:solidFill>
                          <a:effectLst/>
                          <a:latin typeface="+mn-lt"/>
                          <a:ea typeface="+mn-ea"/>
                          <a:cs typeface="MetricHPE" panose="020B0604020202020204" pitchFamily="34" charset="0"/>
                        </a:rPr>
                        <a:t>8</a:t>
                      </a:r>
                      <a:r>
                        <a:rPr lang="pl-PL" sz="1200" b="0" i="0" u="none" strike="noStrike" kern="1200" dirty="0">
                          <a:solidFill>
                            <a:schemeClr val="tx1"/>
                          </a:solidFill>
                          <a:effectLst/>
                          <a:latin typeface="+mn-lt"/>
                          <a:ea typeface="+mn-ea"/>
                          <a:cs typeface="MetricHPE" panose="020B0604020202020204" pitchFamily="34" charset="0"/>
                        </a:rPr>
                        <a:t> core, 2.</a:t>
                      </a:r>
                      <a:r>
                        <a:rPr lang="en-US" sz="1200" b="0" i="0" u="none" strike="noStrike" kern="1200" dirty="0">
                          <a:solidFill>
                            <a:schemeClr val="tx1"/>
                          </a:solidFill>
                          <a:effectLst/>
                          <a:latin typeface="+mn-lt"/>
                          <a:ea typeface="+mn-ea"/>
                          <a:cs typeface="MetricHPE" panose="020B0604020202020204" pitchFamily="34" charset="0"/>
                        </a:rPr>
                        <a:t>8</a:t>
                      </a:r>
                      <a:r>
                        <a:rPr lang="pl-PL" sz="1200" b="0" i="0" u="none" strike="noStrike" kern="1200" dirty="0">
                          <a:solidFill>
                            <a:schemeClr val="tx1"/>
                          </a:solidFill>
                          <a:effectLst/>
                          <a:latin typeface="+mn-lt"/>
                          <a:ea typeface="+mn-ea"/>
                          <a:cs typeface="MetricHPE" panose="020B0604020202020204" pitchFamily="34" charset="0"/>
                        </a:rPr>
                        <a:t>GHz, 1</a:t>
                      </a:r>
                      <a:r>
                        <a:rPr lang="en-US" sz="1200" b="0" i="0" u="none" strike="noStrike" kern="1200" dirty="0">
                          <a:solidFill>
                            <a:schemeClr val="tx1"/>
                          </a:solidFill>
                          <a:effectLst/>
                          <a:latin typeface="+mn-lt"/>
                          <a:ea typeface="+mn-ea"/>
                          <a:cs typeface="MetricHPE" panose="020B0604020202020204" pitchFamily="34" charset="0"/>
                        </a:rPr>
                        <a:t>0</a:t>
                      </a:r>
                      <a:r>
                        <a:rPr lang="pl-PL" sz="1200" b="0" i="0" u="none" strike="noStrike" kern="1200">
                          <a:solidFill>
                            <a:schemeClr val="tx1"/>
                          </a:solidFill>
                          <a:effectLst/>
                          <a:latin typeface="+mn-lt"/>
                          <a:ea typeface="+mn-ea"/>
                          <a:cs typeface="MetricHPE" panose="020B0604020202020204" pitchFamily="34" charset="0"/>
                        </a:rPr>
                        <a:t>5W)</a:t>
                      </a:r>
                      <a:endParaRPr lang="en-US" sz="1200" b="0" i="0" u="none" strike="noStrike" kern="1200" dirty="0">
                        <a:solidFill>
                          <a:schemeClr val="tx1"/>
                        </a:solidFill>
                        <a:effectLst/>
                        <a:latin typeface="+mn-lt"/>
                        <a:ea typeface="+mn-ea"/>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60908">
                <a:tc>
                  <a:txBody>
                    <a:bodyPr/>
                    <a:lstStyle/>
                    <a:p>
                      <a:pPr algn="l" fontAlgn="ctr"/>
                      <a:r>
                        <a:rPr lang="en-US" sz="1200" u="none" strike="noStrike" dirty="0">
                          <a:effectLst/>
                          <a:latin typeface="+mj-lt"/>
                          <a:cs typeface="MetricHPE" panose="020B0604020202020204" pitchFamily="34" charset="0"/>
                        </a:rPr>
                        <a:t>Heatsink</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Standard Heat Sink</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Standard Heat Sink</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Standard Heat Sink</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MetricHPE" panose="020B0604020202020204" pitchFamily="34" charset="0"/>
                        </a:rPr>
                        <a:t>Standard Heat Sink</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Standard Heat Sink</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160908">
                <a:tc>
                  <a:txBody>
                    <a:bodyPr/>
                    <a:lstStyle/>
                    <a:p>
                      <a:pPr algn="l" fontAlgn="ctr"/>
                      <a:r>
                        <a:rPr lang="en-US" sz="1200" u="none" strike="noStrike" dirty="0">
                          <a:effectLst/>
                          <a:latin typeface="+mj-lt"/>
                          <a:cs typeface="MetricHPE" panose="020B0604020202020204" pitchFamily="34" charset="0"/>
                        </a:rPr>
                        <a:t>Fan</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6 – Performance </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6 – Performance </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6 – Performance </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6 – Performance </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4 – Standard</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60908">
                <a:tc>
                  <a:txBody>
                    <a:bodyPr/>
                    <a:lstStyle/>
                    <a:p>
                      <a:pPr algn="l" fontAlgn="ctr"/>
                      <a:r>
                        <a:rPr lang="en-US" sz="1200" u="none" strike="noStrike" dirty="0">
                          <a:effectLst/>
                          <a:latin typeface="+mj-lt"/>
                          <a:cs typeface="MetricHPE" panose="020B0604020202020204" pitchFamily="34" charset="0"/>
                        </a:rPr>
                        <a:t>Number of Procs</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MetricHPE" panose="020B0604020202020204" pitchFamily="34" charset="0"/>
                        </a:rPr>
                        <a:t>1</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160908">
                <a:tc>
                  <a:txBody>
                    <a:bodyPr/>
                    <a:lstStyle/>
                    <a:p>
                      <a:pPr algn="l" fontAlgn="ctr"/>
                      <a:r>
                        <a:rPr lang="en-US" sz="1200" u="none" strike="noStrike" dirty="0">
                          <a:effectLst/>
                          <a:latin typeface="+mj-lt"/>
                          <a:cs typeface="MetricHPE" panose="020B0604020202020204" pitchFamily="34" charset="0"/>
                        </a:rPr>
                        <a:t>Proc Spec</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8 core, 3.2GHz, 140W</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l-PL" sz="1200" b="0" i="0" u="none" strike="noStrike" kern="1200" dirty="0">
                          <a:solidFill>
                            <a:schemeClr val="tx1"/>
                          </a:solidFill>
                          <a:effectLst/>
                          <a:latin typeface="+mn-lt"/>
                          <a:ea typeface="+mn-ea"/>
                          <a:cs typeface="MetricHPE" panose="020B0604020202020204" pitchFamily="34" charset="0"/>
                        </a:rPr>
                        <a:t>16 core, 2.4GHz, 135W</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l-PL" sz="1200" b="0" i="0" u="none" strike="noStrike" kern="1200" dirty="0">
                          <a:solidFill>
                            <a:schemeClr val="tx1"/>
                          </a:solidFill>
                          <a:effectLst/>
                          <a:latin typeface="+mn-lt"/>
                          <a:ea typeface="+mn-ea"/>
                          <a:cs typeface="MetricHPE" panose="020B0604020202020204" pitchFamily="34" charset="0"/>
                        </a:rPr>
                        <a:t>1</a:t>
                      </a:r>
                      <a:r>
                        <a:rPr lang="en-US" sz="1200" b="0" i="0" u="none" strike="noStrike" kern="1200" dirty="0">
                          <a:solidFill>
                            <a:schemeClr val="tx1"/>
                          </a:solidFill>
                          <a:effectLst/>
                          <a:latin typeface="+mn-lt"/>
                          <a:ea typeface="+mn-ea"/>
                          <a:cs typeface="MetricHPE" panose="020B0604020202020204" pitchFamily="34" charset="0"/>
                        </a:rPr>
                        <a:t>2</a:t>
                      </a:r>
                      <a:r>
                        <a:rPr lang="pl-PL" sz="1200" b="0" i="0" u="none" strike="noStrike" kern="1200" dirty="0">
                          <a:solidFill>
                            <a:schemeClr val="tx1"/>
                          </a:solidFill>
                          <a:effectLst/>
                          <a:latin typeface="+mn-lt"/>
                          <a:ea typeface="+mn-ea"/>
                          <a:cs typeface="MetricHPE" panose="020B0604020202020204" pitchFamily="34" charset="0"/>
                        </a:rPr>
                        <a:t> core, 2.</a:t>
                      </a:r>
                      <a:r>
                        <a:rPr lang="en-US" sz="1200" b="0" i="0" u="none" strike="noStrike" kern="1200" dirty="0">
                          <a:solidFill>
                            <a:schemeClr val="tx1"/>
                          </a:solidFill>
                          <a:effectLst/>
                          <a:latin typeface="+mn-lt"/>
                          <a:ea typeface="+mn-ea"/>
                          <a:cs typeface="MetricHPE" panose="020B0604020202020204" pitchFamily="34" charset="0"/>
                        </a:rPr>
                        <a:t>1</a:t>
                      </a:r>
                      <a:r>
                        <a:rPr lang="pl-PL" sz="1200" b="0" i="0" u="none" strike="noStrike" kern="1200" dirty="0">
                          <a:solidFill>
                            <a:schemeClr val="tx1"/>
                          </a:solidFill>
                          <a:effectLst/>
                          <a:latin typeface="+mn-lt"/>
                          <a:ea typeface="+mn-ea"/>
                          <a:cs typeface="MetricHPE" panose="020B0604020202020204" pitchFamily="34" charset="0"/>
                        </a:rPr>
                        <a:t>GHz, 1</a:t>
                      </a:r>
                      <a:r>
                        <a:rPr lang="en-US" sz="1200" b="0" i="0" u="none" strike="noStrike" kern="1200" dirty="0">
                          <a:solidFill>
                            <a:schemeClr val="tx1"/>
                          </a:solidFill>
                          <a:effectLst/>
                          <a:latin typeface="+mn-lt"/>
                          <a:ea typeface="+mn-ea"/>
                          <a:cs typeface="MetricHPE" panose="020B0604020202020204" pitchFamily="34" charset="0"/>
                        </a:rPr>
                        <a:t>20</a:t>
                      </a:r>
                      <a:r>
                        <a:rPr lang="pl-PL" sz="1200" b="0" i="0" u="none" strike="noStrike" kern="1200" dirty="0">
                          <a:solidFill>
                            <a:schemeClr val="tx1"/>
                          </a:solidFill>
                          <a:effectLst/>
                          <a:latin typeface="+mn-lt"/>
                          <a:ea typeface="+mn-ea"/>
                          <a:cs typeface="MetricHPE" panose="020B0604020202020204" pitchFamily="34" charset="0"/>
                        </a:rPr>
                        <a:t>W</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8</a:t>
                      </a:r>
                      <a:r>
                        <a:rPr lang="pl-PL" sz="1200" b="0" i="0" u="none" strike="noStrike" kern="1200" dirty="0">
                          <a:solidFill>
                            <a:schemeClr val="tx1"/>
                          </a:solidFill>
                          <a:effectLst/>
                          <a:latin typeface="+mn-lt"/>
                          <a:ea typeface="+mn-ea"/>
                          <a:cs typeface="MetricHPE" panose="020B0604020202020204" pitchFamily="34" charset="0"/>
                        </a:rPr>
                        <a:t> core, 2.</a:t>
                      </a:r>
                      <a:r>
                        <a:rPr lang="en-US" sz="1200" b="0" i="0" u="none" strike="noStrike" kern="1200" dirty="0">
                          <a:solidFill>
                            <a:schemeClr val="tx1"/>
                          </a:solidFill>
                          <a:effectLst/>
                          <a:latin typeface="+mn-lt"/>
                          <a:ea typeface="+mn-ea"/>
                          <a:cs typeface="MetricHPE" panose="020B0604020202020204" pitchFamily="34" charset="0"/>
                        </a:rPr>
                        <a:t>8</a:t>
                      </a:r>
                      <a:r>
                        <a:rPr lang="pl-PL" sz="1200" b="0" i="0" u="none" strike="noStrike" kern="1200" dirty="0">
                          <a:solidFill>
                            <a:schemeClr val="tx1"/>
                          </a:solidFill>
                          <a:effectLst/>
                          <a:latin typeface="+mn-lt"/>
                          <a:ea typeface="+mn-ea"/>
                          <a:cs typeface="MetricHPE" panose="020B0604020202020204" pitchFamily="34" charset="0"/>
                        </a:rPr>
                        <a:t>GHz, 1</a:t>
                      </a:r>
                      <a:r>
                        <a:rPr lang="en-US" sz="1200" b="0" i="0" u="none" strike="noStrike" kern="1200" dirty="0">
                          <a:solidFill>
                            <a:schemeClr val="tx1"/>
                          </a:solidFill>
                          <a:effectLst/>
                          <a:latin typeface="+mn-lt"/>
                          <a:ea typeface="+mn-ea"/>
                          <a:cs typeface="MetricHPE" panose="020B0604020202020204" pitchFamily="34" charset="0"/>
                        </a:rPr>
                        <a:t>0</a:t>
                      </a:r>
                      <a:r>
                        <a:rPr lang="pl-PL" sz="1200" b="0" i="0" u="none" strike="noStrike" kern="1200" dirty="0">
                          <a:solidFill>
                            <a:schemeClr val="tx1"/>
                          </a:solidFill>
                          <a:effectLst/>
                          <a:latin typeface="+mn-lt"/>
                          <a:ea typeface="+mn-ea"/>
                          <a:cs typeface="MetricHPE" panose="020B0604020202020204" pitchFamily="34" charset="0"/>
                        </a:rPr>
                        <a:t>5W</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8</a:t>
                      </a:r>
                      <a:r>
                        <a:rPr lang="pl-PL" sz="1200" b="0" i="0" u="none" strike="noStrike" kern="1200" dirty="0">
                          <a:solidFill>
                            <a:schemeClr val="tx1"/>
                          </a:solidFill>
                          <a:effectLst/>
                          <a:latin typeface="+mn-lt"/>
                          <a:ea typeface="+mn-ea"/>
                          <a:cs typeface="MetricHPE" panose="020B0604020202020204" pitchFamily="34" charset="0"/>
                        </a:rPr>
                        <a:t> core, 2.</a:t>
                      </a:r>
                      <a:r>
                        <a:rPr lang="en-US" sz="1200" b="0" i="0" u="none" strike="noStrike" kern="1200" dirty="0">
                          <a:solidFill>
                            <a:schemeClr val="tx1"/>
                          </a:solidFill>
                          <a:effectLst/>
                          <a:latin typeface="+mn-lt"/>
                          <a:ea typeface="+mn-ea"/>
                          <a:cs typeface="MetricHPE" panose="020B0604020202020204" pitchFamily="34" charset="0"/>
                        </a:rPr>
                        <a:t>8</a:t>
                      </a:r>
                      <a:r>
                        <a:rPr lang="pl-PL" sz="1200" b="0" i="0" u="none" strike="noStrike" kern="1200" dirty="0">
                          <a:solidFill>
                            <a:schemeClr val="tx1"/>
                          </a:solidFill>
                          <a:effectLst/>
                          <a:latin typeface="+mn-lt"/>
                          <a:ea typeface="+mn-ea"/>
                          <a:cs typeface="MetricHPE" panose="020B0604020202020204" pitchFamily="34" charset="0"/>
                        </a:rPr>
                        <a:t>GHz, 1</a:t>
                      </a:r>
                      <a:r>
                        <a:rPr lang="en-US" sz="1200" b="0" i="0" u="none" strike="noStrike" kern="1200" dirty="0">
                          <a:solidFill>
                            <a:schemeClr val="tx1"/>
                          </a:solidFill>
                          <a:effectLst/>
                          <a:latin typeface="+mn-lt"/>
                          <a:ea typeface="+mn-ea"/>
                          <a:cs typeface="MetricHPE" panose="020B0604020202020204" pitchFamily="34" charset="0"/>
                        </a:rPr>
                        <a:t>0</a:t>
                      </a:r>
                      <a:r>
                        <a:rPr lang="pl-PL" sz="1200" b="0" i="0" u="none" strike="noStrike" kern="1200" dirty="0">
                          <a:solidFill>
                            <a:schemeClr val="tx1"/>
                          </a:solidFill>
                          <a:effectLst/>
                          <a:latin typeface="+mn-lt"/>
                          <a:ea typeface="+mn-ea"/>
                          <a:cs typeface="MetricHPE" panose="020B0604020202020204" pitchFamily="34" charset="0"/>
                        </a:rPr>
                        <a:t>5W</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60908">
                <a:tc>
                  <a:txBody>
                    <a:bodyPr/>
                    <a:lstStyle/>
                    <a:p>
                      <a:pPr algn="l" fontAlgn="ctr"/>
                      <a:r>
                        <a:rPr lang="en-US" sz="1200" u="none" strike="noStrike" dirty="0">
                          <a:effectLst/>
                          <a:latin typeface="+mj-lt"/>
                          <a:cs typeface="MetricHPE" panose="020B0604020202020204" pitchFamily="34" charset="0"/>
                        </a:rPr>
                        <a:t>Memory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de-DE" sz="1200" b="0" i="0" u="none" strike="noStrike" dirty="0">
                          <a:solidFill>
                            <a:srgbClr val="000000"/>
                          </a:solidFill>
                          <a:effectLst/>
                          <a:latin typeface="+mj-lt"/>
                          <a:cs typeface="MetricHPE" panose="020B0604020202020204" pitchFamily="34" charset="0"/>
                        </a:rPr>
                        <a:t>32GB (1 x 32GB DIMM)</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mn-lt"/>
                          <a:ea typeface="+mn-ea"/>
                          <a:cs typeface="MetricHPE" panose="020B0604020202020204" pitchFamily="34" charset="0"/>
                        </a:rPr>
                        <a:t>32GB (1 x 32GB DIMM)</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mn-lt"/>
                          <a:ea typeface="+mn-ea"/>
                          <a:cs typeface="MetricHPE" panose="020B0604020202020204" pitchFamily="34" charset="0"/>
                        </a:rPr>
                        <a:t>32GB (1 x 32GB DIMM)</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mn-lt"/>
                          <a:ea typeface="+mn-ea"/>
                          <a:cs typeface="MetricHPE" panose="020B0604020202020204" pitchFamily="34" charset="0"/>
                        </a:rPr>
                        <a:t>32GB (1 x 32GB DIMM)</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de-DE" sz="1200" b="0" i="0" u="none" strike="noStrike" kern="1200" dirty="0">
                          <a:solidFill>
                            <a:srgbClr val="000000"/>
                          </a:solidFill>
                          <a:effectLst/>
                          <a:latin typeface="+mn-lt"/>
                          <a:ea typeface="+mn-ea"/>
                          <a:cs typeface="MetricHPE" panose="020B0604020202020204" pitchFamily="34" charset="0"/>
                        </a:rPr>
                        <a:t>32GB (1 x 32GB DIMM)</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160908">
                <a:tc>
                  <a:txBody>
                    <a:bodyPr/>
                    <a:lstStyle/>
                    <a:p>
                      <a:pPr algn="l" fontAlgn="ctr"/>
                      <a:r>
                        <a:rPr lang="en-US" sz="1200" u="none" strike="noStrike" dirty="0">
                          <a:effectLst/>
                          <a:latin typeface="+mj-lt"/>
                          <a:cs typeface="MetricHPE" panose="020B0604020202020204" pitchFamily="34" charset="0"/>
                        </a:rPr>
                        <a:t>Storage Controller</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 Broadcom MR416i-p</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mn-ea"/>
                          <a:cs typeface="MetricHPE" panose="020B0604020202020204" pitchFamily="34" charset="0"/>
                        </a:rPr>
                        <a:t> Broadcom MR416i-p</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mn-ea"/>
                          <a:cs typeface="MetricHPE" panose="020B0604020202020204" pitchFamily="34" charset="0"/>
                        </a:rPr>
                        <a:t> Broadcom MR416i-p</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mn-ea"/>
                          <a:cs typeface="MetricHPE" panose="020B0604020202020204" pitchFamily="34" charset="0"/>
                        </a:rPr>
                        <a:t> Broadcom MR416i-p</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mn-ea"/>
                          <a:cs typeface="MetricHPE" panose="020B0604020202020204" pitchFamily="34" charset="0"/>
                        </a:rPr>
                        <a:t> HPE SR100i Gen10 Plus FIO Software RAID</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60908">
                <a:tc>
                  <a:txBody>
                    <a:bodyPr/>
                    <a:lstStyle/>
                    <a:p>
                      <a:pPr algn="l" fontAlgn="ctr"/>
                      <a:r>
                        <a:rPr lang="en-US" sz="1200" u="none" strike="noStrike" dirty="0">
                          <a:effectLst/>
                          <a:latin typeface="+mj-lt"/>
                          <a:cs typeface="MetricHPE" panose="020B0604020202020204" pitchFamily="34" charset="0"/>
                        </a:rPr>
                        <a:t>Smart</a:t>
                      </a:r>
                      <a:r>
                        <a:rPr lang="en-US" sz="1200" u="none" strike="noStrike" baseline="0" dirty="0">
                          <a:effectLst/>
                          <a:latin typeface="+mj-lt"/>
                          <a:cs typeface="MetricHPE" panose="020B0604020202020204" pitchFamily="34" charset="0"/>
                        </a:rPr>
                        <a:t> Storage Battery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96W Smart Storage Battery</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96W Smart Storage Battery</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96W Smart Storage Battery</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mn-ea"/>
                          <a:cs typeface="MetricHPE" panose="020B0604020202020204" pitchFamily="34" charset="0"/>
                        </a:rPr>
                        <a:t>96W Smart Storage Battery</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rgbClr val="000000"/>
                          </a:solidFill>
                          <a:effectLst/>
                          <a:latin typeface="+mn-lt"/>
                          <a:ea typeface="+mn-ea"/>
                          <a:cs typeface="MetricHPE" panose="020B0604020202020204" pitchFamily="34" charset="0"/>
                        </a:rPr>
                        <a:t>N/A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160908">
                <a:tc>
                  <a:txBody>
                    <a:bodyPr/>
                    <a:lstStyle/>
                    <a:p>
                      <a:pPr algn="l" fontAlgn="ctr"/>
                      <a:r>
                        <a:rPr lang="en-US" sz="1200" u="none" strike="noStrike" dirty="0">
                          <a:effectLst/>
                          <a:latin typeface="+mj-lt"/>
                          <a:cs typeface="MetricHPE" panose="020B0604020202020204" pitchFamily="34" charset="0"/>
                        </a:rPr>
                        <a:t>Backplane</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8SFF x1 U.3 tri-mode</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8SFF x1 U.3 tri-mode</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8SFF x1 U.3 tri-mode</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8SFF x1 U.3 tri-mode</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mj-lt"/>
                          <a:cs typeface="MetricHPE" panose="020B0604020202020204" pitchFamily="34" charset="0"/>
                        </a:rPr>
                        <a:t>8SFF SAS/SATA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60908">
                <a:tc>
                  <a:txBody>
                    <a:bodyPr/>
                    <a:lstStyle/>
                    <a:p>
                      <a:pPr algn="l" fontAlgn="ctr"/>
                      <a:r>
                        <a:rPr lang="en-US" sz="1200" u="none" strike="noStrike" dirty="0">
                          <a:effectLst/>
                          <a:latin typeface="+mj-lt"/>
                          <a:cs typeface="MetricHPE" panose="020B0604020202020204" pitchFamily="34" charset="0"/>
                        </a:rPr>
                        <a:t>HDD</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MetricHPE" panose="020B0604020202020204" pitchFamily="34" charset="0"/>
                        </a:rPr>
                        <a:t>N/A</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160908">
                <a:tc>
                  <a:txBody>
                    <a:bodyPr/>
                    <a:lstStyle/>
                    <a:p>
                      <a:pPr algn="l" fontAlgn="ctr"/>
                      <a:r>
                        <a:rPr lang="en-US" sz="1200" u="none" strike="noStrike" dirty="0">
                          <a:effectLst/>
                          <a:latin typeface="+mj-lt"/>
                          <a:cs typeface="MetricHPE" panose="020B0604020202020204" pitchFamily="34" charset="0"/>
                        </a:rPr>
                        <a:t>NIC</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Broadcom BCM57412 Ethernet 10Gb 2-port SFP+ OCP3</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Broadcom BCM57412 Ethernet 10Gb 2-port SFP+ OCP3</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Broadcom BCM57412 Ethernet 10Gb 2-port SFP+ OCP3</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mj-lt"/>
                          <a:cs typeface="MetricHPE" panose="020B0604020202020204" pitchFamily="34" charset="0"/>
                        </a:rPr>
                        <a:t>Broadcom BCM57412 Ethernet 10Gb 2-port SFP+ OCP3</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mj-lt"/>
                          <a:cs typeface="MetricHPE" panose="020B0604020202020204" pitchFamily="34" charset="0"/>
                        </a:rPr>
                        <a:t>Broadcom BCM57412 Ethernet 10Gb 2-port SFP+ OCP3</a:t>
                      </a: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60908">
                <a:tc>
                  <a:txBody>
                    <a:bodyPr/>
                    <a:lstStyle/>
                    <a:p>
                      <a:pPr algn="l" fontAlgn="ctr"/>
                      <a:r>
                        <a:rPr lang="en-US" sz="1200" u="none" strike="noStrike" dirty="0">
                          <a:effectLst/>
                          <a:latin typeface="+mj-lt"/>
                          <a:cs typeface="MetricHPE" panose="020B0604020202020204" pitchFamily="34" charset="0"/>
                        </a:rPr>
                        <a:t>Management</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baseline="0" dirty="0">
                          <a:solidFill>
                            <a:srgbClr val="000000"/>
                          </a:solidFill>
                          <a:effectLst/>
                          <a:latin typeface="+mj-lt"/>
                          <a:cs typeface="MetricHPE" panose="020B0604020202020204" pitchFamily="34" charset="0"/>
                        </a:rPr>
                        <a:t>iLO 5</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baseline="0" dirty="0">
                          <a:solidFill>
                            <a:srgbClr val="000000"/>
                          </a:solidFill>
                          <a:effectLst/>
                          <a:latin typeface="+mn-lt"/>
                          <a:ea typeface="+mn-ea"/>
                          <a:cs typeface="MetricHPE" panose="020B0604020202020204" pitchFamily="34" charset="0"/>
                        </a:rPr>
                        <a:t>iLO 5</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200" b="0" i="0" u="none" strike="noStrike" kern="1200" baseline="0" dirty="0">
                          <a:solidFill>
                            <a:srgbClr val="000000"/>
                          </a:solidFill>
                          <a:effectLst/>
                          <a:latin typeface="+mn-lt"/>
                          <a:ea typeface="+mn-ea"/>
                          <a:cs typeface="MetricHPE" panose="020B0604020202020204" pitchFamily="34" charset="0"/>
                        </a:rPr>
                        <a:t>iLO 5</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200" b="0" i="0" u="none" strike="noStrike" kern="1200" baseline="0" dirty="0">
                          <a:solidFill>
                            <a:srgbClr val="000000"/>
                          </a:solidFill>
                          <a:effectLst/>
                          <a:latin typeface="+mn-lt"/>
                          <a:ea typeface="+mn-ea"/>
                          <a:cs typeface="MetricHPE" panose="020B0604020202020204" pitchFamily="34" charset="0"/>
                        </a:rPr>
                        <a:t>iLO 5</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1200" b="0" i="0" u="none" strike="noStrike" kern="1200" baseline="0" dirty="0">
                          <a:solidFill>
                            <a:srgbClr val="000000"/>
                          </a:solidFill>
                          <a:effectLst/>
                          <a:latin typeface="+mn-lt"/>
                          <a:ea typeface="+mn-ea"/>
                          <a:cs typeface="MetricHPE" panose="020B0604020202020204" pitchFamily="34" charset="0"/>
                        </a:rPr>
                        <a:t>iLO 5</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60908">
                <a:tc>
                  <a:txBody>
                    <a:bodyPr/>
                    <a:lstStyle/>
                    <a:p>
                      <a:pPr algn="l" fontAlgn="ctr"/>
                      <a:r>
                        <a:rPr lang="en-US" sz="1200" u="none" strike="noStrike" dirty="0">
                          <a:effectLst/>
                          <a:latin typeface="+mj-lt"/>
                          <a:cs typeface="MetricHPE" panose="020B0604020202020204" pitchFamily="34" charset="0"/>
                        </a:rPr>
                        <a:t>Power Supply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800W Flex Slot Titanium Hot Plug Low Halogen</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800W Flex Slot Titanium Hot Plug Low Halogen</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800W Flex Slot Titanium Hot Plug Low Halogen</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800W Flex Slot Titanium Hot Plug Low Halogen</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800W Flex Slot Titanium Hot Plug Low Halogen</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60908">
                <a:tc>
                  <a:txBody>
                    <a:bodyPr/>
                    <a:lstStyle/>
                    <a:p>
                      <a:pPr algn="l" fontAlgn="ctr"/>
                      <a:r>
                        <a:rPr lang="en-US" sz="1200" u="none" strike="noStrike" dirty="0">
                          <a:effectLst/>
                          <a:latin typeface="+mj-lt"/>
                          <a:cs typeface="MetricHPE" panose="020B0604020202020204" pitchFamily="34" charset="0"/>
                        </a:rPr>
                        <a:t>Expansion Slots</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8</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8</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j-lt"/>
                          <a:cs typeface="MetricHPE" panose="020B0604020202020204" pitchFamily="34" charset="0"/>
                        </a:rPr>
                        <a:t>8</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j-lt"/>
                          <a:cs typeface="MetricHPE" panose="020B0604020202020204" pitchFamily="34" charset="0"/>
                        </a:rPr>
                        <a:t>8</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mj-lt"/>
                          <a:cs typeface="MetricHPE" panose="020B0604020202020204" pitchFamily="34" charset="0"/>
                        </a:rPr>
                        <a:t>8</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60908">
                <a:tc>
                  <a:txBody>
                    <a:bodyPr/>
                    <a:lstStyle/>
                    <a:p>
                      <a:pPr algn="l" fontAlgn="ctr"/>
                      <a:r>
                        <a:rPr lang="en-US" sz="1200" u="none" strike="noStrike" dirty="0">
                          <a:effectLst/>
                          <a:latin typeface="+mj-lt"/>
                          <a:cs typeface="MetricHPE" panose="020B0604020202020204" pitchFamily="34" charset="0"/>
                        </a:rPr>
                        <a:t>ODD</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Available option</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Available option</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Available option</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Available option</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etricHPE" panose="020B0604020202020204" pitchFamily="34" charset="0"/>
                        </a:rPr>
                        <a:t>Available option</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60908">
                <a:tc>
                  <a:txBody>
                    <a:bodyPr/>
                    <a:lstStyle/>
                    <a:p>
                      <a:pPr algn="l" fontAlgn="ctr"/>
                      <a:r>
                        <a:rPr lang="en-US" sz="1200" b="0" i="0" u="none" strike="noStrike" dirty="0">
                          <a:solidFill>
                            <a:schemeClr val="tx1"/>
                          </a:solidFill>
                          <a:effectLst/>
                          <a:latin typeface="+mj-lt"/>
                          <a:cs typeface="MetricHPE" panose="020B0604020202020204" pitchFamily="34" charset="0"/>
                        </a:rPr>
                        <a:t>Security</a:t>
                      </a: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TPM Module</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kumimoji="0" lang="en-US" sz="1200" b="0" i="0" u="none" strike="noStrike" kern="1200" cap="none" spc="0" normalizeH="0" baseline="0" noProof="0">
                          <a:ln>
                            <a:noFill/>
                          </a:ln>
                          <a:solidFill>
                            <a:srgbClr val="000000"/>
                          </a:solidFill>
                          <a:effectLst/>
                          <a:uLnTx/>
                          <a:uFillTx/>
                          <a:latin typeface="MetricHPE"/>
                          <a:ea typeface="+mn-ea"/>
                          <a:cs typeface="MetricHPE" panose="020B0604020202020204" pitchFamily="34" charset="0"/>
                        </a:rPr>
                        <a:t>TPM Module</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kumimoji="0" lang="en-US" sz="1200" b="0" i="0" u="none" strike="noStrike" kern="1200" cap="none" spc="0" normalizeH="0" baseline="0" noProof="0">
                          <a:ln>
                            <a:noFill/>
                          </a:ln>
                          <a:solidFill>
                            <a:srgbClr val="000000"/>
                          </a:solidFill>
                          <a:effectLst/>
                          <a:uLnTx/>
                          <a:uFillTx/>
                          <a:latin typeface="MetricHPE"/>
                          <a:ea typeface="+mn-ea"/>
                          <a:cs typeface="MetricHPE" panose="020B0604020202020204" pitchFamily="34" charset="0"/>
                        </a:rPr>
                        <a:t>TPM Module</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en-US" sz="1200" b="0" i="0" u="none" strike="noStrike" kern="1200" cap="none" spc="0" normalizeH="0" baseline="0" noProof="0" dirty="0">
                          <a:ln>
                            <a:noFill/>
                          </a:ln>
                          <a:solidFill>
                            <a:srgbClr val="000000"/>
                          </a:solidFill>
                          <a:effectLst/>
                          <a:uLnTx/>
                          <a:uFillTx/>
                          <a:latin typeface="MetricHPE"/>
                          <a:ea typeface="+mn-ea"/>
                          <a:cs typeface="MetricHPE" panose="020B0604020202020204" pitchFamily="34" charset="0"/>
                        </a:rPr>
                        <a:t>TPM Module</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en-US" sz="1200" b="0" i="0" u="none" strike="noStrike" kern="1200" cap="none" spc="0" normalizeH="0" baseline="0" noProof="0" dirty="0">
                          <a:ln>
                            <a:noFill/>
                          </a:ln>
                          <a:solidFill>
                            <a:srgbClr val="000000"/>
                          </a:solidFill>
                          <a:effectLst/>
                          <a:uLnTx/>
                          <a:uFillTx/>
                          <a:latin typeface="MetricHPE"/>
                          <a:ea typeface="+mn-ea"/>
                          <a:cs typeface="MetricHPE" panose="020B0604020202020204" pitchFamily="34" charset="0"/>
                        </a:rPr>
                        <a:t>TPM Module</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3277086"/>
                  </a:ext>
                </a:extLst>
              </a:tr>
              <a:tr h="160908">
                <a:tc>
                  <a:txBody>
                    <a:bodyPr/>
                    <a:lstStyle/>
                    <a:p>
                      <a:pPr algn="l" fontAlgn="ctr"/>
                      <a:r>
                        <a:rPr lang="en-US" sz="1200" u="none" strike="noStrike" dirty="0">
                          <a:effectLst/>
                          <a:latin typeface="+mj-lt"/>
                          <a:cs typeface="MetricHPE" panose="020B0604020202020204" pitchFamily="34" charset="0"/>
                        </a:rPr>
                        <a:t>Rail Kit</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j-lt"/>
                          <a:cs typeface="MetricHPE" panose="020B0604020202020204" pitchFamily="34" charset="0"/>
                        </a:rPr>
                        <a:t>2U SFF Easy Install Rail Kit</a:t>
                      </a:r>
                    </a:p>
                  </a:txBody>
                  <a:tcPr marL="0" marR="0" marT="0" marB="0"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2U SFF Easy Install Rail Kit</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2U SFF Easy Install Rail Kit</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2U SFF Easy Install Rail Kit</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kern="1200" dirty="0">
                          <a:solidFill>
                            <a:srgbClr val="000000"/>
                          </a:solidFill>
                          <a:effectLst/>
                          <a:latin typeface="+mn-lt"/>
                          <a:ea typeface="+mn-ea"/>
                          <a:cs typeface="MetricHPE" panose="020B0604020202020204" pitchFamily="34" charset="0"/>
                        </a:rPr>
                        <a:t>2U SFF Easy Install Rail Kit</a:t>
                      </a:r>
                      <a:endParaRPr lang="en-US" sz="1200" b="0" i="0" u="none" strike="noStrike" dirty="0">
                        <a:solidFill>
                          <a:srgbClr val="000000"/>
                        </a:solidFill>
                        <a:effectLst/>
                        <a:latin typeface="+mj-lt"/>
                        <a:cs typeface="MetricHPE" panose="020B0604020202020204" pitchFamily="34" charset="0"/>
                      </a:endParaRPr>
                    </a:p>
                  </a:txBody>
                  <a:tcPr marL="0" marR="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181344">
                <a:tc>
                  <a:txBody>
                    <a:bodyPr/>
                    <a:lstStyle/>
                    <a:p>
                      <a:pPr algn="l" fontAlgn="ctr"/>
                      <a:r>
                        <a:rPr lang="en-US" sz="1200" u="none" strike="noStrike" dirty="0">
                          <a:effectLst/>
                          <a:latin typeface="+mj-lt"/>
                          <a:cs typeface="MetricHPE" panose="020B0604020202020204" pitchFamily="34" charset="0"/>
                        </a:rPr>
                        <a:t>SID</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160908">
                <a:tc>
                  <a:txBody>
                    <a:bodyPr/>
                    <a:lstStyle/>
                    <a:p>
                      <a:pPr algn="l" fontAlgn="ctr"/>
                      <a:r>
                        <a:rPr lang="en-US" sz="1200" u="none" strike="noStrike" dirty="0">
                          <a:effectLst/>
                          <a:latin typeface="+mj-lt"/>
                          <a:cs typeface="MetricHPE" panose="020B0604020202020204" pitchFamily="34" charset="0"/>
                        </a:rPr>
                        <a:t>Universal Media Bay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solidFill>
                            <a:schemeClr val="tx1"/>
                          </a:solidFill>
                          <a:effectLst/>
                          <a:latin typeface="+mj-lt"/>
                          <a:cs typeface="MetricHPE" panose="020B0604020202020204" pitchFamily="34" charset="0"/>
                        </a:rPr>
                        <a:t>Optional</a:t>
                      </a: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160908">
                <a:tc>
                  <a:txBody>
                    <a:bodyPr/>
                    <a:lstStyle/>
                    <a:p>
                      <a:pPr algn="l" fontAlgn="ctr"/>
                      <a:r>
                        <a:rPr lang="en-US" sz="1200" u="none" strike="noStrike" dirty="0">
                          <a:effectLst/>
                          <a:latin typeface="+mj-lt"/>
                          <a:cs typeface="MetricHPE" panose="020B0604020202020204" pitchFamily="34" charset="0"/>
                        </a:rPr>
                        <a:t>Warranty</a:t>
                      </a:r>
                      <a:endParaRPr lang="en-US" sz="1200" b="1" i="0" u="none" strike="noStrike" dirty="0">
                        <a:solidFill>
                          <a:schemeClr val="tx1"/>
                        </a:solidFill>
                        <a:effectLst/>
                        <a:latin typeface="+mj-lt"/>
                        <a:cs typeface="MetricHPE" panose="020B0604020202020204" pitchFamily="34" charset="0"/>
                      </a:endParaRPr>
                    </a:p>
                  </a:txBody>
                  <a:tcPr marL="64008" marR="0" marT="9144" marB="9144" anchor="ctr">
                    <a:lnL w="12700" cap="flat" cmpd="sng" algn="ctr">
                      <a:noFill/>
                      <a:prstDash val="solid"/>
                      <a:round/>
                      <a:headEnd type="none" w="med" len="med"/>
                      <a:tailEnd type="none" w="med" len="med"/>
                    </a:lnL>
                    <a:lnR w="3175" cap="flat" cmpd="sng" algn="ctr">
                      <a:solidFill>
                        <a:srgbClr val="808285"/>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chemeClr val="tx1"/>
                          </a:solidFill>
                          <a:effectLst/>
                          <a:latin typeface="+mj-lt"/>
                          <a:cs typeface="MetricHPE" panose="020B0604020202020204" pitchFamily="34" charset="0"/>
                        </a:rPr>
                        <a:t>3/3/3</a:t>
                      </a:r>
                    </a:p>
                  </a:txBody>
                  <a:tcPr marL="0" marR="0" marT="9144" marB="9144" anchor="ctr">
                    <a:lnL w="3175" cap="flat" cmpd="sng" algn="ctr">
                      <a:solidFill>
                        <a:srgbClr val="808285"/>
                      </a:solid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3/3/3</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3/3/3</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3/3/3</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kern="1200" dirty="0">
                          <a:solidFill>
                            <a:schemeClr val="tx1"/>
                          </a:solidFill>
                          <a:effectLst/>
                          <a:latin typeface="+mn-lt"/>
                          <a:ea typeface="+mn-ea"/>
                          <a:cs typeface="MetricHPE" panose="020B0604020202020204" pitchFamily="34" charset="0"/>
                        </a:rPr>
                        <a:t>3/3/3</a:t>
                      </a:r>
                      <a:endParaRPr lang="en-US" sz="1200" b="0" i="0" u="none" strike="noStrike" dirty="0">
                        <a:solidFill>
                          <a:schemeClr val="tx1"/>
                        </a:solidFill>
                        <a:effectLst/>
                        <a:latin typeface="+mj-lt"/>
                        <a:cs typeface="MetricHPE" panose="020B0604020202020204" pitchFamily="34" charset="0"/>
                      </a:endParaRPr>
                    </a:p>
                  </a:txBody>
                  <a:tcPr marL="0" marR="0" marT="9144" marB="9144"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bl>
          </a:graphicData>
        </a:graphic>
      </p:graphicFrame>
    </p:spTree>
    <p:extLst>
      <p:ext uri="{BB962C8B-B14F-4D97-AF65-F5344CB8AC3E}">
        <p14:creationId xmlns:p14="http://schemas.microsoft.com/office/powerpoint/2010/main" val="79420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CBF2A1-5854-4799-ADDA-CC6D7264F24F}"/>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AB5216A3-86F0-4201-8A98-84F3710CFDDB}"/>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37</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4" name="Text Placeholder 3">
            <a:extLst>
              <a:ext uri="{FF2B5EF4-FFF2-40B4-BE49-F238E27FC236}">
                <a16:creationId xmlns:a16="http://schemas.microsoft.com/office/drawing/2014/main" id="{38F488AA-3CEC-434E-BF6D-647FA2E84282}"/>
              </a:ext>
            </a:extLst>
          </p:cNvPr>
          <p:cNvSpPr>
            <a:spLocks noGrp="1"/>
          </p:cNvSpPr>
          <p:nvPr>
            <p:ph type="body" sz="quarter" idx="13"/>
          </p:nvPr>
        </p:nvSpPr>
        <p:spPr/>
        <p:txBody>
          <a:bodyPr/>
          <a:lstStyle/>
          <a:p>
            <a:r>
              <a:rPr lang="en-US" dirty="0"/>
              <a:t>CTO Servers</a:t>
            </a:r>
          </a:p>
        </p:txBody>
      </p:sp>
      <p:sp>
        <p:nvSpPr>
          <p:cNvPr id="5" name="Title 4">
            <a:extLst>
              <a:ext uri="{FF2B5EF4-FFF2-40B4-BE49-F238E27FC236}">
                <a16:creationId xmlns:a16="http://schemas.microsoft.com/office/drawing/2014/main" id="{315A280E-93D2-417C-9F18-9E5620CD315E}"/>
              </a:ext>
            </a:extLst>
          </p:cNvPr>
          <p:cNvSpPr>
            <a:spLocks noGrp="1"/>
          </p:cNvSpPr>
          <p:nvPr>
            <p:ph type="title"/>
          </p:nvPr>
        </p:nvSpPr>
        <p:spPr/>
        <p:txBody>
          <a:bodyPr/>
          <a:lstStyle/>
          <a:p>
            <a:r>
              <a:rPr lang="fr-FR" dirty="0"/>
              <a:t>HPE ProLiant DL380 Gen10 plus Server (continued)</a:t>
            </a:r>
            <a:endParaRPr lang="en-US" dirty="0"/>
          </a:p>
        </p:txBody>
      </p:sp>
      <p:graphicFrame>
        <p:nvGraphicFramePr>
          <p:cNvPr id="13" name="Table 12">
            <a:extLst>
              <a:ext uri="{FF2B5EF4-FFF2-40B4-BE49-F238E27FC236}">
                <a16:creationId xmlns:a16="http://schemas.microsoft.com/office/drawing/2014/main" id="{174CA5EA-D8E3-43B5-9423-2E39993E72D5}"/>
              </a:ext>
            </a:extLst>
          </p:cNvPr>
          <p:cNvGraphicFramePr>
            <a:graphicFrameLocks noGrp="1"/>
          </p:cNvGraphicFramePr>
          <p:nvPr>
            <p:extLst>
              <p:ext uri="{D42A27DB-BD31-4B8C-83A1-F6EECF244321}">
                <p14:modId xmlns:p14="http://schemas.microsoft.com/office/powerpoint/2010/main" val="3186935486"/>
              </p:ext>
            </p:extLst>
          </p:nvPr>
        </p:nvGraphicFramePr>
        <p:xfrm>
          <a:off x="375138" y="1516779"/>
          <a:ext cx="11435861" cy="2743200"/>
        </p:xfrm>
        <a:graphic>
          <a:graphicData uri="http://schemas.openxmlformats.org/drawingml/2006/table">
            <a:tbl>
              <a:tblPr firstRow="1" bandRow="1">
                <a:tableStyleId>{912C8C85-51F0-491E-9774-3900AFEF0FD7}</a:tableStyleId>
              </a:tblPr>
              <a:tblGrid>
                <a:gridCol w="2288444">
                  <a:extLst>
                    <a:ext uri="{9D8B030D-6E8A-4147-A177-3AD203B41FA5}">
                      <a16:colId xmlns:a16="http://schemas.microsoft.com/office/drawing/2014/main" val="20001"/>
                    </a:ext>
                  </a:extLst>
                </a:gridCol>
                <a:gridCol w="1857090">
                  <a:extLst>
                    <a:ext uri="{9D8B030D-6E8A-4147-A177-3AD203B41FA5}">
                      <a16:colId xmlns:a16="http://schemas.microsoft.com/office/drawing/2014/main" val="20002"/>
                    </a:ext>
                  </a:extLst>
                </a:gridCol>
                <a:gridCol w="7290327">
                  <a:extLst>
                    <a:ext uri="{9D8B030D-6E8A-4147-A177-3AD203B41FA5}">
                      <a16:colId xmlns:a16="http://schemas.microsoft.com/office/drawing/2014/main" val="20000"/>
                    </a:ext>
                  </a:extLst>
                </a:gridCol>
              </a:tblGrid>
              <a:tr h="1422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mj-lt"/>
                          <a:cs typeface="MetricHPE" panose="020B0604020202020204" pitchFamily="34" charset="0"/>
                        </a:rPr>
                        <a:t>Category</a:t>
                      </a:r>
                      <a:endParaRPr lang="en-US" sz="1400" b="1" dirty="0">
                        <a:solidFill>
                          <a:schemeClr val="bg1"/>
                        </a:solidFill>
                        <a:latin typeface="+mj-lt"/>
                        <a:cs typeface="MetricHPE" panose="020B0604020202020204" pitchFamily="34" charset="0"/>
                      </a:endParaRPr>
                    </a:p>
                  </a:txBody>
                  <a:tcPr anchor="ct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chemeClr val="accent1"/>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SKU</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chemeClr val="accent1"/>
                    </a:solidFill>
                  </a:tcPr>
                </a:tc>
                <a:tc>
                  <a:txBody>
                    <a:bodyPr/>
                    <a:lstStyle/>
                    <a:p>
                      <a:pPr marL="60325"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Product Description</a:t>
                      </a:r>
                    </a:p>
                  </a:txBody>
                  <a:tcPr anchor="ct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246017">
                <a:tc rowSpan="4">
                  <a:txBody>
                    <a:bodyPr/>
                    <a:lstStyle/>
                    <a:p>
                      <a:pPr marL="0" lvl="0" indent="0" algn="l" fontAlgn="ctr"/>
                      <a:r>
                        <a:rPr lang="en-US" sz="1400" b="1" kern="1200" dirty="0">
                          <a:latin typeface="MetricHPE" panose="020B0503030202060203" pitchFamily="34" charset="0"/>
                          <a:cs typeface="MetricHPE" panose="020B0604020202020204" pitchFamily="34" charset="0"/>
                        </a:rPr>
                        <a:t>CTO Servers</a:t>
                      </a: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kern="1200" dirty="0">
                          <a:latin typeface="MetricHPE" panose="020B0503030202060203" pitchFamily="34" charset="0"/>
                          <a:cs typeface="MetricHPE" panose="020B0604020202020204" pitchFamily="34" charset="0"/>
                        </a:rPr>
                        <a:t>P05172-B21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400" kern="1200" dirty="0">
                          <a:latin typeface="MetricHPE" panose="020B0503030202060203" pitchFamily="34" charset="0"/>
                          <a:cs typeface="MetricHPE" panose="020B0604020202020204" pitchFamily="34" charset="0"/>
                        </a:rPr>
                        <a:t>HPE ProLiant DL380 Gen10 Plus 8SFF NC CTO Server</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46017">
                <a:tc vMerge="1">
                  <a:txBody>
                    <a:bodyPr/>
                    <a:lstStyle/>
                    <a:p>
                      <a:endParaRPr lang="en-US"/>
                    </a:p>
                  </a:txBody>
                  <a:tcPr>
                    <a:lnT w="28575" cap="flat" cmpd="sng" algn="ctr">
                      <a:solidFill>
                        <a:schemeClr val="bg1">
                          <a:lumMod val="75000"/>
                        </a:schemeClr>
                      </a:solidFill>
                      <a:prstDash val="solid"/>
                      <a:round/>
                      <a:headEnd type="none" w="med" len="med"/>
                      <a:tailEnd type="none" w="med" len="med"/>
                    </a:lnT>
                  </a:tcPr>
                </a:tc>
                <a:tc>
                  <a:txBody>
                    <a:bodyPr/>
                    <a:lstStyle/>
                    <a:p>
                      <a:pPr algn="l" fontAlgn="ctr"/>
                      <a:r>
                        <a:rPr lang="en-US" sz="1400" kern="1200" dirty="0">
                          <a:latin typeface="MetricHPE" panose="020B0503030202060203" pitchFamily="34" charset="0"/>
                          <a:cs typeface="MetricHPE" panose="020B0604020202020204" pitchFamily="34" charset="0"/>
                        </a:rPr>
                        <a:t>P05173-B21</a:t>
                      </a:r>
                    </a:p>
                  </a:txBody>
                  <a:tcPr anchor="ctr">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l" defTabSz="914400" rtl="0" eaLnBrk="1" fontAlgn="ctr" latinLnBrk="0" hangingPunct="1">
                        <a:lnSpc>
                          <a:spcPct val="100000"/>
                        </a:lnSpc>
                        <a:spcBef>
                          <a:spcPts val="0"/>
                        </a:spcBef>
                        <a:spcAft>
                          <a:spcPts val="0"/>
                        </a:spcAft>
                        <a:buClrTx/>
                        <a:buSzTx/>
                        <a:buFontTx/>
                        <a:buNone/>
                        <a:tabLst/>
                        <a:defRPr/>
                      </a:pPr>
                      <a:r>
                        <a:rPr lang="en-US" sz="1400" kern="1200" dirty="0">
                          <a:latin typeface="MetricHPE" panose="020B0503030202060203" pitchFamily="34" charset="0"/>
                          <a:cs typeface="MetricHPE" panose="020B0604020202020204" pitchFamily="34" charset="0"/>
                        </a:rPr>
                        <a:t>HPE ProLiant DL380 Gen10 Plus 24SFF NC CTO Server</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29715848"/>
                  </a:ext>
                </a:extLst>
              </a:tr>
              <a:tr h="246017">
                <a:tc vMerge="1">
                  <a:txBody>
                    <a:bodyPr/>
                    <a:lstStyle/>
                    <a:p>
                      <a:endParaRPr lang="en-US"/>
                    </a:p>
                  </a:txBody>
                  <a:tcPr/>
                </a:tc>
                <a:tc>
                  <a:txBody>
                    <a:bodyPr/>
                    <a:lstStyle/>
                    <a:p>
                      <a:pPr algn="l" fontAlgn="ctr"/>
                      <a:r>
                        <a:rPr lang="en-US" sz="1400" kern="1200" dirty="0">
                          <a:latin typeface="MetricHPE" panose="020B0503030202060203" pitchFamily="34" charset="0"/>
                          <a:cs typeface="MetricHPE" panose="020B0604020202020204" pitchFamily="34" charset="0"/>
                        </a:rPr>
                        <a:t>P05174-B21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l" defTabSz="914400" rtl="0" eaLnBrk="1" fontAlgn="ctr" latinLnBrk="0" hangingPunct="1">
                        <a:lnSpc>
                          <a:spcPct val="100000"/>
                        </a:lnSpc>
                        <a:spcBef>
                          <a:spcPts val="0"/>
                        </a:spcBef>
                        <a:spcAft>
                          <a:spcPts val="0"/>
                        </a:spcAft>
                        <a:buClrTx/>
                        <a:buSzTx/>
                        <a:buFontTx/>
                        <a:buNone/>
                        <a:tabLst/>
                        <a:defRPr/>
                      </a:pPr>
                      <a:r>
                        <a:rPr lang="en-US" sz="1400" kern="1200" dirty="0">
                          <a:latin typeface="MetricHPE" panose="020B0503030202060203" pitchFamily="34" charset="0"/>
                          <a:cs typeface="MetricHPE" panose="020B0604020202020204" pitchFamily="34" charset="0"/>
                        </a:rPr>
                        <a:t>HPE ProLiant DL380 Gen10 Plus 12LFF NC CTO Server</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6178112"/>
                  </a:ext>
                </a:extLst>
              </a:tr>
              <a:tr h="246017">
                <a:tc vMerge="1">
                  <a:txBody>
                    <a:bodyPr/>
                    <a:lstStyle/>
                    <a:p>
                      <a:pPr marL="174625" lvl="0"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ctr"/>
                      <a:r>
                        <a:rPr lang="en-US" sz="1400" kern="1200" dirty="0">
                          <a:latin typeface="MetricHPE" panose="020B0503030202060203" pitchFamily="34" charset="0"/>
                          <a:cs typeface="MetricHPE" panose="020B0604020202020204" pitchFamily="34" charset="0"/>
                        </a:rPr>
                        <a:t>P05175-B21</a:t>
                      </a:r>
                    </a:p>
                  </a:txBody>
                  <a:tcPr anchor="ctr">
                    <a:lnL w="9525"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l" defTabSz="914400" rtl="0" eaLnBrk="1" fontAlgn="ctr" latinLnBrk="0" hangingPunct="1">
                        <a:lnSpc>
                          <a:spcPct val="100000"/>
                        </a:lnSpc>
                        <a:spcBef>
                          <a:spcPts val="0"/>
                        </a:spcBef>
                        <a:spcAft>
                          <a:spcPts val="0"/>
                        </a:spcAft>
                        <a:buClrTx/>
                        <a:buSzTx/>
                        <a:buFontTx/>
                        <a:buNone/>
                        <a:tabLst/>
                        <a:defRPr/>
                      </a:pPr>
                      <a:r>
                        <a:rPr lang="en-US" sz="1400" kern="1200" dirty="0">
                          <a:latin typeface="MetricHPE" panose="020B0503030202060203" pitchFamily="34" charset="0"/>
                          <a:cs typeface="MetricHPE" panose="020B0604020202020204" pitchFamily="34" charset="0"/>
                        </a:rPr>
                        <a:t>HPE ProLiant DL380 Gen10 Plus 8LFF NC CTO Server</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37309">
                <a:tc rowSpan="4">
                  <a:txBody>
                    <a:bodyPr/>
                    <a:lstStyle/>
                    <a:p>
                      <a:pPr marL="0" indent="0" algn="l" fontAlgn="ctr"/>
                      <a:r>
                        <a:rPr lang="en-US" sz="1400" b="1" kern="1200" dirty="0">
                          <a:latin typeface="MetricHPE" panose="020B0503030202060203" pitchFamily="34" charset="0"/>
                          <a:cs typeface="MetricHPE" panose="020B0604020202020204" pitchFamily="34" charset="0"/>
                        </a:rPr>
                        <a:t>CTO Servers</a:t>
                      </a:r>
                    </a:p>
                    <a:p>
                      <a:pPr marL="0" indent="0" algn="l" fontAlgn="ctr"/>
                      <a:r>
                        <a:rPr lang="en-US" sz="1400" b="1" kern="1200" dirty="0">
                          <a:latin typeface="MetricHPE" panose="020B0503030202060203" pitchFamily="34" charset="0"/>
                          <a:cs typeface="MetricHPE" panose="020B0604020202020204" pitchFamily="34" charset="0"/>
                        </a:rPr>
                        <a:t>(TAA compliant)</a:t>
                      </a:r>
                      <a:endParaRPr lang="en-US" sz="1400" b="1" kern="1200" dirty="0">
                        <a:solidFill>
                          <a:schemeClr val="accent3"/>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kern="1200" dirty="0">
                          <a:latin typeface="MetricHPE" panose="020B0503030202060203" pitchFamily="34" charset="0"/>
                          <a:cs typeface="MetricHPE" panose="020B0604020202020204" pitchFamily="34" charset="0"/>
                        </a:rPr>
                        <a:t>P05172-B21 #GTA</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400" kern="1200" dirty="0">
                          <a:latin typeface="MetricHPE" panose="020B0503030202060203" pitchFamily="34" charset="0"/>
                          <a:cs typeface="MetricHPE" panose="020B0604020202020204" pitchFamily="34" charset="0"/>
                        </a:rPr>
                        <a:t>HPE ProLiant DL380 Gen10 Plus 8SFF NC CTO Server</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37309">
                <a:tc vMerge="1">
                  <a:txBody>
                    <a:bodyPr/>
                    <a:lstStyle/>
                    <a:p>
                      <a:endParaRPr lang="en-US"/>
                    </a:p>
                  </a:txBody>
                  <a:tcPr/>
                </a:tc>
                <a:tc>
                  <a:txBody>
                    <a:bodyPr/>
                    <a:lstStyle/>
                    <a:p>
                      <a:pPr algn="l" fontAlgn="ctr"/>
                      <a:r>
                        <a:rPr lang="en-US" sz="1400" kern="1200" dirty="0">
                          <a:latin typeface="MetricHPE" panose="020B0503030202060203" pitchFamily="34" charset="0"/>
                          <a:cs typeface="MetricHPE" panose="020B0604020202020204" pitchFamily="34" charset="0"/>
                        </a:rPr>
                        <a:t>P05173-B21 #GTA</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l" defTabSz="914400" rtl="0" eaLnBrk="1" fontAlgn="ctr" latinLnBrk="0" hangingPunct="1">
                        <a:lnSpc>
                          <a:spcPct val="100000"/>
                        </a:lnSpc>
                        <a:spcBef>
                          <a:spcPts val="0"/>
                        </a:spcBef>
                        <a:spcAft>
                          <a:spcPts val="0"/>
                        </a:spcAft>
                        <a:buClrTx/>
                        <a:buSzTx/>
                        <a:buFontTx/>
                        <a:buNone/>
                        <a:tabLst/>
                        <a:defRPr/>
                      </a:pPr>
                      <a:r>
                        <a:rPr lang="en-US" sz="1400" kern="1200" dirty="0">
                          <a:latin typeface="MetricHPE" panose="020B0503030202060203" pitchFamily="34" charset="0"/>
                          <a:cs typeface="MetricHPE" panose="020B0604020202020204" pitchFamily="34" charset="0"/>
                        </a:rPr>
                        <a:t>HPE ProLiant DL380 Gen10 Plus 24SFF NC CTO Server</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4937569"/>
                  </a:ext>
                </a:extLst>
              </a:tr>
              <a:tr h="237309">
                <a:tc vMerge="1">
                  <a:txBody>
                    <a:bodyPr/>
                    <a:lstStyle/>
                    <a:p>
                      <a:endParaRPr lang="en-US"/>
                    </a:p>
                  </a:txBody>
                  <a:tcPr/>
                </a:tc>
                <a:tc>
                  <a:txBody>
                    <a:bodyPr/>
                    <a:lstStyle/>
                    <a:p>
                      <a:pPr algn="l" fontAlgn="ctr"/>
                      <a:r>
                        <a:rPr lang="en-US" sz="1400" kern="1200" dirty="0">
                          <a:latin typeface="MetricHPE" panose="020B0503030202060203" pitchFamily="34" charset="0"/>
                          <a:cs typeface="MetricHPE" panose="020B0604020202020204" pitchFamily="34" charset="0"/>
                        </a:rPr>
                        <a:t>P05174-B21 #GTA</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l" defTabSz="914400" rtl="0" eaLnBrk="1" fontAlgn="ctr" latinLnBrk="0" hangingPunct="1">
                        <a:lnSpc>
                          <a:spcPct val="100000"/>
                        </a:lnSpc>
                        <a:spcBef>
                          <a:spcPts val="0"/>
                        </a:spcBef>
                        <a:spcAft>
                          <a:spcPts val="0"/>
                        </a:spcAft>
                        <a:buClrTx/>
                        <a:buSzTx/>
                        <a:buFontTx/>
                        <a:buNone/>
                        <a:tabLst/>
                        <a:defRPr/>
                      </a:pPr>
                      <a:r>
                        <a:rPr lang="en-US" sz="1400" kern="1200" dirty="0">
                          <a:latin typeface="MetricHPE" panose="020B0503030202060203" pitchFamily="34" charset="0"/>
                          <a:cs typeface="MetricHPE" panose="020B0604020202020204" pitchFamily="34" charset="0"/>
                        </a:rPr>
                        <a:t>HPE ProLiant DL380 Gen10 Plus 12LFF NC CTO Server</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3449933"/>
                  </a:ext>
                </a:extLst>
              </a:tr>
              <a:tr h="237309">
                <a:tc vMerge="1">
                  <a:txBody>
                    <a:bodyPr/>
                    <a:lstStyle/>
                    <a:p>
                      <a:pPr marL="174625"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ctr"/>
                      <a:r>
                        <a:rPr lang="en-US" sz="1400" kern="1200" dirty="0">
                          <a:latin typeface="MetricHPE" panose="020B0503030202060203" pitchFamily="34" charset="0"/>
                          <a:cs typeface="MetricHPE" panose="020B0604020202020204" pitchFamily="34" charset="0"/>
                        </a:rPr>
                        <a:t>P05175-B21 #GTA</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l" defTabSz="914400" rtl="0" eaLnBrk="1" fontAlgn="ctr" latinLnBrk="0" hangingPunct="1">
                        <a:lnSpc>
                          <a:spcPct val="100000"/>
                        </a:lnSpc>
                        <a:spcBef>
                          <a:spcPts val="0"/>
                        </a:spcBef>
                        <a:spcAft>
                          <a:spcPts val="0"/>
                        </a:spcAft>
                        <a:buClrTx/>
                        <a:buSzTx/>
                        <a:buFontTx/>
                        <a:buNone/>
                        <a:tabLst/>
                        <a:defRPr/>
                      </a:pPr>
                      <a:r>
                        <a:rPr lang="en-US" sz="1400" kern="1200" dirty="0">
                          <a:latin typeface="MetricHPE" panose="020B0503030202060203" pitchFamily="34" charset="0"/>
                          <a:cs typeface="MetricHPE" panose="020B0604020202020204" pitchFamily="34" charset="0"/>
                        </a:rPr>
                        <a:t>HPE ProLiant DL380 Gen10 Plus 8LFF NC CTO Server</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5512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dirty="0"/>
              <a:t>CONFIDENTIAL | AUTHORIZED HPE PARTNER USE ONLY</a:t>
            </a:r>
          </a:p>
        </p:txBody>
      </p:sp>
      <p:sp>
        <p:nvSpPr>
          <p:cNvPr id="5" name="Slide Number Placeholder 4"/>
          <p:cNvSpPr>
            <a:spLocks noGrp="1"/>
          </p:cNvSpPr>
          <p:nvPr>
            <p:ph type="sldNum" sz="quarter" idx="16"/>
          </p:nvPr>
        </p:nvSpPr>
        <p:spPr/>
        <p:txBody>
          <a:bodyPr/>
          <a:lstStyle/>
          <a:p>
            <a:pPr defTabSz="1088421">
              <a:buFontTx/>
              <a:buBlip>
                <a:blip r:embed="rId2"/>
              </a:buBlip>
            </a:pPr>
            <a:fld id="{104FC826-72BB-4AF1-BA01-A94F7396A7DC}" type="slidenum">
              <a:rPr lang="en-US" smtClean="0"/>
              <a:pPr defTabSz="1088421">
                <a:buFontTx/>
                <a:buBlip>
                  <a:blip r:embed="rId2"/>
                </a:buBlip>
              </a:pPr>
              <a:t>38</a:t>
            </a:fld>
            <a:endParaRPr lang="en-US" dirty="0"/>
          </a:p>
        </p:txBody>
      </p:sp>
      <p:sp>
        <p:nvSpPr>
          <p:cNvPr id="8" name="Text Placeholder 7">
            <a:extLst>
              <a:ext uri="{FF2B5EF4-FFF2-40B4-BE49-F238E27FC236}">
                <a16:creationId xmlns:a16="http://schemas.microsoft.com/office/drawing/2014/main" id="{C1CEF128-3F66-45D1-932A-1066344F15EE}"/>
              </a:ext>
            </a:extLst>
          </p:cNvPr>
          <p:cNvSpPr>
            <a:spLocks noGrp="1"/>
          </p:cNvSpPr>
          <p:nvPr>
            <p:ph type="body" sz="quarter" idx="13"/>
          </p:nvPr>
        </p:nvSpPr>
        <p:spPr/>
        <p:txBody>
          <a:bodyPr/>
          <a:lstStyle/>
          <a:p>
            <a:r>
              <a:rPr lang="en-US" dirty="0"/>
              <a:t>Server Unique Options</a:t>
            </a:r>
          </a:p>
        </p:txBody>
      </p:sp>
      <p:sp>
        <p:nvSpPr>
          <p:cNvPr id="2" name="Title 1"/>
          <p:cNvSpPr>
            <a:spLocks noGrp="1"/>
          </p:cNvSpPr>
          <p:nvPr>
            <p:ph type="title"/>
          </p:nvPr>
        </p:nvSpPr>
        <p:spPr/>
        <p:txBody>
          <a:bodyPr/>
          <a:lstStyle/>
          <a:p>
            <a:r>
              <a:rPr lang="fr-FR" dirty="0"/>
              <a:t>HPE ProLiant DL380 Gen10 plus Server (continued)</a:t>
            </a:r>
            <a:endParaRPr lang="en-US" dirty="0"/>
          </a:p>
        </p:txBody>
      </p:sp>
      <p:graphicFrame>
        <p:nvGraphicFramePr>
          <p:cNvPr id="9" name="Table 8">
            <a:extLst>
              <a:ext uri="{FF2B5EF4-FFF2-40B4-BE49-F238E27FC236}">
                <a16:creationId xmlns:a16="http://schemas.microsoft.com/office/drawing/2014/main" id="{E6A3765A-6D19-41C3-B772-4520E113830A}"/>
              </a:ext>
            </a:extLst>
          </p:cNvPr>
          <p:cNvGraphicFramePr>
            <a:graphicFrameLocks noGrp="1"/>
          </p:cNvGraphicFramePr>
          <p:nvPr>
            <p:extLst>
              <p:ext uri="{D42A27DB-BD31-4B8C-83A1-F6EECF244321}">
                <p14:modId xmlns:p14="http://schemas.microsoft.com/office/powerpoint/2010/main" val="2552149757"/>
              </p:ext>
            </p:extLst>
          </p:nvPr>
        </p:nvGraphicFramePr>
        <p:xfrm>
          <a:off x="381000" y="1524000"/>
          <a:ext cx="11430000" cy="4093845"/>
        </p:xfrm>
        <a:graphic>
          <a:graphicData uri="http://schemas.openxmlformats.org/drawingml/2006/table">
            <a:tbl>
              <a:tblPr firstRow="1" bandRow="1">
                <a:tableStyleId>{912C8C85-51F0-491E-9774-3900AFEF0FD7}</a:tableStyleId>
              </a:tblPr>
              <a:tblGrid>
                <a:gridCol w="1960440">
                  <a:extLst>
                    <a:ext uri="{9D8B030D-6E8A-4147-A177-3AD203B41FA5}">
                      <a16:colId xmlns:a16="http://schemas.microsoft.com/office/drawing/2014/main" val="20001"/>
                    </a:ext>
                  </a:extLst>
                </a:gridCol>
                <a:gridCol w="1367940">
                  <a:extLst>
                    <a:ext uri="{9D8B030D-6E8A-4147-A177-3AD203B41FA5}">
                      <a16:colId xmlns:a16="http://schemas.microsoft.com/office/drawing/2014/main" val="20002"/>
                    </a:ext>
                  </a:extLst>
                </a:gridCol>
                <a:gridCol w="6470513">
                  <a:extLst>
                    <a:ext uri="{9D8B030D-6E8A-4147-A177-3AD203B41FA5}">
                      <a16:colId xmlns:a16="http://schemas.microsoft.com/office/drawing/2014/main" val="20000"/>
                    </a:ext>
                  </a:extLst>
                </a:gridCol>
                <a:gridCol w="760775">
                  <a:extLst>
                    <a:ext uri="{9D8B030D-6E8A-4147-A177-3AD203B41FA5}">
                      <a16:colId xmlns:a16="http://schemas.microsoft.com/office/drawing/2014/main" val="2296961478"/>
                    </a:ext>
                  </a:extLst>
                </a:gridCol>
                <a:gridCol w="870332">
                  <a:extLst>
                    <a:ext uri="{9D8B030D-6E8A-4147-A177-3AD203B41FA5}">
                      <a16:colId xmlns:a16="http://schemas.microsoft.com/office/drawing/2014/main" val="1540505111"/>
                    </a:ext>
                  </a:extLst>
                </a:gridCol>
              </a:tblGrid>
              <a:tr h="1422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mj-lt"/>
                          <a:cs typeface="MetricHPE" panose="020B0604020202020204" pitchFamily="34" charset="0"/>
                        </a:rPr>
                        <a:t>Category</a:t>
                      </a:r>
                      <a:endParaRPr lang="en-US" sz="1400" b="1" dirty="0">
                        <a:solidFill>
                          <a:schemeClr val="bg1"/>
                        </a:solidFill>
                        <a:latin typeface="+mj-lt"/>
                        <a:cs typeface="MetricHPE" panose="020B0604020202020204" pitchFamily="34" charset="0"/>
                      </a:endParaRPr>
                    </a:p>
                  </a:txBody>
                  <a:tcPr anchor="ct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SKU</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Product Description</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8 SFF</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12 LFF</a:t>
                      </a:r>
                    </a:p>
                  </a:txBody>
                  <a:tcPr anchor="ct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extLst>
                  <a:ext uri="{0D108BD9-81ED-4DB2-BD59-A6C34878D82A}">
                    <a16:rowId xmlns:a16="http://schemas.microsoft.com/office/drawing/2014/main" val="10000"/>
                  </a:ext>
                </a:extLst>
              </a:tr>
              <a:tr h="246017">
                <a:tc rowSpan="4">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400" b="1" kern="1200" dirty="0">
                          <a:solidFill>
                            <a:schemeClr val="tx1"/>
                          </a:solidFill>
                          <a:latin typeface="MetricHPE" panose="020B0503030202060203" pitchFamily="34" charset="0"/>
                          <a:ea typeface="+mn-ea"/>
                          <a:cs typeface="MetricHPE" panose="020B0604020202020204" pitchFamily="34" charset="0"/>
                        </a:rPr>
                        <a:t>Cooling</a:t>
                      </a:r>
                    </a:p>
                    <a:p>
                      <a:pPr marL="0" lvl="0"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fontAlgn="ctr"/>
                      <a:r>
                        <a:rPr lang="en-US" sz="1400" kern="1200" dirty="0">
                          <a:latin typeface="MetricHPE" panose="020B0503030202060203" pitchFamily="34" charset="0"/>
                          <a:cs typeface="MetricHPE" panose="020B0604020202020204" pitchFamily="34" charset="0"/>
                        </a:rPr>
                        <a:t>P27095-B21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fontAlgn="ctr"/>
                      <a:r>
                        <a:rPr lang="en-US" sz="1400" kern="1200" dirty="0">
                          <a:solidFill>
                            <a:schemeClr val="tx1"/>
                          </a:solidFill>
                          <a:latin typeface="MetricHPE" panose="020B0503030202060203" pitchFamily="34" charset="0"/>
                          <a:ea typeface="+mn-ea"/>
                          <a:cs typeface="MetricHPE" panose="020B0604020202020204" pitchFamily="34" charset="0"/>
                        </a:rPr>
                        <a:t>HPE ProLiant DL380 Gen10 Plus High-Performance Heat Sink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ctr"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ctr"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3373628"/>
                  </a:ext>
                </a:extLst>
              </a:tr>
              <a:tr h="246017">
                <a:tc vMerge="1">
                  <a:txBody>
                    <a:bodyPr/>
                    <a:lstStyle/>
                    <a:p>
                      <a:endParaRPr lang="en-US"/>
                    </a:p>
                  </a:txBody>
                  <a:tcPr/>
                </a:tc>
                <a:tc>
                  <a:txBody>
                    <a:bodyPr/>
                    <a:lstStyle/>
                    <a:p>
                      <a:pPr marL="0" indent="0" algn="l" fontAlgn="ctr"/>
                      <a:r>
                        <a:rPr lang="en-US" sz="1400" kern="1200" dirty="0">
                          <a:latin typeface="MetricHPE" panose="020B0503030202060203" pitchFamily="34" charset="0"/>
                          <a:cs typeface="MetricHPE" panose="020B0604020202020204" pitchFamily="34" charset="0"/>
                        </a:rPr>
                        <a:t>P37034-B21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fontAlgn="ctr"/>
                      <a:r>
                        <a:rPr lang="en-US" sz="1400" kern="1200" dirty="0">
                          <a:solidFill>
                            <a:schemeClr val="tx1"/>
                          </a:solidFill>
                          <a:latin typeface="MetricHPE" panose="020B0503030202060203" pitchFamily="34" charset="0"/>
                          <a:ea typeface="+mn-ea"/>
                          <a:cs typeface="MetricHPE" panose="020B0604020202020204" pitchFamily="34" charset="0"/>
                        </a:rPr>
                        <a:t>HPE ProLiant DL380 Gen10 Plus Standard Heat Sink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ctr"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ctr"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4206261"/>
                  </a:ext>
                </a:extLst>
              </a:tr>
              <a:tr h="246017">
                <a:tc vMerge="1">
                  <a:txBody>
                    <a:bodyPr/>
                    <a:lstStyle/>
                    <a:p>
                      <a:pPr marL="0" lvl="0"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kern="1200" dirty="0">
                          <a:latin typeface="MetricHPE" panose="020B0503030202060203" pitchFamily="34" charset="0"/>
                          <a:cs typeface="MetricHPE" panose="020B0604020202020204" pitchFamily="34" charset="0"/>
                        </a:rPr>
                        <a:t>P37042-B21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fontAlgn="ctr"/>
                      <a:r>
                        <a:rPr lang="en-US" sz="1400" kern="1200" dirty="0">
                          <a:solidFill>
                            <a:schemeClr val="tx1"/>
                          </a:solidFill>
                          <a:latin typeface="MetricHPE" panose="020B0503030202060203" pitchFamily="34" charset="0"/>
                          <a:ea typeface="+mn-ea"/>
                          <a:cs typeface="MetricHPE" panose="020B0604020202020204" pitchFamily="34" charset="0"/>
                        </a:rPr>
                        <a:t>HPE ProLiant DL300 Gen10 Plus Standard Fan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ctr"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ctr"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2234853"/>
                  </a:ext>
                </a:extLst>
              </a:tr>
              <a:tr h="246017">
                <a:tc vMerge="1">
                  <a:txBody>
                    <a:bodyPr/>
                    <a:lstStyle/>
                    <a:p>
                      <a:pPr marL="0" lvl="0"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kern="1200" dirty="0">
                          <a:latin typeface="MetricHPE" panose="020B0503030202060203" pitchFamily="34" charset="0"/>
                          <a:cs typeface="MetricHPE" panose="020B0604020202020204" pitchFamily="34" charset="0"/>
                        </a:rPr>
                        <a:t>P14608-B21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indent="0" algn="l" fontAlgn="ctr"/>
                      <a:r>
                        <a:rPr lang="en-US" sz="1400" kern="1200" dirty="0">
                          <a:solidFill>
                            <a:schemeClr val="tx1"/>
                          </a:solidFill>
                          <a:latin typeface="MetricHPE" panose="020B0503030202060203" pitchFamily="34" charset="0"/>
                          <a:ea typeface="+mn-ea"/>
                          <a:cs typeface="MetricHPE" panose="020B0604020202020204" pitchFamily="34" charset="0"/>
                        </a:rPr>
                        <a:t>HPE ProLiant DL36X Gen10 Plus High-Performance Fan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ctr"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ctr"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314282"/>
                  </a:ext>
                </a:extLst>
              </a:tr>
              <a:tr h="237309">
                <a:tc rowSpan="8">
                  <a:txBody>
                    <a:bodyPr/>
                    <a:lstStyle/>
                    <a:p>
                      <a:pPr marL="0" indent="0" algn="l" fontAlgn="ctr"/>
                      <a:r>
                        <a:rPr lang="en-US" sz="1400" b="1" kern="1200" dirty="0">
                          <a:latin typeface="MetricHPE" panose="020B0503030202060203" pitchFamily="34" charset="0"/>
                          <a:cs typeface="MetricHPE" panose="020B0604020202020204" pitchFamily="34" charset="0"/>
                        </a:rPr>
                        <a:t>Drive cages</a:t>
                      </a:r>
                      <a:endParaRPr lang="en-US" sz="1400" b="1" kern="1200" dirty="0">
                        <a:solidFill>
                          <a:schemeClr val="accent3"/>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indent="0" algn="l" fontAlgn="b"/>
                      <a:r>
                        <a:rPr lang="en-US" sz="1400" b="0" i="0" u="none" strike="noStrike" dirty="0">
                          <a:effectLst/>
                          <a:latin typeface="MetricHPE" panose="020B0503030202060203" pitchFamily="34" charset="0"/>
                        </a:rPr>
                        <a:t>P25903-B21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indent="0" algn="l" fontAlgn="b"/>
                      <a:r>
                        <a:rPr lang="en-US" sz="1400" b="0" i="0" u="none" strike="noStrike" dirty="0">
                          <a:effectLst/>
                          <a:latin typeface="MetricHPE" panose="020B0503030202060203" pitchFamily="34" charset="0"/>
                        </a:rPr>
                        <a:t>HPE DL38X Gen10 Plus 2LFF Low Profile Secondary Riser Kit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N/A</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37309">
                <a:tc vMerge="1">
                  <a:txBody>
                    <a:bodyPr/>
                    <a:lstStyle/>
                    <a:p>
                      <a:pPr marL="174625"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marL="60325" indent="0" algn="l" fontAlgn="b"/>
                      <a:r>
                        <a:rPr lang="en-US" sz="1400" b="0" i="0" u="none" strike="noStrike" dirty="0">
                          <a:effectLst/>
                          <a:latin typeface="MetricHPE" panose="020B0503030202060203" pitchFamily="34" charset="0"/>
                        </a:rPr>
                        <a:t>P26922-B21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indent="0" algn="l" fontAlgn="b"/>
                      <a:r>
                        <a:rPr lang="en-US" sz="1400" b="0" i="0" u="none" strike="noStrike" dirty="0">
                          <a:effectLst/>
                          <a:latin typeface="MetricHPE" panose="020B0503030202060203" pitchFamily="34" charset="0"/>
                        </a:rPr>
                        <a:t>HPE ProLiant DL38X Gen10 Plus 2SFF x4 Tri-Mode 24G U.3 BC Front/Tertiary Drive Cage Kit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37309">
                <a:tc vMerge="1">
                  <a:txBody>
                    <a:bodyPr/>
                    <a:lstStyle/>
                    <a:p>
                      <a:endParaRPr lang="en-US"/>
                    </a:p>
                  </a:txBody>
                  <a:tcPr/>
                </a:tc>
                <a:tc>
                  <a:txBody>
                    <a:bodyPr/>
                    <a:lstStyle/>
                    <a:p>
                      <a:pPr marL="60325" indent="0" algn="l" fontAlgn="b"/>
                      <a:r>
                        <a:rPr lang="en-US" sz="1400" b="0" i="0" u="none" strike="noStrike" dirty="0">
                          <a:effectLst/>
                          <a:latin typeface="MetricHPE" panose="020B0503030202060203" pitchFamily="34" charset="0"/>
                        </a:rPr>
                        <a:t>P26924-B21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indent="0" algn="l" fontAlgn="b"/>
                      <a:r>
                        <a:rPr lang="en-US" sz="1400" b="0" i="0" u="none" strike="noStrike" dirty="0">
                          <a:effectLst/>
                          <a:latin typeface="MetricHPE" panose="020B0503030202060203" pitchFamily="34" charset="0"/>
                        </a:rPr>
                        <a:t>HPE ProLiant DL300 Gen10 Plus 2U 2SFF x4 Tri-Mode 24G U.3 BC Side-by-Side Drive Cage Kit (8 LFF Servers Only)</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N/A</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21266"/>
                  </a:ext>
                </a:extLst>
              </a:tr>
              <a:tr h="237309">
                <a:tc vMerge="1">
                  <a:txBody>
                    <a:bodyPr/>
                    <a:lstStyle/>
                    <a:p>
                      <a:endParaRPr lang="en-US"/>
                    </a:p>
                  </a:txBody>
                  <a:tcPr/>
                </a:tc>
                <a:tc>
                  <a:txBody>
                    <a:bodyPr/>
                    <a:lstStyle/>
                    <a:p>
                      <a:pPr marL="60325" indent="0" algn="l" fontAlgn="b"/>
                      <a:r>
                        <a:rPr lang="en-US" sz="1400" b="0" i="0" u="none" strike="noStrike" dirty="0">
                          <a:effectLst/>
                          <a:latin typeface="MetricHPE" panose="020B0503030202060203" pitchFamily="34" charset="0"/>
                        </a:rPr>
                        <a:t>P26930-B21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indent="0" algn="l" fontAlgn="b"/>
                      <a:r>
                        <a:rPr lang="en-US" sz="1400" b="0" i="0" u="none" strike="noStrike" dirty="0">
                          <a:effectLst/>
                          <a:latin typeface="MetricHPE" panose="020B0503030202060203" pitchFamily="34" charset="0"/>
                        </a:rPr>
                        <a:t>HPE ProLiant DL300 Gen10 Plus 2U 8SFF SAS/SATA 12G BC Front Bay 1/2 Drive Cage Kit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N/A</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5615703"/>
                  </a:ext>
                </a:extLst>
              </a:tr>
              <a:tr h="237309">
                <a:tc vMerge="1">
                  <a:txBody>
                    <a:bodyPr/>
                    <a:lstStyle/>
                    <a:p>
                      <a:endParaRPr lang="en-US"/>
                    </a:p>
                  </a:txBody>
                  <a:tcPr/>
                </a:tc>
                <a:tc>
                  <a:txBody>
                    <a:bodyPr/>
                    <a:lstStyle/>
                    <a:p>
                      <a:pPr marL="60325" indent="0" algn="l" fontAlgn="b"/>
                      <a:r>
                        <a:rPr lang="en-US" sz="1400" b="0" i="0" u="none" strike="noStrike" dirty="0">
                          <a:effectLst/>
                          <a:latin typeface="MetricHPE" panose="020B0503030202060203" pitchFamily="34" charset="0"/>
                        </a:rPr>
                        <a:t>P26931-B21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indent="0" algn="l" fontAlgn="b"/>
                      <a:r>
                        <a:rPr lang="en-US" sz="1400" b="0" i="0" u="none" strike="noStrike" dirty="0">
                          <a:effectLst/>
                          <a:latin typeface="MetricHPE" panose="020B0503030202060203" pitchFamily="34" charset="0"/>
                        </a:rPr>
                        <a:t>HPE ProLiant DL300 Gen10 Plus 2U 8SFF x4 Tri-Mode 24G U.3 BC Front Drive Cage Kit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N/A</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8065170"/>
                  </a:ext>
                </a:extLst>
              </a:tr>
              <a:tr h="237309">
                <a:tc vMerge="1">
                  <a:txBody>
                    <a:bodyPr/>
                    <a:lstStyle/>
                    <a:p>
                      <a:pPr marL="0" indent="0" algn="l" fontAlgn="ctr"/>
                      <a:endParaRPr lang="en-US" sz="1400" b="1" kern="1200" dirty="0">
                        <a:solidFill>
                          <a:schemeClr val="accent3"/>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indent="0" algn="l" fontAlgn="b"/>
                      <a:r>
                        <a:rPr lang="en-US" sz="1400" b="0" i="0" u="none" strike="noStrike" dirty="0">
                          <a:effectLst/>
                          <a:latin typeface="MetricHPE" panose="020B0503030202060203" pitchFamily="34" charset="0"/>
                        </a:rPr>
                        <a:t>P26932-B21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indent="0" algn="l" fontAlgn="b"/>
                      <a:r>
                        <a:rPr lang="en-US" sz="1400" b="0" i="0" u="none" strike="noStrike" dirty="0">
                          <a:effectLst/>
                          <a:latin typeface="MetricHPE" panose="020B0503030202060203" pitchFamily="34" charset="0"/>
                        </a:rPr>
                        <a:t>HPE ProLiant DL300 Gen10 Plus 2U 8SFF x4 NVMe 16G U.2 BC Front Drive Cage Kit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N/A</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1009240"/>
                  </a:ext>
                </a:extLst>
              </a:tr>
              <a:tr h="237309">
                <a:tc vMerge="1">
                  <a:txBody>
                    <a:bodyPr/>
                    <a:lstStyle/>
                    <a:p>
                      <a:pPr marL="0" indent="0" algn="l" fontAlgn="ctr"/>
                      <a:endParaRPr lang="en-US" sz="1400" b="1" kern="1200" dirty="0">
                        <a:solidFill>
                          <a:schemeClr val="accent3"/>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indent="0" algn="l" fontAlgn="b"/>
                      <a:r>
                        <a:rPr lang="en-US" sz="1400" b="0" i="0" u="none" strike="noStrike" dirty="0">
                          <a:effectLst/>
                          <a:latin typeface="MetricHPE" panose="020B0503030202060203" pitchFamily="34" charset="0"/>
                        </a:rPr>
                        <a:t>P27194-B21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indent="0" algn="l" fontAlgn="b"/>
                      <a:r>
                        <a:rPr lang="en-US" sz="1400" b="0" i="0" u="none" strike="noStrike" dirty="0">
                          <a:effectLst/>
                          <a:latin typeface="MetricHPE" panose="020B0503030202060203" pitchFamily="34" charset="0"/>
                        </a:rPr>
                        <a:t>HPE ProLiant DL300 Gen10 Plus 2U 8SFF x1 Tri-Mode 24G U.3 BC Front Drive Cage Kit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N/A</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6040322"/>
                  </a:ext>
                </a:extLst>
              </a:tr>
              <a:tr h="237309">
                <a:tc vMerge="1">
                  <a:txBody>
                    <a:bodyPr/>
                    <a:lstStyle/>
                    <a:p>
                      <a:pPr marL="0" indent="0" algn="l" fontAlgn="ctr"/>
                      <a:endParaRPr lang="en-US" sz="1400" b="1" kern="1200" dirty="0">
                        <a:solidFill>
                          <a:schemeClr val="accent3"/>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60325" indent="0" algn="l" fontAlgn="b"/>
                      <a:r>
                        <a:rPr lang="en-US" sz="1400" b="0" i="0" u="none" strike="noStrike" dirty="0">
                          <a:effectLst/>
                          <a:latin typeface="MetricHPE" panose="020B0503030202060203" pitchFamily="34" charset="0"/>
                        </a:rPr>
                        <a:t>P14579-B21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indent="0" algn="l" fontAlgn="b"/>
                      <a:r>
                        <a:rPr lang="en-US" sz="1400" b="0" i="0" u="none" strike="noStrike" dirty="0">
                          <a:effectLst/>
                          <a:latin typeface="MetricHPE" panose="020B0503030202060203" pitchFamily="34" charset="0"/>
                        </a:rPr>
                        <a:t>HPE DL38X Gen10 Plus 2LFF Primary FIO Riser Kit</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9649548"/>
                  </a:ext>
                </a:extLst>
              </a:tr>
            </a:tbl>
          </a:graphicData>
        </a:graphic>
      </p:graphicFrame>
      <p:sp>
        <p:nvSpPr>
          <p:cNvPr id="11" name="TextBox 10">
            <a:extLst>
              <a:ext uri="{FF2B5EF4-FFF2-40B4-BE49-F238E27FC236}">
                <a16:creationId xmlns:a16="http://schemas.microsoft.com/office/drawing/2014/main" id="{7B84B264-86BA-460D-90A6-81718360DC89}"/>
              </a:ext>
            </a:extLst>
          </p:cNvPr>
          <p:cNvSpPr txBox="1"/>
          <p:nvPr/>
        </p:nvSpPr>
        <p:spPr>
          <a:xfrm>
            <a:off x="399917" y="5861177"/>
            <a:ext cx="4381090" cy="307750"/>
          </a:xfrm>
          <a:prstGeom prst="rect">
            <a:avLst/>
          </a:prstGeom>
          <a:noFill/>
        </p:spPr>
        <p:txBody>
          <a:bodyPr wrap="square" lIns="0" tIns="45707" rIns="0" bIns="45707" rtlCol="0">
            <a:spAutoFit/>
          </a:bodyPr>
          <a:lstStyle/>
          <a:p>
            <a:pPr lvl="0" defTabSz="430095">
              <a:spcAft>
                <a:spcPts val="400"/>
              </a:spcAft>
              <a:buSzPct val="100000"/>
              <a:defRPr/>
            </a:pPr>
            <a:r>
              <a:rPr lang="en-US" sz="1400" dirty="0">
                <a:solidFill>
                  <a:prstClr val="black"/>
                </a:solidFill>
                <a:latin typeface="MetricHPE" panose="020B0503030202060203" pitchFamily="34" charset="0"/>
                <a:cs typeface="HP Simplified" pitchFamily="34" charset="0"/>
              </a:rPr>
              <a:t>For a full range of supported options please see </a:t>
            </a:r>
            <a:r>
              <a:rPr lang="en-US" sz="1400" b="1" dirty="0">
                <a:solidFill>
                  <a:prstClr val="black"/>
                </a:solidFill>
                <a:latin typeface="MetricHPE" panose="020B0503030202060203" pitchFamily="34" charset="0"/>
                <a:cs typeface="HP Simplified" pitchFamily="34" charset="0"/>
                <a:hlinkClick r:id="rId3"/>
              </a:rPr>
              <a:t>QuickSpecs</a:t>
            </a:r>
            <a:endParaRPr lang="en-US" sz="1400" b="1" dirty="0">
              <a:solidFill>
                <a:prstClr val="black"/>
              </a:solidFill>
              <a:latin typeface="MetricHPE" panose="020B0503030202060203" pitchFamily="34" charset="0"/>
              <a:cs typeface="HP Simplified" pitchFamily="34" charset="0"/>
            </a:endParaRPr>
          </a:p>
        </p:txBody>
      </p:sp>
    </p:spTree>
    <p:extLst>
      <p:ext uri="{BB962C8B-B14F-4D97-AF65-F5344CB8AC3E}">
        <p14:creationId xmlns:p14="http://schemas.microsoft.com/office/powerpoint/2010/main" val="67379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dirty="0"/>
              <a:t>CONFIDENTIAL | AUTHORIZED HPE PARTNER USE ONLY</a:t>
            </a:r>
          </a:p>
        </p:txBody>
      </p:sp>
      <p:sp>
        <p:nvSpPr>
          <p:cNvPr id="5" name="Slide Number Placeholder 4"/>
          <p:cNvSpPr>
            <a:spLocks noGrp="1"/>
          </p:cNvSpPr>
          <p:nvPr>
            <p:ph type="sldNum" sz="quarter" idx="16"/>
          </p:nvPr>
        </p:nvSpPr>
        <p:spPr/>
        <p:txBody>
          <a:bodyPr/>
          <a:lstStyle/>
          <a:p>
            <a:pPr defTabSz="1088421">
              <a:buFontTx/>
              <a:buBlip>
                <a:blip r:embed="rId2"/>
              </a:buBlip>
            </a:pPr>
            <a:fld id="{104FC826-72BB-4AF1-BA01-A94F7396A7DC}" type="slidenum">
              <a:rPr lang="en-US" smtClean="0"/>
              <a:pPr defTabSz="1088421">
                <a:buFontTx/>
                <a:buBlip>
                  <a:blip r:embed="rId2"/>
                </a:buBlip>
              </a:pPr>
              <a:t>39</a:t>
            </a:fld>
            <a:endParaRPr lang="en-US" dirty="0"/>
          </a:p>
        </p:txBody>
      </p:sp>
      <p:sp>
        <p:nvSpPr>
          <p:cNvPr id="8" name="Text Placeholder 7">
            <a:extLst>
              <a:ext uri="{FF2B5EF4-FFF2-40B4-BE49-F238E27FC236}">
                <a16:creationId xmlns:a16="http://schemas.microsoft.com/office/drawing/2014/main" id="{C1CEF128-3F66-45D1-932A-1066344F15EE}"/>
              </a:ext>
            </a:extLst>
          </p:cNvPr>
          <p:cNvSpPr>
            <a:spLocks noGrp="1"/>
          </p:cNvSpPr>
          <p:nvPr>
            <p:ph type="body" sz="quarter" idx="13"/>
          </p:nvPr>
        </p:nvSpPr>
        <p:spPr/>
        <p:txBody>
          <a:bodyPr/>
          <a:lstStyle/>
          <a:p>
            <a:r>
              <a:rPr lang="en-US" dirty="0"/>
              <a:t>Server Unique Options</a:t>
            </a:r>
          </a:p>
        </p:txBody>
      </p:sp>
      <p:sp>
        <p:nvSpPr>
          <p:cNvPr id="2" name="Title 1"/>
          <p:cNvSpPr>
            <a:spLocks noGrp="1"/>
          </p:cNvSpPr>
          <p:nvPr>
            <p:ph type="title"/>
          </p:nvPr>
        </p:nvSpPr>
        <p:spPr/>
        <p:txBody>
          <a:bodyPr/>
          <a:lstStyle/>
          <a:p>
            <a:r>
              <a:rPr lang="fr-FR" dirty="0"/>
              <a:t>HPE ProLiant DL380 Gen10 plus Server (continued)</a:t>
            </a:r>
            <a:endParaRPr lang="en-US" dirty="0"/>
          </a:p>
        </p:txBody>
      </p:sp>
      <p:sp>
        <p:nvSpPr>
          <p:cNvPr id="10" name="TextBox 9">
            <a:extLst>
              <a:ext uri="{FF2B5EF4-FFF2-40B4-BE49-F238E27FC236}">
                <a16:creationId xmlns:a16="http://schemas.microsoft.com/office/drawing/2014/main" id="{0AD405C7-EB37-4417-BE58-606EC076E094}"/>
              </a:ext>
            </a:extLst>
          </p:cNvPr>
          <p:cNvSpPr txBox="1"/>
          <p:nvPr/>
        </p:nvSpPr>
        <p:spPr>
          <a:xfrm>
            <a:off x="399917" y="5861177"/>
            <a:ext cx="4381090" cy="307750"/>
          </a:xfrm>
          <a:prstGeom prst="rect">
            <a:avLst/>
          </a:prstGeom>
          <a:noFill/>
        </p:spPr>
        <p:txBody>
          <a:bodyPr wrap="square" lIns="0" tIns="45707" rIns="0" bIns="45707" rtlCol="0">
            <a:spAutoFit/>
          </a:bodyPr>
          <a:lstStyle/>
          <a:p>
            <a:pPr lvl="0" defTabSz="430095">
              <a:spcAft>
                <a:spcPts val="400"/>
              </a:spcAft>
              <a:buSzPct val="100000"/>
              <a:defRPr/>
            </a:pPr>
            <a:r>
              <a:rPr lang="en-US" sz="1400" dirty="0">
                <a:solidFill>
                  <a:prstClr val="black"/>
                </a:solidFill>
                <a:latin typeface="MetricHPE" panose="020B0503030202060203" pitchFamily="34" charset="0"/>
                <a:cs typeface="HP Simplified" pitchFamily="34" charset="0"/>
              </a:rPr>
              <a:t>For a full range of supported options please see </a:t>
            </a:r>
            <a:r>
              <a:rPr lang="en-US" sz="1400" b="1" dirty="0">
                <a:solidFill>
                  <a:prstClr val="black"/>
                </a:solidFill>
                <a:latin typeface="MetricHPE" panose="020B0503030202060203" pitchFamily="34" charset="0"/>
                <a:cs typeface="HP Simplified" pitchFamily="34" charset="0"/>
                <a:hlinkClick r:id="rId3"/>
              </a:rPr>
              <a:t>QuickSpecs</a:t>
            </a:r>
            <a:endParaRPr lang="en-US" sz="1400" b="1" dirty="0">
              <a:solidFill>
                <a:prstClr val="black"/>
              </a:solidFill>
              <a:latin typeface="MetricHPE" panose="020B0503030202060203" pitchFamily="34" charset="0"/>
              <a:cs typeface="HP Simplified" pitchFamily="34" charset="0"/>
            </a:endParaRPr>
          </a:p>
        </p:txBody>
      </p:sp>
      <p:graphicFrame>
        <p:nvGraphicFramePr>
          <p:cNvPr id="12" name="Table 11">
            <a:extLst>
              <a:ext uri="{FF2B5EF4-FFF2-40B4-BE49-F238E27FC236}">
                <a16:creationId xmlns:a16="http://schemas.microsoft.com/office/drawing/2014/main" id="{B3C57C7E-E1CC-4A1E-98FD-8A6F90C45D28}"/>
              </a:ext>
            </a:extLst>
          </p:cNvPr>
          <p:cNvGraphicFramePr>
            <a:graphicFrameLocks noGrp="1"/>
          </p:cNvGraphicFramePr>
          <p:nvPr>
            <p:extLst>
              <p:ext uri="{D42A27DB-BD31-4B8C-83A1-F6EECF244321}">
                <p14:modId xmlns:p14="http://schemas.microsoft.com/office/powerpoint/2010/main" val="3253509781"/>
              </p:ext>
            </p:extLst>
          </p:nvPr>
        </p:nvGraphicFramePr>
        <p:xfrm>
          <a:off x="381000" y="1524000"/>
          <a:ext cx="11430000" cy="3383280"/>
        </p:xfrm>
        <a:graphic>
          <a:graphicData uri="http://schemas.openxmlformats.org/drawingml/2006/table">
            <a:tbl>
              <a:tblPr firstRow="1" bandRow="1">
                <a:tableStyleId>{912C8C85-51F0-491E-9774-3900AFEF0FD7}</a:tableStyleId>
              </a:tblPr>
              <a:tblGrid>
                <a:gridCol w="1960440">
                  <a:extLst>
                    <a:ext uri="{9D8B030D-6E8A-4147-A177-3AD203B41FA5}">
                      <a16:colId xmlns:a16="http://schemas.microsoft.com/office/drawing/2014/main" val="20001"/>
                    </a:ext>
                  </a:extLst>
                </a:gridCol>
                <a:gridCol w="1367940">
                  <a:extLst>
                    <a:ext uri="{9D8B030D-6E8A-4147-A177-3AD203B41FA5}">
                      <a16:colId xmlns:a16="http://schemas.microsoft.com/office/drawing/2014/main" val="20002"/>
                    </a:ext>
                  </a:extLst>
                </a:gridCol>
                <a:gridCol w="6470513">
                  <a:extLst>
                    <a:ext uri="{9D8B030D-6E8A-4147-A177-3AD203B41FA5}">
                      <a16:colId xmlns:a16="http://schemas.microsoft.com/office/drawing/2014/main" val="20000"/>
                    </a:ext>
                  </a:extLst>
                </a:gridCol>
                <a:gridCol w="760775">
                  <a:extLst>
                    <a:ext uri="{9D8B030D-6E8A-4147-A177-3AD203B41FA5}">
                      <a16:colId xmlns:a16="http://schemas.microsoft.com/office/drawing/2014/main" val="2296961478"/>
                    </a:ext>
                  </a:extLst>
                </a:gridCol>
                <a:gridCol w="870332">
                  <a:extLst>
                    <a:ext uri="{9D8B030D-6E8A-4147-A177-3AD203B41FA5}">
                      <a16:colId xmlns:a16="http://schemas.microsoft.com/office/drawing/2014/main" val="1540505111"/>
                    </a:ext>
                  </a:extLst>
                </a:gridCol>
              </a:tblGrid>
              <a:tr h="1422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mj-lt"/>
                          <a:cs typeface="MetricHPE" panose="020B0604020202020204" pitchFamily="34" charset="0"/>
                        </a:rPr>
                        <a:t>Category</a:t>
                      </a:r>
                      <a:endParaRPr lang="en-US" sz="1400" b="1" dirty="0">
                        <a:solidFill>
                          <a:schemeClr val="bg1"/>
                        </a:solidFill>
                        <a:latin typeface="+mj-lt"/>
                        <a:cs typeface="MetricHPE" panose="020B0604020202020204" pitchFamily="34" charset="0"/>
                      </a:endParaRPr>
                    </a:p>
                  </a:txBody>
                  <a:tcPr anchor="ct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SKU</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Product Description</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8 SFF</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12 LFF</a:t>
                      </a:r>
                    </a:p>
                  </a:txBody>
                  <a:tcPr anchor="ct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extLst>
                  <a:ext uri="{0D108BD9-81ED-4DB2-BD59-A6C34878D82A}">
                    <a16:rowId xmlns:a16="http://schemas.microsoft.com/office/drawing/2014/main" val="10000"/>
                  </a:ext>
                </a:extLst>
              </a:tr>
              <a:tr h="237309">
                <a:tc rowSpan="8">
                  <a:txBody>
                    <a:bodyPr/>
                    <a:lstStyle/>
                    <a:p>
                      <a:pPr marL="0" indent="0" algn="l" fontAlgn="ctr"/>
                      <a:r>
                        <a:rPr lang="en-US" sz="1400" b="1" kern="1200" dirty="0">
                          <a:latin typeface="MetricHPE" panose="020B0503030202060203" pitchFamily="34" charset="0"/>
                          <a:cs typeface="MetricHPE" panose="020B0604020202020204" pitchFamily="34" charset="0"/>
                        </a:rPr>
                        <a:t>Drive cages</a:t>
                      </a:r>
                      <a:endParaRPr lang="en-US" sz="1400" b="1" kern="1200" dirty="0">
                        <a:solidFill>
                          <a:schemeClr val="accent3"/>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P14580-B21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HPE DL38X Gen10 Plus 2LFF Tertiary FIO Riser Kit (8 LFF Servers Only)</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N/A</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37309">
                <a:tc vMerge="1">
                  <a:txBody>
                    <a:bodyPr/>
                    <a:lstStyle/>
                    <a:p>
                      <a:pPr marL="174625"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r>
                        <a:rPr lang="en-US" sz="1400" b="0" i="0" u="none" strike="noStrike" dirty="0">
                          <a:effectLst/>
                          <a:latin typeface="MetricHPE" panose="020B0503030202060203" pitchFamily="34" charset="0"/>
                        </a:rPr>
                        <a:t>P14609-B21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HPE DL38X Gen10 Plus Universal Media Bay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37309">
                <a:tc vMerge="1">
                  <a:txBody>
                    <a:bodyPr/>
                    <a:lstStyle/>
                    <a:p>
                      <a:endParaRPr lang="en-US"/>
                    </a:p>
                  </a:txBody>
                  <a:tcPr/>
                </a:tc>
                <a:tc>
                  <a:txBody>
                    <a:bodyPr/>
                    <a:lstStyle/>
                    <a:p>
                      <a:pPr algn="l" fontAlgn="b"/>
                      <a:r>
                        <a:rPr lang="en-US" sz="1400" b="0" i="0" u="none" strike="noStrike" dirty="0">
                          <a:effectLst/>
                          <a:latin typeface="MetricHPE" panose="020B0503030202060203" pitchFamily="34" charset="0"/>
                        </a:rPr>
                        <a:t>P26919-B21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HPE ProLiant DL38X Gen10 Plus 4LFF SAS/SATA 12G LP Midplane Drive Cage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N/A</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21266"/>
                  </a:ext>
                </a:extLst>
              </a:tr>
              <a:tr h="237309">
                <a:tc vMerge="1">
                  <a:txBody>
                    <a:bodyPr/>
                    <a:lstStyle/>
                    <a:p>
                      <a:endParaRPr lang="en-US"/>
                    </a:p>
                  </a:txBody>
                  <a:tcPr/>
                </a:tc>
                <a:tc>
                  <a:txBody>
                    <a:bodyPr/>
                    <a:lstStyle/>
                    <a:p>
                      <a:pPr algn="l" fontAlgn="b"/>
                      <a:r>
                        <a:rPr lang="en-US" sz="1400" b="0" i="0" u="none" strike="noStrike" dirty="0">
                          <a:effectLst/>
                          <a:latin typeface="MetricHPE" panose="020B0503030202060203" pitchFamily="34" charset="0"/>
                        </a:rPr>
                        <a:t>P26920-B21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HPE ProLiant DL380 Gen10 Plus 2SFF SAS/SATA 12G BC x16 Slot 3 Primary/Secondary Riser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ctr"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5615703"/>
                  </a:ext>
                </a:extLst>
              </a:tr>
              <a:tr h="237309">
                <a:tc vMerge="1">
                  <a:txBody>
                    <a:bodyPr/>
                    <a:lstStyle/>
                    <a:p>
                      <a:endParaRPr lang="en-US"/>
                    </a:p>
                  </a:txBody>
                  <a:tcPr/>
                </a:tc>
                <a:tc>
                  <a:txBody>
                    <a:bodyPr/>
                    <a:lstStyle/>
                    <a:p>
                      <a:pPr algn="l" fontAlgn="b"/>
                      <a:r>
                        <a:rPr lang="en-US" sz="1400" b="0" i="0" u="none" strike="noStrike" dirty="0">
                          <a:effectLst/>
                          <a:latin typeface="MetricHPE" panose="020B0503030202060203" pitchFamily="34" charset="0"/>
                        </a:rPr>
                        <a:t>P26923-B21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HPE ProLiant DL380 Gen10 Plus 2SFF SAS/SATA 12G BC Front/Tertiary Stackable Drive Cage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ctr"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8065170"/>
                  </a:ext>
                </a:extLst>
              </a:tr>
              <a:tr h="237309">
                <a:tc vMerge="1">
                  <a:txBody>
                    <a:bodyPr/>
                    <a:lstStyle/>
                    <a:p>
                      <a:pPr marL="0" indent="0" algn="l" fontAlgn="ctr"/>
                      <a:endParaRPr lang="en-US" sz="1400" b="1" kern="1200" dirty="0">
                        <a:solidFill>
                          <a:schemeClr val="accent3"/>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P26925-B21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HPE ProLiant DL300 Gen10 Plus 2U 2SFF SAS/SATA 12G BC Side-by-Side Drive Cage Kit (8 LFF Servers Only)</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N/A</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1009240"/>
                  </a:ext>
                </a:extLst>
              </a:tr>
              <a:tr h="237309">
                <a:tc vMerge="1">
                  <a:txBody>
                    <a:bodyPr/>
                    <a:lstStyle/>
                    <a:p>
                      <a:pPr marL="0" indent="0" algn="l" fontAlgn="ctr"/>
                      <a:endParaRPr lang="en-US" sz="1400" b="1" kern="1200" dirty="0">
                        <a:solidFill>
                          <a:schemeClr val="accent3"/>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P27193-B21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HPE ProLiant DL38X Gen10 Plus 8SFF x1 Tri-Mode 24G U.3 BC Midplane Drive Cage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6040322"/>
                  </a:ext>
                </a:extLst>
              </a:tr>
              <a:tr h="237309">
                <a:tc vMerge="1">
                  <a:txBody>
                    <a:bodyPr/>
                    <a:lstStyle/>
                    <a:p>
                      <a:pPr marL="0" indent="0" algn="l" fontAlgn="ctr"/>
                      <a:endParaRPr lang="en-US" sz="1400" b="1" kern="1200" dirty="0">
                        <a:solidFill>
                          <a:schemeClr val="accent3"/>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P39769-B21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HPE ProLiant DL300 Gen10 Plus 2U 8SFF x4 Tri-Mode 24G U.3 BC Midplane Drive Cage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9649548"/>
                  </a:ext>
                </a:extLst>
              </a:tr>
            </a:tbl>
          </a:graphicData>
        </a:graphic>
      </p:graphicFrame>
    </p:spTree>
    <p:extLst>
      <p:ext uri="{BB962C8B-B14F-4D97-AF65-F5344CB8AC3E}">
        <p14:creationId xmlns:p14="http://schemas.microsoft.com/office/powerpoint/2010/main" val="291871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FDF362-F0A6-224C-917A-A287AC7DED1C}"/>
              </a:ext>
            </a:extLst>
          </p:cNvPr>
          <p:cNvSpPr/>
          <p:nvPr/>
        </p:nvSpPr>
        <p:spPr bwMode="ltGray">
          <a:xfrm>
            <a:off x="6750455" y="1174849"/>
            <a:ext cx="4835213" cy="3012687"/>
          </a:xfrm>
          <a:prstGeom prst="rect">
            <a:avLst/>
          </a:prstGeom>
          <a:solidFill>
            <a:srgbClr val="0D5265"/>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6" name="Footer Placeholder 5"/>
          <p:cNvSpPr>
            <a:spLocks noGrp="1"/>
          </p:cNvSpPr>
          <p:nvPr>
            <p:ph type="ftr" sz="quarter" idx="10"/>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chemeClr val="bg1"/>
                </a:solidFill>
                <a:effectLst/>
                <a:uLnTx/>
                <a:uFillTx/>
                <a:latin typeface="MetricHPE" panose="020B0503030202060203" pitchFamily="34" charset="0"/>
                <a:ea typeface="+mn-ea"/>
                <a:cs typeface="+mn-cs"/>
              </a:rPr>
              <a:t>CONFIDENTIAL | AUTHORIZED HPE PARTNER USE ONLY</a:t>
            </a:r>
          </a:p>
        </p:txBody>
      </p:sp>
      <p:sp>
        <p:nvSpPr>
          <p:cNvPr id="7" name="Slide Number Placeholder 6"/>
          <p:cNvSpPr>
            <a:spLocks noGrp="1"/>
          </p:cNvSpPr>
          <p:nvPr>
            <p:ph type="sldNum" sz="quarter" idx="11"/>
          </p:nvPr>
        </p:nvSpPr>
        <p:spPr/>
        <p:txBody>
          <a:bodyPr/>
          <a:lstStyle/>
          <a:p>
            <a:pPr marL="205699" marR="0" lvl="0" indent="-205699" algn="l" defTabSz="914400" rtl="0" eaLnBrk="1" fontAlgn="auto" latinLnBrk="0" hangingPunct="1">
              <a:lnSpc>
                <a:spcPct val="90000"/>
              </a:lnSpc>
              <a:spcBef>
                <a:spcPts val="0"/>
              </a:spcBef>
              <a:spcAft>
                <a:spcPts val="0"/>
              </a:spcAft>
              <a:buClrTx/>
              <a:buSzPct val="120000"/>
              <a:buFontTx/>
              <a:buBlip>
                <a:blip r:embed="rId4"/>
              </a:buBlip>
              <a:tabLst/>
              <a:defRPr/>
            </a:pPr>
            <a:fld id="{104FC826-72BB-4AF1-BA01-A94F7396A7DC}" type="slidenum">
              <a:rPr kumimoji="0" lang="en-US" sz="2000" b="0" i="0" u="none" strike="noStrike" kern="1200" cap="all" spc="0" normalizeH="0" baseline="10000" noProof="0" smtClean="0">
                <a:ln>
                  <a:noFill/>
                </a:ln>
                <a:solidFill>
                  <a:schemeClr val="bg1"/>
                </a:solidFill>
                <a:effectLst/>
                <a:uLnTx/>
                <a:uFillTx/>
                <a:latin typeface="MetricHPE" panose="020B0503030202060203" pitchFamily="34" charset="0"/>
                <a:ea typeface="+mn-ea"/>
                <a:cs typeface="+mn-cs"/>
              </a:rPr>
              <a:pPr marL="205699" marR="0" lvl="0" indent="-205699" algn="l" defTabSz="914400" rtl="0" eaLnBrk="1" fontAlgn="auto" latinLnBrk="0" hangingPunct="1">
                <a:lnSpc>
                  <a:spcPct val="90000"/>
                </a:lnSpc>
                <a:spcBef>
                  <a:spcPts val="0"/>
                </a:spcBef>
                <a:spcAft>
                  <a:spcPts val="0"/>
                </a:spcAft>
                <a:buClrTx/>
                <a:buSzPct val="120000"/>
                <a:buFontTx/>
                <a:buBlip>
                  <a:blip r:embed="rId4"/>
                </a:buBlip>
                <a:tabLst/>
                <a:defRPr/>
              </a:pPr>
              <a:t>4</a:t>
            </a:fld>
            <a:endParaRPr kumimoji="0" lang="en-US" sz="2000" b="0" i="0" u="none" strike="noStrike" kern="1200" cap="all" spc="0" normalizeH="0" baseline="10000" noProof="0" dirty="0">
              <a:ln>
                <a:noFill/>
              </a:ln>
              <a:solidFill>
                <a:schemeClr val="bg1"/>
              </a:solidFill>
              <a:effectLst/>
              <a:uLnTx/>
              <a:uFillTx/>
              <a:latin typeface="MetricHPE" panose="020B0503030202060203" pitchFamily="34" charset="0"/>
              <a:ea typeface="+mn-ea"/>
              <a:cs typeface="+mn-cs"/>
            </a:endParaRPr>
          </a:p>
        </p:txBody>
      </p:sp>
      <p:sp>
        <p:nvSpPr>
          <p:cNvPr id="4" name="Title 3">
            <a:extLst>
              <a:ext uri="{FF2B5EF4-FFF2-40B4-BE49-F238E27FC236}">
                <a16:creationId xmlns:a16="http://schemas.microsoft.com/office/drawing/2014/main" id="{2914C1A5-C8BA-44CD-AB77-39F131E5F305}"/>
              </a:ext>
            </a:extLst>
          </p:cNvPr>
          <p:cNvSpPr>
            <a:spLocks noGrp="1"/>
          </p:cNvSpPr>
          <p:nvPr>
            <p:ph type="title"/>
          </p:nvPr>
        </p:nvSpPr>
        <p:spPr/>
        <p:txBody>
          <a:bodyPr/>
          <a:lstStyle/>
          <a:p>
            <a:r>
              <a:rPr lang="en-US" dirty="0"/>
              <a:t>360-DEGREE SECURITY</a:t>
            </a:r>
          </a:p>
        </p:txBody>
      </p:sp>
      <p:sp>
        <p:nvSpPr>
          <p:cNvPr id="9" name="Rectangle 8">
            <a:extLst>
              <a:ext uri="{FF2B5EF4-FFF2-40B4-BE49-F238E27FC236}">
                <a16:creationId xmlns:a16="http://schemas.microsoft.com/office/drawing/2014/main" id="{306C824D-370D-0540-91C1-2A2D12683168}"/>
              </a:ext>
            </a:extLst>
          </p:cNvPr>
          <p:cNvSpPr/>
          <p:nvPr/>
        </p:nvSpPr>
        <p:spPr>
          <a:xfrm>
            <a:off x="285742" y="1086579"/>
            <a:ext cx="5709844" cy="1615827"/>
          </a:xfrm>
          <a:prstGeom prst="rect">
            <a:avLst/>
          </a:prstGeom>
        </p:spPr>
        <p:txBody>
          <a:bodyPr wrap="square">
            <a:spAutoFit/>
          </a:bodyPr>
          <a:lstStyle/>
          <a:p>
            <a:pPr marL="0" marR="0" lvl="0" indent="0" defTabSz="914400" rtl="0" eaLnBrk="1" fontAlgn="auto" latinLnBrk="0" hangingPunct="1">
              <a:lnSpc>
                <a:spcPct val="9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MetricHPE"/>
                <a:ea typeface="+mn-ea"/>
                <a:cs typeface="+mn-cs"/>
              </a:rPr>
              <a:t>The </a:t>
            </a:r>
            <a:r>
              <a:rPr kumimoji="0" lang="en-US" sz="2200" b="1" i="0" u="none" strike="noStrike" kern="1200" cap="none" spc="0" normalizeH="0" baseline="0" noProof="0" dirty="0">
                <a:ln>
                  <a:noFill/>
                </a:ln>
                <a:solidFill>
                  <a:prstClr val="white"/>
                </a:solidFill>
                <a:effectLst/>
                <a:uLnTx/>
                <a:uFillTx/>
                <a:latin typeface="MetricHPE"/>
                <a:ea typeface="+mn-ea"/>
                <a:cs typeface="+mn-cs"/>
              </a:rPr>
              <a:t>world’s most secure industry-standard server portfolio</a:t>
            </a:r>
            <a:r>
              <a:rPr kumimoji="0" lang="en-US" sz="2200" b="0" i="0" u="none" strike="noStrike" kern="1200" cap="none" spc="0" normalizeH="0" baseline="30000" noProof="0" dirty="0">
                <a:ln>
                  <a:noFill/>
                </a:ln>
                <a:solidFill>
                  <a:schemeClr val="bg1"/>
                </a:solidFill>
                <a:effectLst/>
                <a:uLnTx/>
                <a:uFillTx/>
                <a:latin typeface="MetricHPE"/>
                <a:ea typeface="+mn-ea"/>
                <a:cs typeface="+mn-cs"/>
              </a:rPr>
              <a:t>1</a:t>
            </a:r>
            <a:r>
              <a:rPr kumimoji="0" lang="en-US" sz="2200" b="0" i="0" u="none" strike="noStrike" kern="1200" cap="none" spc="0" normalizeH="0" baseline="0" noProof="0" dirty="0">
                <a:ln>
                  <a:noFill/>
                </a:ln>
                <a:solidFill>
                  <a:prstClr val="white"/>
                </a:solidFill>
                <a:effectLst/>
                <a:uLnTx/>
                <a:uFillTx/>
                <a:latin typeface="MetricHPE"/>
                <a:ea typeface="+mn-ea"/>
                <a:cs typeface="+mn-cs"/>
              </a:rPr>
              <a:t> provides an enhanced holistic, 360-degree view to security that begins in the manufacturing supply chain and concludes with </a:t>
            </a:r>
          </a:p>
          <a:p>
            <a:pPr marL="0" marR="0" lvl="0" indent="0" algn="just" defTabSz="914400" rtl="0" eaLnBrk="1" fontAlgn="auto" latinLnBrk="0" hangingPunct="1">
              <a:lnSpc>
                <a:spcPct val="90000"/>
              </a:lnSpc>
              <a:spcBef>
                <a:spcPts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MetricHPE"/>
                <a:ea typeface="+mn-ea"/>
                <a:cs typeface="+mn-cs"/>
              </a:rPr>
              <a:t>a safeguarded, end-of-life decommissioning</a:t>
            </a:r>
          </a:p>
        </p:txBody>
      </p:sp>
      <p:sp>
        <p:nvSpPr>
          <p:cNvPr id="10" name="Rectangle 9">
            <a:extLst>
              <a:ext uri="{FF2B5EF4-FFF2-40B4-BE49-F238E27FC236}">
                <a16:creationId xmlns:a16="http://schemas.microsoft.com/office/drawing/2014/main" id="{C1E699A9-7D10-5946-9521-D3BDE240F61D}"/>
              </a:ext>
            </a:extLst>
          </p:cNvPr>
          <p:cNvSpPr/>
          <p:nvPr/>
        </p:nvSpPr>
        <p:spPr>
          <a:xfrm>
            <a:off x="296604" y="2698116"/>
            <a:ext cx="5768916" cy="1541961"/>
          </a:xfrm>
          <a:prstGeom prst="rect">
            <a:avLst/>
          </a:prstGeom>
        </p:spPr>
        <p:txBody>
          <a:bodyPr wrap="square">
            <a:spAutoFit/>
          </a:bodyPr>
          <a:lstStyle/>
          <a:p>
            <a:pPr marL="182880" lvl="0" indent="-182880">
              <a:lnSpc>
                <a:spcPct val="90000"/>
              </a:lnSpc>
              <a:spcAft>
                <a:spcPts val="600"/>
              </a:spcAft>
              <a:buFont typeface="MetricHPE" panose="020B0604020202020204" pitchFamily="34" charset="0"/>
              <a:buChar char="•"/>
              <a:defRPr/>
            </a:pPr>
            <a:r>
              <a:rPr lang="en-US" sz="2200" dirty="0">
                <a:solidFill>
                  <a:prstClr val="white"/>
                </a:solidFill>
              </a:rPr>
              <a:t>Trusted supply chain</a:t>
            </a:r>
          </a:p>
          <a:p>
            <a:pPr marL="182880" lvl="0" indent="-182880">
              <a:lnSpc>
                <a:spcPct val="90000"/>
              </a:lnSpc>
              <a:spcAft>
                <a:spcPts val="600"/>
              </a:spcAft>
              <a:buFont typeface="MetricHPE" panose="020B0604020202020204" pitchFamily="34" charset="0"/>
              <a:buChar char="•"/>
              <a:defRPr/>
            </a:pPr>
            <a:r>
              <a:rPr lang="en-US" sz="2200" dirty="0">
                <a:solidFill>
                  <a:prstClr val="white"/>
                </a:solidFill>
              </a:rPr>
              <a:t>Automated security</a:t>
            </a:r>
          </a:p>
          <a:p>
            <a:pPr marL="182880" lvl="0" indent="-182880">
              <a:lnSpc>
                <a:spcPct val="90000"/>
              </a:lnSpc>
              <a:spcAft>
                <a:spcPts val="600"/>
              </a:spcAft>
              <a:buFont typeface="MetricHPE" panose="020B0604020202020204" pitchFamily="34" charset="0"/>
              <a:buChar char="•"/>
              <a:defRPr/>
            </a:pPr>
            <a:r>
              <a:rPr lang="en-US" sz="2200" dirty="0">
                <a:solidFill>
                  <a:prstClr val="white"/>
                </a:solidFill>
              </a:rPr>
              <a:t>Secure repurposing/retirement of infrastructure</a:t>
            </a:r>
          </a:p>
          <a:p>
            <a:pPr marL="182880" lvl="0" indent="-182880">
              <a:lnSpc>
                <a:spcPct val="90000"/>
              </a:lnSpc>
              <a:spcAft>
                <a:spcPts val="600"/>
              </a:spcAft>
              <a:buFont typeface="MetricHPE" panose="020B0604020202020204" pitchFamily="34" charset="0"/>
              <a:buChar char="•"/>
              <a:defRPr/>
            </a:pPr>
            <a:r>
              <a:rPr lang="en-US" sz="2200" dirty="0">
                <a:solidFill>
                  <a:prstClr val="white"/>
                </a:solidFill>
              </a:rPr>
              <a:t>Zero trust architecture</a:t>
            </a:r>
          </a:p>
        </p:txBody>
      </p:sp>
      <p:sp>
        <p:nvSpPr>
          <p:cNvPr id="2" name="Freeform 1">
            <a:extLst>
              <a:ext uri="{FF2B5EF4-FFF2-40B4-BE49-F238E27FC236}">
                <a16:creationId xmlns:a16="http://schemas.microsoft.com/office/drawing/2014/main" id="{43174889-1E51-1040-A2F9-F387556B3D55}"/>
              </a:ext>
            </a:extLst>
          </p:cNvPr>
          <p:cNvSpPr/>
          <p:nvPr/>
        </p:nvSpPr>
        <p:spPr bwMode="ltGray">
          <a:xfrm>
            <a:off x="802640" y="4955970"/>
            <a:ext cx="10525760" cy="0"/>
          </a:xfrm>
          <a:custGeom>
            <a:avLst/>
            <a:gdLst>
              <a:gd name="connsiteX0" fmla="*/ 0 w 10525760"/>
              <a:gd name="connsiteY0" fmla="*/ 0 h 0"/>
              <a:gd name="connsiteX1" fmla="*/ 10525760 w 10525760"/>
              <a:gd name="connsiteY1" fmla="*/ 0 h 0"/>
            </a:gdLst>
            <a:ahLst/>
            <a:cxnLst>
              <a:cxn ang="0">
                <a:pos x="connsiteX0" y="connsiteY0"/>
              </a:cxn>
              <a:cxn ang="0">
                <a:pos x="connsiteX1" y="connsiteY1"/>
              </a:cxn>
            </a:cxnLst>
            <a:rect l="l" t="t" r="r" b="b"/>
            <a:pathLst>
              <a:path w="10525760">
                <a:moveTo>
                  <a:pt x="0" y="0"/>
                </a:moveTo>
                <a:lnTo>
                  <a:pt x="10525760" y="0"/>
                </a:lnTo>
              </a:path>
            </a:pathLst>
          </a:custGeom>
          <a:noFill/>
          <a:ln w="76200">
            <a:solidFill>
              <a:srgbClr val="01A982"/>
            </a:solidFill>
            <a:headEnd type="arrow" w="med" len="sm"/>
            <a:tailEnd type="arrow" w="med"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11" name="Rectangle 10">
            <a:extLst>
              <a:ext uri="{FF2B5EF4-FFF2-40B4-BE49-F238E27FC236}">
                <a16:creationId xmlns:a16="http://schemas.microsoft.com/office/drawing/2014/main" id="{55455D22-31AA-4A4D-A3F9-073DE3C342CE}"/>
              </a:ext>
            </a:extLst>
          </p:cNvPr>
          <p:cNvSpPr/>
          <p:nvPr/>
        </p:nvSpPr>
        <p:spPr>
          <a:xfrm>
            <a:off x="646972" y="4493797"/>
            <a:ext cx="1400117" cy="286232"/>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MetricHPE"/>
                <a:ea typeface="+mn-ea"/>
                <a:cs typeface="+mn-cs"/>
              </a:rPr>
              <a:t>SUPPLY CHAIN</a:t>
            </a:r>
          </a:p>
        </p:txBody>
      </p:sp>
      <p:sp>
        <p:nvSpPr>
          <p:cNvPr id="12" name="Rectangle 11">
            <a:extLst>
              <a:ext uri="{FF2B5EF4-FFF2-40B4-BE49-F238E27FC236}">
                <a16:creationId xmlns:a16="http://schemas.microsoft.com/office/drawing/2014/main" id="{259DE4B5-6032-DA45-AB61-15A7EE8C57F3}"/>
              </a:ext>
            </a:extLst>
          </p:cNvPr>
          <p:cNvSpPr/>
          <p:nvPr/>
        </p:nvSpPr>
        <p:spPr>
          <a:xfrm>
            <a:off x="10144911" y="4493797"/>
            <a:ext cx="1400117" cy="286232"/>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MetricHPE"/>
                <a:ea typeface="+mn-ea"/>
                <a:cs typeface="+mn-cs"/>
              </a:rPr>
              <a:t>RETIREMENT</a:t>
            </a:r>
          </a:p>
        </p:txBody>
      </p:sp>
      <p:sp>
        <p:nvSpPr>
          <p:cNvPr id="13" name="Rectangle 12">
            <a:extLst>
              <a:ext uri="{FF2B5EF4-FFF2-40B4-BE49-F238E27FC236}">
                <a16:creationId xmlns:a16="http://schemas.microsoft.com/office/drawing/2014/main" id="{1BC4D4BB-9727-6948-838C-E469432B4D73}"/>
              </a:ext>
            </a:extLst>
          </p:cNvPr>
          <p:cNvSpPr/>
          <p:nvPr/>
        </p:nvSpPr>
        <p:spPr>
          <a:xfrm>
            <a:off x="3444240" y="4493797"/>
            <a:ext cx="2131637" cy="286232"/>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MetricHPE"/>
                <a:ea typeface="+mn-ea"/>
                <a:cs typeface="+mn-cs"/>
              </a:rPr>
              <a:t>DIGITAL FINGERPRINT</a:t>
            </a:r>
          </a:p>
        </p:txBody>
      </p:sp>
      <p:sp>
        <p:nvSpPr>
          <p:cNvPr id="14" name="Rectangle 13">
            <a:extLst>
              <a:ext uri="{FF2B5EF4-FFF2-40B4-BE49-F238E27FC236}">
                <a16:creationId xmlns:a16="http://schemas.microsoft.com/office/drawing/2014/main" id="{8060CB74-7318-7449-8F73-F4407338F984}"/>
              </a:ext>
            </a:extLst>
          </p:cNvPr>
          <p:cNvSpPr/>
          <p:nvPr/>
        </p:nvSpPr>
        <p:spPr>
          <a:xfrm>
            <a:off x="5575953" y="4493797"/>
            <a:ext cx="2131637" cy="286232"/>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MetricHPE"/>
                <a:ea typeface="+mn-ea"/>
                <a:cs typeface="+mn-cs"/>
              </a:rPr>
              <a:t>EARLY DETECTION</a:t>
            </a:r>
          </a:p>
        </p:txBody>
      </p:sp>
      <p:sp>
        <p:nvSpPr>
          <p:cNvPr id="15" name="Rectangle 14">
            <a:extLst>
              <a:ext uri="{FF2B5EF4-FFF2-40B4-BE49-F238E27FC236}">
                <a16:creationId xmlns:a16="http://schemas.microsoft.com/office/drawing/2014/main" id="{165F6631-7215-5645-A8D8-8743F5187D21}"/>
              </a:ext>
            </a:extLst>
          </p:cNvPr>
          <p:cNvSpPr/>
          <p:nvPr/>
        </p:nvSpPr>
        <p:spPr>
          <a:xfrm>
            <a:off x="7791840" y="4493797"/>
            <a:ext cx="2131637" cy="286232"/>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MetricHPE"/>
                <a:ea typeface="+mn-ea"/>
                <a:cs typeface="+mn-cs"/>
              </a:rPr>
              <a:t>AUTOMATED RECOVERY</a:t>
            </a:r>
          </a:p>
        </p:txBody>
      </p:sp>
      <p:sp>
        <p:nvSpPr>
          <p:cNvPr id="16" name="Rectangle 15">
            <a:extLst>
              <a:ext uri="{FF2B5EF4-FFF2-40B4-BE49-F238E27FC236}">
                <a16:creationId xmlns:a16="http://schemas.microsoft.com/office/drawing/2014/main" id="{A9548867-3CA0-A743-8895-62B415B308BC}"/>
              </a:ext>
            </a:extLst>
          </p:cNvPr>
          <p:cNvSpPr/>
          <p:nvPr/>
        </p:nvSpPr>
        <p:spPr>
          <a:xfrm>
            <a:off x="3434080" y="5070769"/>
            <a:ext cx="5262880" cy="432923"/>
          </a:xfrm>
          <a:prstGeom prst="rect">
            <a:avLst/>
          </a:prstGeom>
        </p:spPr>
        <p:txBody>
          <a:bodyPr wrap="square">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MetricHPE"/>
                <a:ea typeface="+mn-ea"/>
                <a:cs typeface="+mn-cs"/>
              </a:rPr>
              <a:t>Holistic security view</a:t>
            </a:r>
          </a:p>
        </p:txBody>
      </p:sp>
      <p:sp>
        <p:nvSpPr>
          <p:cNvPr id="3" name="Freeform 2">
            <a:extLst>
              <a:ext uri="{FF2B5EF4-FFF2-40B4-BE49-F238E27FC236}">
                <a16:creationId xmlns:a16="http://schemas.microsoft.com/office/drawing/2014/main" id="{B4BD0D36-3B11-F94D-80C7-F059E7B29236}"/>
              </a:ext>
            </a:extLst>
          </p:cNvPr>
          <p:cNvSpPr/>
          <p:nvPr/>
        </p:nvSpPr>
        <p:spPr bwMode="ltGray">
          <a:xfrm flipH="1">
            <a:off x="6029960" y="4968060"/>
            <a:ext cx="45719" cy="181106"/>
          </a:xfrm>
          <a:custGeom>
            <a:avLst/>
            <a:gdLst>
              <a:gd name="connsiteX0" fmla="*/ 0 w 0"/>
              <a:gd name="connsiteY0" fmla="*/ 0 h 172720"/>
              <a:gd name="connsiteX1" fmla="*/ 0 w 0"/>
              <a:gd name="connsiteY1" fmla="*/ 172720 h 172720"/>
            </a:gdLst>
            <a:ahLst/>
            <a:cxnLst>
              <a:cxn ang="0">
                <a:pos x="connsiteX0" y="connsiteY0"/>
              </a:cxn>
              <a:cxn ang="0">
                <a:pos x="connsiteX1" y="connsiteY1"/>
              </a:cxn>
            </a:cxnLst>
            <a:rect l="l" t="t" r="r" b="b"/>
            <a:pathLst>
              <a:path h="172720">
                <a:moveTo>
                  <a:pt x="0" y="0"/>
                </a:moveTo>
                <a:lnTo>
                  <a:pt x="0" y="172720"/>
                </a:lnTo>
              </a:path>
            </a:pathLst>
          </a:custGeom>
          <a:noFill/>
          <a:ln w="571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17" name="TextBox 16">
            <a:extLst>
              <a:ext uri="{FF2B5EF4-FFF2-40B4-BE49-F238E27FC236}">
                <a16:creationId xmlns:a16="http://schemas.microsoft.com/office/drawing/2014/main" id="{8A75BC92-33A4-0E44-A108-AD309E3EC13A}"/>
              </a:ext>
            </a:extLst>
          </p:cNvPr>
          <p:cNvSpPr txBox="1"/>
          <p:nvPr/>
        </p:nvSpPr>
        <p:spPr>
          <a:xfrm>
            <a:off x="296604" y="5469465"/>
            <a:ext cx="7317953" cy="738664"/>
          </a:xfrm>
          <a:prstGeom prst="rect">
            <a:avLst/>
          </a:prstGeom>
          <a:noFill/>
          <a:ln w="57150">
            <a:noFill/>
            <a:miter lim="800000"/>
          </a:ln>
        </p:spPr>
        <p:txBody>
          <a:bodyPr wrap="square" lIns="91440" tIns="91440" rIns="91440" bIns="91440" rtlCol="0">
            <a:spAutoFit/>
          </a:bodyPr>
          <a:lstStyle/>
          <a:p>
            <a:pPr marR="0" lvl="0" algn="l" defTabSz="914400" rtl="0" eaLnBrk="1" fontAlgn="auto" latinLnBrk="0" hangingPunct="1">
              <a:lnSpc>
                <a:spcPct val="90000"/>
              </a:lnSpc>
              <a:spcBef>
                <a:spcPts val="0"/>
              </a:spcBef>
              <a:spcAft>
                <a:spcPts val="0"/>
              </a:spcAft>
              <a:buClrTx/>
              <a:buSzTx/>
              <a:tabLst/>
              <a:defRPr/>
            </a:pPr>
            <a:r>
              <a:rPr kumimoji="0" lang="en-US" sz="1000" b="0" i="0" u="none" strike="noStrike" kern="1200" cap="none" spc="0" normalizeH="0" baseline="30000" noProof="0" dirty="0">
                <a:ln>
                  <a:noFill/>
                </a:ln>
                <a:solidFill>
                  <a:schemeClr val="bg1"/>
                </a:solidFill>
                <a:effectLst/>
                <a:uLnTx/>
                <a:uFillTx/>
                <a:latin typeface="MetricHPE"/>
                <a:ea typeface="+mn-ea"/>
                <a:cs typeface="+mn-cs"/>
              </a:rPr>
              <a:t>1 </a:t>
            </a:r>
            <a:r>
              <a:rPr kumimoji="0" lang="en-US" sz="1000" b="0" i="0" u="none" strike="noStrike" kern="1200" cap="none" spc="0" normalizeH="0" baseline="0" noProof="0" dirty="0">
                <a:ln>
                  <a:noFill/>
                </a:ln>
                <a:solidFill>
                  <a:schemeClr val="bg1"/>
                </a:solidFill>
                <a:effectLst/>
                <a:uLnTx/>
                <a:uFillTx/>
                <a:latin typeface="MetricHPE"/>
                <a:ea typeface="+mn-ea"/>
                <a:cs typeface="+mn-cs"/>
              </a:rPr>
              <a:t>Based on external firm conducting cyber security penetration testing of a range of server products from a range of manufactures, 2020</a:t>
            </a:r>
          </a:p>
          <a:p>
            <a:pPr marR="0" lvl="0" algn="l" defTabSz="914400" rtl="0" eaLnBrk="1" fontAlgn="auto" latinLnBrk="0" hangingPunct="1">
              <a:lnSpc>
                <a:spcPct val="90000"/>
              </a:lnSpc>
              <a:spcBef>
                <a:spcPts val="0"/>
              </a:spcBef>
              <a:spcAft>
                <a:spcPts val="0"/>
              </a:spcAft>
              <a:buClrTx/>
              <a:buSzTx/>
              <a:tabLst/>
              <a:defRPr/>
            </a:pPr>
            <a:r>
              <a:rPr kumimoji="0" lang="en-US" sz="1000" b="0" i="0" u="none" strike="noStrike" kern="1200" cap="none" spc="0" normalizeH="0" baseline="30000" noProof="0" dirty="0">
                <a:ln>
                  <a:noFill/>
                </a:ln>
                <a:solidFill>
                  <a:schemeClr val="bg1"/>
                </a:solidFill>
                <a:effectLst/>
                <a:uLnTx/>
                <a:uFillTx/>
                <a:latin typeface="MetricHPE"/>
                <a:ea typeface="+mn-ea"/>
                <a:cs typeface="+mn-cs"/>
              </a:rPr>
              <a:t>2 </a:t>
            </a:r>
            <a:r>
              <a:rPr kumimoji="0" lang="en-US" sz="1000" b="0" i="0" u="none" strike="noStrike" kern="1200" cap="none" spc="0" normalizeH="0" baseline="0" noProof="0" dirty="0">
                <a:ln>
                  <a:noFill/>
                </a:ln>
                <a:solidFill>
                  <a:schemeClr val="bg1"/>
                </a:solidFill>
                <a:effectLst/>
                <a:uLnTx/>
                <a:uFillTx/>
                <a:latin typeface="MetricHPE"/>
                <a:ea typeface="+mn-ea"/>
                <a:cs typeface="+mn-cs"/>
              </a:rPr>
              <a:t>Cybersecurity Ventures, Top 5 Cybersecurity Facts, Figures, Predictions, And Statistics For 2020 To 2021</a:t>
            </a:r>
          </a:p>
          <a:p>
            <a:pPr marR="0" lvl="0" algn="l" defTabSz="914400" rtl="0" eaLnBrk="1" fontAlgn="auto" latinLnBrk="0" hangingPunct="1">
              <a:lnSpc>
                <a:spcPct val="90000"/>
              </a:lnSpc>
              <a:spcBef>
                <a:spcPts val="0"/>
              </a:spcBef>
              <a:spcAft>
                <a:spcPts val="0"/>
              </a:spcAft>
              <a:buClrTx/>
              <a:buSzTx/>
              <a:tabLst/>
              <a:defRPr/>
            </a:pPr>
            <a:r>
              <a:rPr kumimoji="0" lang="en-US" sz="1000" b="0" i="0" u="none" strike="noStrike" kern="1200" cap="none" spc="0" normalizeH="0" baseline="30000" noProof="0" dirty="0">
                <a:ln>
                  <a:noFill/>
                </a:ln>
                <a:solidFill>
                  <a:schemeClr val="bg1"/>
                </a:solidFill>
                <a:effectLst/>
                <a:uLnTx/>
                <a:uFillTx/>
                <a:latin typeface="MetricHPE"/>
                <a:ea typeface="+mn-ea"/>
                <a:cs typeface="+mn-cs"/>
              </a:rPr>
              <a:t>3 </a:t>
            </a:r>
            <a:r>
              <a:rPr kumimoji="0" lang="en-US" sz="1000" b="0" i="0" u="none" strike="noStrike" kern="1200" cap="none" spc="0" normalizeH="0" baseline="0" noProof="0" dirty="0">
                <a:ln>
                  <a:noFill/>
                </a:ln>
                <a:solidFill>
                  <a:schemeClr val="bg1"/>
                </a:solidFill>
                <a:effectLst/>
                <a:uLnTx/>
                <a:uFillTx/>
                <a:latin typeface="MetricHPE"/>
                <a:ea typeface="+mn-ea"/>
                <a:cs typeface="+mn-cs"/>
              </a:rPr>
              <a:t>HPE and Ponemon Institute Global Study 2020: Closing the IT Security Gaps</a:t>
            </a:r>
          </a:p>
          <a:p>
            <a:pPr marR="0" lvl="0" algn="l" defTabSz="914400" rtl="0" eaLnBrk="1" fontAlgn="auto" latinLnBrk="0" hangingPunct="1">
              <a:lnSpc>
                <a:spcPct val="90000"/>
              </a:lnSpc>
              <a:spcBef>
                <a:spcPts val="0"/>
              </a:spcBef>
              <a:spcAft>
                <a:spcPts val="0"/>
              </a:spcAft>
              <a:buClrTx/>
              <a:buSzTx/>
              <a:tabLst/>
              <a:defRPr/>
            </a:pPr>
            <a:r>
              <a:rPr kumimoji="0" lang="en-US" sz="1000" b="0" i="0" u="none" strike="noStrike" kern="1200" cap="none" spc="0" normalizeH="0" baseline="30000" noProof="0" dirty="0">
                <a:ln>
                  <a:noFill/>
                </a:ln>
                <a:solidFill>
                  <a:schemeClr val="bg1"/>
                </a:solidFill>
                <a:effectLst/>
                <a:uLnTx/>
                <a:uFillTx/>
                <a:latin typeface="MetricHPE"/>
                <a:ea typeface="+mn-ea"/>
                <a:cs typeface="+mn-cs"/>
              </a:rPr>
              <a:t>4 </a:t>
            </a:r>
            <a:r>
              <a:rPr kumimoji="0" lang="en-US" sz="1000" b="0" i="0" u="none" strike="noStrike" kern="1200" cap="none" spc="0" normalizeH="0" baseline="0" noProof="0" dirty="0">
                <a:ln>
                  <a:noFill/>
                </a:ln>
                <a:solidFill>
                  <a:schemeClr val="bg1"/>
                </a:solidFill>
                <a:effectLst/>
                <a:uLnTx/>
                <a:uFillTx/>
                <a:latin typeface="MetricHPE"/>
                <a:ea typeface="+mn-ea"/>
                <a:cs typeface="+mn-cs"/>
              </a:rPr>
              <a:t>Gartner, Rethink the Security and Risk Strategy, Tom Scholtz 2020 </a:t>
            </a:r>
          </a:p>
        </p:txBody>
      </p:sp>
      <p:sp>
        <p:nvSpPr>
          <p:cNvPr id="18" name="TextBox 17">
            <a:extLst>
              <a:ext uri="{FF2B5EF4-FFF2-40B4-BE49-F238E27FC236}">
                <a16:creationId xmlns:a16="http://schemas.microsoft.com/office/drawing/2014/main" id="{96FA6845-4633-3A4E-A315-441ABEDE5C7C}"/>
              </a:ext>
            </a:extLst>
          </p:cNvPr>
          <p:cNvSpPr txBox="1"/>
          <p:nvPr/>
        </p:nvSpPr>
        <p:spPr>
          <a:xfrm>
            <a:off x="6825843" y="1416084"/>
            <a:ext cx="1820531" cy="600164"/>
          </a:xfrm>
          <a:prstGeom prst="rect">
            <a:avLst/>
          </a:prstGeom>
          <a:noFill/>
          <a:ln w="57150">
            <a:noFill/>
            <a:miter lim="800000"/>
          </a:ln>
        </p:spPr>
        <p:txBody>
          <a:bodyPr wrap="squar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MetricHPE"/>
                <a:ea typeface="+mn-ea"/>
                <a:cs typeface="+mn-cs"/>
              </a:rPr>
              <a:t>$10.5T</a:t>
            </a:r>
            <a:endParaRPr kumimoji="0" lang="en-US" sz="30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19" name="TextBox 18">
            <a:extLst>
              <a:ext uri="{FF2B5EF4-FFF2-40B4-BE49-F238E27FC236}">
                <a16:creationId xmlns:a16="http://schemas.microsoft.com/office/drawing/2014/main" id="{C77B143E-5804-EA4E-B617-2A9AF8BA1FA5}"/>
              </a:ext>
            </a:extLst>
          </p:cNvPr>
          <p:cNvSpPr txBox="1"/>
          <p:nvPr/>
        </p:nvSpPr>
        <p:spPr>
          <a:xfrm>
            <a:off x="6841282" y="1812235"/>
            <a:ext cx="1344275" cy="420115"/>
          </a:xfrm>
          <a:prstGeom prst="rect">
            <a:avLst/>
          </a:prstGeom>
          <a:noFill/>
          <a:ln w="57150">
            <a:noFill/>
            <a:miter lim="800000"/>
          </a:ln>
        </p:spPr>
        <p:txBody>
          <a:bodyPr wrap="squar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etricHPE"/>
                <a:ea typeface="+mn-ea"/>
                <a:cs typeface="+mn-cs"/>
              </a:rPr>
              <a:t>by 2025</a:t>
            </a:r>
            <a:r>
              <a:rPr kumimoji="0" lang="en-US" sz="1600" b="0" i="0" u="none" strike="noStrike" kern="1200" cap="none" spc="0" normalizeH="0" baseline="30000" noProof="0" dirty="0">
                <a:ln>
                  <a:noFill/>
                </a:ln>
                <a:solidFill>
                  <a:schemeClr val="bg1"/>
                </a:solidFill>
                <a:effectLst/>
                <a:uLnTx/>
                <a:uFillTx/>
                <a:latin typeface="MetricHPE"/>
                <a:ea typeface="+mn-ea"/>
                <a:cs typeface="+mn-cs"/>
              </a:rPr>
              <a:t>2</a:t>
            </a:r>
          </a:p>
        </p:txBody>
      </p:sp>
      <p:sp>
        <p:nvSpPr>
          <p:cNvPr id="20" name="TextBox 19">
            <a:extLst>
              <a:ext uri="{FF2B5EF4-FFF2-40B4-BE49-F238E27FC236}">
                <a16:creationId xmlns:a16="http://schemas.microsoft.com/office/drawing/2014/main" id="{AE9B3EF9-6B4B-0146-AA19-7FF75C446497}"/>
              </a:ext>
            </a:extLst>
          </p:cNvPr>
          <p:cNvSpPr txBox="1"/>
          <p:nvPr/>
        </p:nvSpPr>
        <p:spPr>
          <a:xfrm>
            <a:off x="6820207" y="1175886"/>
            <a:ext cx="2071805" cy="420115"/>
          </a:xfrm>
          <a:prstGeom prst="rect">
            <a:avLst/>
          </a:prstGeom>
          <a:noFill/>
          <a:ln w="57150">
            <a:noFill/>
            <a:miter lim="800000"/>
          </a:ln>
        </p:spPr>
        <p:txBody>
          <a:bodyPr wrap="squar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etricHPE"/>
                <a:ea typeface="+mn-ea"/>
                <a:cs typeface="+mn-cs"/>
              </a:rPr>
              <a:t>Cybercrime to reach</a:t>
            </a:r>
            <a:endParaRPr kumimoji="0" lang="en-US" sz="1600" b="0" i="0" u="none" strike="noStrike" kern="1200" cap="none" spc="0" normalizeH="0" baseline="30000" noProof="0" dirty="0">
              <a:ln>
                <a:noFill/>
              </a:ln>
              <a:solidFill>
                <a:srgbClr val="787871"/>
              </a:solidFill>
              <a:effectLst/>
              <a:uLnTx/>
              <a:uFillTx/>
              <a:latin typeface="MetricHPE"/>
              <a:ea typeface="+mn-ea"/>
              <a:cs typeface="+mn-cs"/>
            </a:endParaRPr>
          </a:p>
        </p:txBody>
      </p:sp>
      <p:sp>
        <p:nvSpPr>
          <p:cNvPr id="21" name="TextBox 20">
            <a:extLst>
              <a:ext uri="{FF2B5EF4-FFF2-40B4-BE49-F238E27FC236}">
                <a16:creationId xmlns:a16="http://schemas.microsoft.com/office/drawing/2014/main" id="{B49D9A8B-BA0A-2F45-B701-9765CD7E033F}"/>
              </a:ext>
            </a:extLst>
          </p:cNvPr>
          <p:cNvSpPr txBox="1"/>
          <p:nvPr/>
        </p:nvSpPr>
        <p:spPr>
          <a:xfrm>
            <a:off x="8986326" y="1684528"/>
            <a:ext cx="1820531" cy="600164"/>
          </a:xfrm>
          <a:prstGeom prst="rect">
            <a:avLst/>
          </a:prstGeom>
          <a:noFill/>
          <a:ln w="57150">
            <a:noFill/>
            <a:miter lim="800000"/>
          </a:ln>
        </p:spPr>
        <p:txBody>
          <a:bodyPr wrap="squar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MetricHPE"/>
                <a:ea typeface="+mn-ea"/>
                <a:cs typeface="+mn-cs"/>
              </a:rPr>
              <a:t>$20B</a:t>
            </a:r>
            <a:endParaRPr kumimoji="0" lang="en-US" sz="30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22" name="TextBox 21">
            <a:extLst>
              <a:ext uri="{FF2B5EF4-FFF2-40B4-BE49-F238E27FC236}">
                <a16:creationId xmlns:a16="http://schemas.microsoft.com/office/drawing/2014/main" id="{F023F490-9353-BA41-B5E3-0BDC15695495}"/>
              </a:ext>
            </a:extLst>
          </p:cNvPr>
          <p:cNvSpPr txBox="1"/>
          <p:nvPr/>
        </p:nvSpPr>
        <p:spPr>
          <a:xfrm>
            <a:off x="9897701" y="1837178"/>
            <a:ext cx="1344275" cy="420115"/>
          </a:xfrm>
          <a:prstGeom prst="rect">
            <a:avLst/>
          </a:prstGeom>
          <a:noFill/>
          <a:ln w="57150">
            <a:noFill/>
            <a:miter lim="800000"/>
          </a:ln>
        </p:spPr>
        <p:txBody>
          <a:bodyPr wrap="squar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etricHPE"/>
                <a:ea typeface="+mn-ea"/>
                <a:cs typeface="+mn-cs"/>
              </a:rPr>
              <a:t>in 2021</a:t>
            </a:r>
            <a:r>
              <a:rPr kumimoji="0" lang="en-US" sz="1600" b="0" i="0" u="none" strike="noStrike" kern="1200" cap="none" spc="0" normalizeH="0" baseline="30000" noProof="0" dirty="0">
                <a:ln>
                  <a:noFill/>
                </a:ln>
                <a:solidFill>
                  <a:schemeClr val="bg1"/>
                </a:solidFill>
                <a:effectLst/>
                <a:uLnTx/>
                <a:uFillTx/>
                <a:latin typeface="MetricHPE"/>
                <a:ea typeface="+mn-ea"/>
                <a:cs typeface="+mn-cs"/>
              </a:rPr>
              <a:t>2</a:t>
            </a:r>
          </a:p>
        </p:txBody>
      </p:sp>
      <p:sp>
        <p:nvSpPr>
          <p:cNvPr id="23" name="TextBox 22">
            <a:extLst>
              <a:ext uri="{FF2B5EF4-FFF2-40B4-BE49-F238E27FC236}">
                <a16:creationId xmlns:a16="http://schemas.microsoft.com/office/drawing/2014/main" id="{EEBF0BB2-8E3C-E24D-AC15-B7C68D7BC183}"/>
              </a:ext>
            </a:extLst>
          </p:cNvPr>
          <p:cNvSpPr txBox="1"/>
          <p:nvPr/>
        </p:nvSpPr>
        <p:spPr>
          <a:xfrm>
            <a:off x="8986326" y="1198931"/>
            <a:ext cx="2071805" cy="627864"/>
          </a:xfrm>
          <a:prstGeom prst="rect">
            <a:avLst/>
          </a:prstGeom>
          <a:noFill/>
          <a:ln w="57150">
            <a:noFill/>
            <a:miter lim="800000"/>
          </a:ln>
        </p:spPr>
        <p:txBody>
          <a:bodyPr wrap="squar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etricHPE"/>
                <a:ea typeface="+mn-ea"/>
                <a:cs typeface="+mn-cs"/>
              </a:rPr>
              <a:t>Ransomware to cost world economy </a:t>
            </a:r>
            <a:endParaRPr kumimoji="0" lang="en-US" sz="1600" b="0" i="0" u="none" strike="noStrike" kern="1200" cap="none" spc="0" normalizeH="0" baseline="30000" noProof="0" dirty="0">
              <a:ln>
                <a:noFill/>
              </a:ln>
              <a:solidFill>
                <a:srgbClr val="787871"/>
              </a:solidFill>
              <a:effectLst/>
              <a:uLnTx/>
              <a:uFillTx/>
              <a:latin typeface="MetricHPE"/>
              <a:ea typeface="+mn-ea"/>
              <a:cs typeface="+mn-cs"/>
            </a:endParaRPr>
          </a:p>
        </p:txBody>
      </p:sp>
      <p:sp>
        <p:nvSpPr>
          <p:cNvPr id="24" name="TextBox 23">
            <a:extLst>
              <a:ext uri="{FF2B5EF4-FFF2-40B4-BE49-F238E27FC236}">
                <a16:creationId xmlns:a16="http://schemas.microsoft.com/office/drawing/2014/main" id="{7966DCBF-A286-7244-A94C-B935A3E2E6E1}"/>
              </a:ext>
            </a:extLst>
          </p:cNvPr>
          <p:cNvSpPr txBox="1"/>
          <p:nvPr/>
        </p:nvSpPr>
        <p:spPr>
          <a:xfrm>
            <a:off x="6810809" y="2427984"/>
            <a:ext cx="1994651" cy="600164"/>
          </a:xfrm>
          <a:prstGeom prst="rect">
            <a:avLst/>
          </a:prstGeom>
          <a:noFill/>
          <a:ln w="57150">
            <a:noFill/>
            <a:miter lim="800000"/>
          </a:ln>
        </p:spPr>
        <p:txBody>
          <a:bodyPr wrap="squar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MetricHPE"/>
                <a:ea typeface="+mn-ea"/>
                <a:cs typeface="+mn-cs"/>
              </a:rPr>
              <a:t>15% YoY</a:t>
            </a:r>
            <a:endParaRPr kumimoji="0" lang="en-US" sz="30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25" name="TextBox 24">
            <a:extLst>
              <a:ext uri="{FF2B5EF4-FFF2-40B4-BE49-F238E27FC236}">
                <a16:creationId xmlns:a16="http://schemas.microsoft.com/office/drawing/2014/main" id="{DCBE22A4-E61E-634C-A311-B726943BB64E}"/>
              </a:ext>
            </a:extLst>
          </p:cNvPr>
          <p:cNvSpPr txBox="1"/>
          <p:nvPr/>
        </p:nvSpPr>
        <p:spPr>
          <a:xfrm>
            <a:off x="6820207" y="2813892"/>
            <a:ext cx="1692083" cy="420115"/>
          </a:xfrm>
          <a:prstGeom prst="rect">
            <a:avLst/>
          </a:prstGeom>
          <a:noFill/>
          <a:ln w="57150">
            <a:noFill/>
            <a:miter lim="800000"/>
          </a:ln>
        </p:spPr>
        <p:txBody>
          <a:bodyPr wrap="squar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etricHPE"/>
                <a:ea typeface="+mn-ea"/>
                <a:cs typeface="+mn-cs"/>
              </a:rPr>
              <a:t>for next 5 years</a:t>
            </a:r>
            <a:r>
              <a:rPr kumimoji="0" lang="en-US" sz="1600" b="0" i="0" u="none" strike="noStrike" kern="1200" cap="none" spc="0" normalizeH="0" baseline="30000" noProof="0" dirty="0">
                <a:ln>
                  <a:noFill/>
                </a:ln>
                <a:solidFill>
                  <a:schemeClr val="bg1"/>
                </a:solidFill>
                <a:effectLst/>
                <a:uLnTx/>
                <a:uFillTx/>
                <a:latin typeface="MetricHPE"/>
                <a:ea typeface="+mn-ea"/>
                <a:cs typeface="+mn-cs"/>
              </a:rPr>
              <a:t>2</a:t>
            </a:r>
          </a:p>
        </p:txBody>
      </p:sp>
      <p:sp>
        <p:nvSpPr>
          <p:cNvPr id="26" name="TextBox 25">
            <a:extLst>
              <a:ext uri="{FF2B5EF4-FFF2-40B4-BE49-F238E27FC236}">
                <a16:creationId xmlns:a16="http://schemas.microsoft.com/office/drawing/2014/main" id="{F0B65267-4627-4543-A9FF-49A90CFAF642}"/>
              </a:ext>
            </a:extLst>
          </p:cNvPr>
          <p:cNvSpPr txBox="1"/>
          <p:nvPr/>
        </p:nvSpPr>
        <p:spPr>
          <a:xfrm>
            <a:off x="6820207" y="2192407"/>
            <a:ext cx="2071805" cy="420115"/>
          </a:xfrm>
          <a:prstGeom prst="rect">
            <a:avLst/>
          </a:prstGeom>
          <a:noFill/>
          <a:ln w="57150">
            <a:noFill/>
            <a:miter lim="800000"/>
          </a:ln>
        </p:spPr>
        <p:txBody>
          <a:bodyPr wrap="squar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etricHPE"/>
                <a:ea typeface="+mn-ea"/>
                <a:cs typeface="+mn-cs"/>
              </a:rPr>
              <a:t>Cybercrime to grow</a:t>
            </a:r>
            <a:endParaRPr kumimoji="0" lang="en-US" sz="1600" b="0" i="0" u="none" strike="noStrike" kern="1200" cap="none" spc="0" normalizeH="0" baseline="30000" noProof="0" dirty="0">
              <a:ln>
                <a:noFill/>
              </a:ln>
              <a:solidFill>
                <a:srgbClr val="787871"/>
              </a:solidFill>
              <a:effectLst/>
              <a:uLnTx/>
              <a:uFillTx/>
              <a:latin typeface="MetricHPE"/>
              <a:ea typeface="+mn-ea"/>
              <a:cs typeface="+mn-cs"/>
            </a:endParaRPr>
          </a:p>
        </p:txBody>
      </p:sp>
      <p:sp>
        <p:nvSpPr>
          <p:cNvPr id="27" name="TextBox 26">
            <a:extLst>
              <a:ext uri="{FF2B5EF4-FFF2-40B4-BE49-F238E27FC236}">
                <a16:creationId xmlns:a16="http://schemas.microsoft.com/office/drawing/2014/main" id="{F4CE6482-DE21-D34E-901B-6A9D69CB002B}"/>
              </a:ext>
            </a:extLst>
          </p:cNvPr>
          <p:cNvSpPr txBox="1"/>
          <p:nvPr/>
        </p:nvSpPr>
        <p:spPr>
          <a:xfrm>
            <a:off x="9010268" y="2257293"/>
            <a:ext cx="1820531" cy="600164"/>
          </a:xfrm>
          <a:prstGeom prst="rect">
            <a:avLst/>
          </a:prstGeom>
          <a:noFill/>
          <a:ln w="57150">
            <a:noFill/>
            <a:miter lim="800000"/>
          </a:ln>
        </p:spPr>
        <p:txBody>
          <a:bodyPr wrap="squar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MetricHPE"/>
                <a:ea typeface="+mn-ea"/>
                <a:cs typeface="+mn-cs"/>
              </a:rPr>
              <a:t>66%</a:t>
            </a:r>
            <a:endParaRPr kumimoji="0" lang="en-US" sz="30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28" name="TextBox 27">
            <a:extLst>
              <a:ext uri="{FF2B5EF4-FFF2-40B4-BE49-F238E27FC236}">
                <a16:creationId xmlns:a16="http://schemas.microsoft.com/office/drawing/2014/main" id="{56D67319-240A-1549-B88A-EBCC5FD2EF9D}"/>
              </a:ext>
            </a:extLst>
          </p:cNvPr>
          <p:cNvSpPr txBox="1"/>
          <p:nvPr/>
        </p:nvSpPr>
        <p:spPr>
          <a:xfrm>
            <a:off x="9025302" y="2625974"/>
            <a:ext cx="2365883" cy="849463"/>
          </a:xfrm>
          <a:prstGeom prst="rect">
            <a:avLst/>
          </a:prstGeom>
          <a:noFill/>
          <a:ln w="57150">
            <a:noFill/>
            <a:miter lim="800000"/>
          </a:ln>
        </p:spPr>
        <p:txBody>
          <a:bodyPr wrap="squar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etricHPE"/>
                <a:ea typeface="+mn-ea"/>
                <a:cs typeface="+mn-cs"/>
              </a:rPr>
              <a:t>struggle to protect complex and dynamically changing attack surfaces</a:t>
            </a:r>
            <a:r>
              <a:rPr kumimoji="0" lang="en-US" sz="1600" b="0" i="0" u="none" strike="noStrike" kern="1200" cap="none" spc="0" normalizeH="0" baseline="30000" noProof="0" dirty="0">
                <a:ln>
                  <a:noFill/>
                </a:ln>
                <a:solidFill>
                  <a:schemeClr val="bg1"/>
                </a:solidFill>
                <a:effectLst/>
                <a:uLnTx/>
                <a:uFillTx/>
                <a:latin typeface="MetricHPE"/>
                <a:ea typeface="+mn-ea"/>
                <a:cs typeface="+mn-cs"/>
              </a:rPr>
              <a:t>3</a:t>
            </a:r>
            <a:r>
              <a:rPr kumimoji="0" lang="en-US" sz="1600" b="0" i="0" u="none" strike="noStrike" kern="1200" cap="none" spc="0" normalizeH="0" baseline="0" noProof="0" dirty="0">
                <a:ln>
                  <a:noFill/>
                </a:ln>
                <a:solidFill>
                  <a:prstClr val="white"/>
                </a:solidFill>
                <a:effectLst/>
                <a:uLnTx/>
                <a:uFillTx/>
                <a:latin typeface="MetricHPE"/>
                <a:ea typeface="+mn-ea"/>
                <a:cs typeface="+mn-cs"/>
              </a:rPr>
              <a:t> </a:t>
            </a:r>
            <a:endParaRPr kumimoji="0" lang="en-US" sz="1600" b="0" i="0" u="none" strike="noStrike" kern="1200" cap="none" spc="0" normalizeH="0" baseline="30000" noProof="0" dirty="0">
              <a:ln>
                <a:noFill/>
              </a:ln>
              <a:solidFill>
                <a:srgbClr val="787871"/>
              </a:solidFill>
              <a:effectLst/>
              <a:uLnTx/>
              <a:uFillTx/>
              <a:latin typeface="MetricHPE"/>
              <a:ea typeface="+mn-ea"/>
              <a:cs typeface="+mn-cs"/>
            </a:endParaRPr>
          </a:p>
        </p:txBody>
      </p:sp>
      <p:sp>
        <p:nvSpPr>
          <p:cNvPr id="29" name="TextBox 28">
            <a:extLst>
              <a:ext uri="{FF2B5EF4-FFF2-40B4-BE49-F238E27FC236}">
                <a16:creationId xmlns:a16="http://schemas.microsoft.com/office/drawing/2014/main" id="{90D08C6D-E680-6A43-A85A-529406ADF8D3}"/>
              </a:ext>
            </a:extLst>
          </p:cNvPr>
          <p:cNvSpPr txBox="1"/>
          <p:nvPr/>
        </p:nvSpPr>
        <p:spPr>
          <a:xfrm>
            <a:off x="6841282" y="3191619"/>
            <a:ext cx="1810285" cy="600164"/>
          </a:xfrm>
          <a:prstGeom prst="rect">
            <a:avLst/>
          </a:prstGeom>
          <a:noFill/>
          <a:ln w="57150">
            <a:noFill/>
            <a:miter lim="800000"/>
          </a:ln>
        </p:spPr>
        <p:txBody>
          <a:bodyPr wrap="squar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3000" b="1" i="0" u="none" strike="noStrike" kern="1200" cap="none" spc="0" normalizeH="0" baseline="0" noProof="0" dirty="0">
                <a:ln>
                  <a:noFill/>
                </a:ln>
                <a:solidFill>
                  <a:prstClr val="white"/>
                </a:solidFill>
                <a:effectLst/>
                <a:uLnTx/>
                <a:uFillTx/>
                <a:latin typeface="MetricHPE"/>
                <a:ea typeface="+mn-ea"/>
                <a:cs typeface="+mn-cs"/>
              </a:rPr>
              <a:t>30%</a:t>
            </a:r>
            <a:endParaRPr kumimoji="0" lang="en-US" sz="30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30" name="TextBox 29">
            <a:extLst>
              <a:ext uri="{FF2B5EF4-FFF2-40B4-BE49-F238E27FC236}">
                <a16:creationId xmlns:a16="http://schemas.microsoft.com/office/drawing/2014/main" id="{C67BC13E-C23D-3040-AD5B-7412621674F4}"/>
              </a:ext>
            </a:extLst>
          </p:cNvPr>
          <p:cNvSpPr txBox="1"/>
          <p:nvPr/>
        </p:nvSpPr>
        <p:spPr>
          <a:xfrm>
            <a:off x="6859653" y="3573255"/>
            <a:ext cx="4334437" cy="627864"/>
          </a:xfrm>
          <a:prstGeom prst="rect">
            <a:avLst/>
          </a:prstGeom>
          <a:noFill/>
          <a:ln w="57150">
            <a:noFill/>
            <a:miter lim="800000"/>
          </a:ln>
        </p:spPr>
        <p:txBody>
          <a:bodyPr wrap="squar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etricHPE"/>
                <a:ea typeface="+mn-ea"/>
                <a:cs typeface="+mn-cs"/>
              </a:rPr>
              <a:t>of CISOs’ effectiveness will be measured on the role’s ability to create value for the business, by 2023</a:t>
            </a:r>
            <a:r>
              <a:rPr kumimoji="0" lang="en-US" sz="1600" b="0" i="0" u="none" strike="noStrike" kern="1200" cap="none" spc="0" normalizeH="0" baseline="30000" noProof="0" dirty="0">
                <a:ln>
                  <a:noFill/>
                </a:ln>
                <a:solidFill>
                  <a:schemeClr val="bg1"/>
                </a:solidFill>
                <a:effectLst/>
                <a:uLnTx/>
                <a:uFillTx/>
                <a:latin typeface="MetricHPE"/>
                <a:ea typeface="+mn-ea"/>
                <a:cs typeface="+mn-cs"/>
              </a:rPr>
              <a:t>4</a:t>
            </a:r>
          </a:p>
        </p:txBody>
      </p:sp>
      <p:sp>
        <p:nvSpPr>
          <p:cNvPr id="31" name="Rectangle 30">
            <a:extLst>
              <a:ext uri="{FF2B5EF4-FFF2-40B4-BE49-F238E27FC236}">
                <a16:creationId xmlns:a16="http://schemas.microsoft.com/office/drawing/2014/main" id="{22930E27-F5B5-074C-82FF-15C49332DF8B}"/>
              </a:ext>
            </a:extLst>
          </p:cNvPr>
          <p:cNvSpPr/>
          <p:nvPr/>
        </p:nvSpPr>
        <p:spPr>
          <a:xfrm>
            <a:off x="2047089" y="4493797"/>
            <a:ext cx="1400117" cy="286232"/>
          </a:xfrm>
          <a:prstGeom prst="rect">
            <a:avLst/>
          </a:prstGeom>
        </p:spPr>
        <p:txBody>
          <a:bodyPr wrap="square">
            <a:sp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MetricHPE"/>
                <a:ea typeface="+mn-ea"/>
                <a:cs typeface="+mn-cs"/>
              </a:rPr>
              <a:t>SILICON</a:t>
            </a:r>
          </a:p>
        </p:txBody>
      </p:sp>
    </p:spTree>
    <p:extLst>
      <p:ext uri="{BB962C8B-B14F-4D97-AF65-F5344CB8AC3E}">
        <p14:creationId xmlns:p14="http://schemas.microsoft.com/office/powerpoint/2010/main" val="42270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dirty="0"/>
              <a:t>CONFIDENTIAL | AUTHORIZED HPE PARTNER USE ONLY</a:t>
            </a:r>
          </a:p>
        </p:txBody>
      </p:sp>
      <p:sp>
        <p:nvSpPr>
          <p:cNvPr id="5" name="Slide Number Placeholder 4"/>
          <p:cNvSpPr>
            <a:spLocks noGrp="1"/>
          </p:cNvSpPr>
          <p:nvPr>
            <p:ph type="sldNum" sz="quarter" idx="16"/>
          </p:nvPr>
        </p:nvSpPr>
        <p:spPr/>
        <p:txBody>
          <a:bodyPr/>
          <a:lstStyle/>
          <a:p>
            <a:pPr defTabSz="1088421">
              <a:buFontTx/>
              <a:buBlip>
                <a:blip r:embed="rId2"/>
              </a:buBlip>
            </a:pPr>
            <a:fld id="{104FC826-72BB-4AF1-BA01-A94F7396A7DC}" type="slidenum">
              <a:rPr lang="en-US" smtClean="0"/>
              <a:pPr defTabSz="1088421">
                <a:buFontTx/>
                <a:buBlip>
                  <a:blip r:embed="rId2"/>
                </a:buBlip>
              </a:pPr>
              <a:t>40</a:t>
            </a:fld>
            <a:endParaRPr lang="en-US" dirty="0"/>
          </a:p>
        </p:txBody>
      </p:sp>
      <p:sp>
        <p:nvSpPr>
          <p:cNvPr id="8" name="Text Placeholder 7">
            <a:extLst>
              <a:ext uri="{FF2B5EF4-FFF2-40B4-BE49-F238E27FC236}">
                <a16:creationId xmlns:a16="http://schemas.microsoft.com/office/drawing/2014/main" id="{C1CEF128-3F66-45D1-932A-1066344F15EE}"/>
              </a:ext>
            </a:extLst>
          </p:cNvPr>
          <p:cNvSpPr>
            <a:spLocks noGrp="1"/>
          </p:cNvSpPr>
          <p:nvPr>
            <p:ph type="body" sz="quarter" idx="13"/>
          </p:nvPr>
        </p:nvSpPr>
        <p:spPr/>
        <p:txBody>
          <a:bodyPr/>
          <a:lstStyle/>
          <a:p>
            <a:r>
              <a:rPr lang="en-US" dirty="0"/>
              <a:t>Server Unique Options</a:t>
            </a:r>
          </a:p>
        </p:txBody>
      </p:sp>
      <p:sp>
        <p:nvSpPr>
          <p:cNvPr id="2" name="Title 1"/>
          <p:cNvSpPr>
            <a:spLocks noGrp="1"/>
          </p:cNvSpPr>
          <p:nvPr>
            <p:ph type="title"/>
          </p:nvPr>
        </p:nvSpPr>
        <p:spPr/>
        <p:txBody>
          <a:bodyPr/>
          <a:lstStyle/>
          <a:p>
            <a:r>
              <a:rPr lang="fr-FR" dirty="0"/>
              <a:t>HPE ProLiant DL380 Gen10 plus Server (continued)</a:t>
            </a:r>
            <a:endParaRPr lang="en-US" dirty="0"/>
          </a:p>
        </p:txBody>
      </p:sp>
      <p:graphicFrame>
        <p:nvGraphicFramePr>
          <p:cNvPr id="11" name="Table 10">
            <a:extLst>
              <a:ext uri="{FF2B5EF4-FFF2-40B4-BE49-F238E27FC236}">
                <a16:creationId xmlns:a16="http://schemas.microsoft.com/office/drawing/2014/main" id="{2FCEBACE-63A3-4511-BA79-9A7C18D50108}"/>
              </a:ext>
            </a:extLst>
          </p:cNvPr>
          <p:cNvGraphicFramePr>
            <a:graphicFrameLocks noGrp="1"/>
          </p:cNvGraphicFramePr>
          <p:nvPr>
            <p:extLst>
              <p:ext uri="{D42A27DB-BD31-4B8C-83A1-F6EECF244321}">
                <p14:modId xmlns:p14="http://schemas.microsoft.com/office/powerpoint/2010/main" val="688594069"/>
              </p:ext>
            </p:extLst>
          </p:nvPr>
        </p:nvGraphicFramePr>
        <p:xfrm>
          <a:off x="390392" y="1536945"/>
          <a:ext cx="11411082" cy="3352800"/>
        </p:xfrm>
        <a:graphic>
          <a:graphicData uri="http://schemas.openxmlformats.org/drawingml/2006/table">
            <a:tbl>
              <a:tblPr firstRow="1" bandRow="1">
                <a:tableStyleId>{912C8C85-51F0-491E-9774-3900AFEF0FD7}</a:tableStyleId>
              </a:tblPr>
              <a:tblGrid>
                <a:gridCol w="1957195">
                  <a:extLst>
                    <a:ext uri="{9D8B030D-6E8A-4147-A177-3AD203B41FA5}">
                      <a16:colId xmlns:a16="http://schemas.microsoft.com/office/drawing/2014/main" val="20001"/>
                    </a:ext>
                  </a:extLst>
                </a:gridCol>
                <a:gridCol w="1382749">
                  <a:extLst>
                    <a:ext uri="{9D8B030D-6E8A-4147-A177-3AD203B41FA5}">
                      <a16:colId xmlns:a16="http://schemas.microsoft.com/office/drawing/2014/main" val="20002"/>
                    </a:ext>
                  </a:extLst>
                </a:gridCol>
                <a:gridCol w="6442731">
                  <a:extLst>
                    <a:ext uri="{9D8B030D-6E8A-4147-A177-3AD203B41FA5}">
                      <a16:colId xmlns:a16="http://schemas.microsoft.com/office/drawing/2014/main" val="20000"/>
                    </a:ext>
                  </a:extLst>
                </a:gridCol>
                <a:gridCol w="759516">
                  <a:extLst>
                    <a:ext uri="{9D8B030D-6E8A-4147-A177-3AD203B41FA5}">
                      <a16:colId xmlns:a16="http://schemas.microsoft.com/office/drawing/2014/main" val="2296961478"/>
                    </a:ext>
                  </a:extLst>
                </a:gridCol>
                <a:gridCol w="868891">
                  <a:extLst>
                    <a:ext uri="{9D8B030D-6E8A-4147-A177-3AD203B41FA5}">
                      <a16:colId xmlns:a16="http://schemas.microsoft.com/office/drawing/2014/main" val="1540505111"/>
                    </a:ext>
                  </a:extLst>
                </a:gridCol>
              </a:tblGrid>
              <a:tr h="1422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mj-lt"/>
                          <a:cs typeface="MetricHPE" panose="020B0604020202020204" pitchFamily="34" charset="0"/>
                        </a:rPr>
                        <a:t>Category</a:t>
                      </a:r>
                      <a:endParaRPr lang="en-US" sz="1400" b="1" dirty="0">
                        <a:solidFill>
                          <a:schemeClr val="bg1"/>
                        </a:solidFill>
                        <a:latin typeface="+mj-lt"/>
                        <a:cs typeface="MetricHPE" panose="020B0604020202020204" pitchFamily="34" charset="0"/>
                      </a:endParaRPr>
                    </a:p>
                  </a:txBody>
                  <a:tcPr anchor="ct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SKU</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Product Description</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8 SFF</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12 LFF</a:t>
                      </a:r>
                    </a:p>
                  </a:txBody>
                  <a:tcPr anchor="ct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extLst>
                  <a:ext uri="{0D108BD9-81ED-4DB2-BD59-A6C34878D82A}">
                    <a16:rowId xmlns:a16="http://schemas.microsoft.com/office/drawing/2014/main" val="10000"/>
                  </a:ext>
                </a:extLst>
              </a:tr>
              <a:tr h="237309">
                <a:tc rowSpan="10">
                  <a:txBody>
                    <a:bodyPr/>
                    <a:lstStyle/>
                    <a:p>
                      <a:pPr marL="0" indent="0" algn="l" fontAlgn="ctr"/>
                      <a:r>
                        <a:rPr lang="en-US" sz="1400" b="1" kern="1200" dirty="0">
                          <a:latin typeface="MetricHPE" panose="020B0503030202060203" pitchFamily="34" charset="0"/>
                          <a:cs typeface="MetricHPE" panose="020B0604020202020204" pitchFamily="34" charset="0"/>
                        </a:rPr>
                        <a:t>Riser Cards</a:t>
                      </a:r>
                      <a:endParaRPr lang="en-US" sz="1400" b="1" kern="1200" dirty="0">
                        <a:solidFill>
                          <a:schemeClr val="accent3"/>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P38771-B21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HPE DL385 Gen10 Plus Primary/Secondary Riser Cage without Retainer Clip</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37309">
                <a:tc vMerge="1">
                  <a:txBody>
                    <a:bodyPr/>
                    <a:lstStyle/>
                    <a:p>
                      <a:pPr marL="174625"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r>
                        <a:rPr lang="en-US" sz="1400" b="0" i="0" u="none" strike="noStrike" dirty="0">
                          <a:effectLst/>
                          <a:latin typeface="MetricHPE" panose="020B0503030202060203" pitchFamily="34" charset="0"/>
                        </a:rPr>
                        <a:t>P38774-B21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HPE DL385 Gen10 Plus Tertiary Riser Cage without Retainer Clip</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37309">
                <a:tc vMerge="1">
                  <a:txBody>
                    <a:bodyPr/>
                    <a:lstStyle/>
                    <a:p>
                      <a:endParaRPr lang="en-US"/>
                    </a:p>
                  </a:txBody>
                  <a:tcPr/>
                </a:tc>
                <a:tc>
                  <a:txBody>
                    <a:bodyPr/>
                    <a:lstStyle/>
                    <a:p>
                      <a:pPr algn="l" fontAlgn="b"/>
                      <a:r>
                        <a:rPr lang="en-US" sz="1400" b="0" i="0" u="none" strike="noStrike" dirty="0">
                          <a:effectLst/>
                          <a:latin typeface="MetricHPE" panose="020B0503030202060203" pitchFamily="34" charset="0"/>
                        </a:rPr>
                        <a:t>P14575-B21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HPE DL38X Gen10 Plus Primary NEBS-compliant Riser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21266"/>
                  </a:ext>
                </a:extLst>
              </a:tr>
              <a:tr h="237309">
                <a:tc vMerge="1">
                  <a:txBody>
                    <a:bodyPr/>
                    <a:lstStyle/>
                    <a:p>
                      <a:endParaRPr lang="en-US"/>
                    </a:p>
                  </a:txBody>
                  <a:tcPr/>
                </a:tc>
                <a:tc>
                  <a:txBody>
                    <a:bodyPr/>
                    <a:lstStyle/>
                    <a:p>
                      <a:pPr algn="l" fontAlgn="b"/>
                      <a:r>
                        <a:rPr lang="en-US" sz="1400" b="0" i="0" u="none" strike="noStrike" dirty="0">
                          <a:effectLst/>
                          <a:latin typeface="MetricHPE" panose="020B0503030202060203" pitchFamily="34" charset="0"/>
                        </a:rPr>
                        <a:t>P14577-B21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400" b="0" i="0" u="none" strike="noStrike" dirty="0">
                          <a:effectLst/>
                          <a:latin typeface="MetricHPE" panose="020B0503030202060203" pitchFamily="34" charset="0"/>
                        </a:rPr>
                        <a:t>HPE DL38X Gen10 Plus Tertiary NEBS-compliant Riser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5615703"/>
                  </a:ext>
                </a:extLst>
              </a:tr>
              <a:tr h="237309">
                <a:tc vMerge="1">
                  <a:txBody>
                    <a:bodyPr/>
                    <a:lstStyle/>
                    <a:p>
                      <a:endParaRPr lang="en-US"/>
                    </a:p>
                  </a:txBody>
                  <a:tcPr/>
                </a:tc>
                <a:tc>
                  <a:txBody>
                    <a:bodyPr/>
                    <a:lstStyle/>
                    <a:p>
                      <a:pPr algn="l" fontAlgn="b"/>
                      <a:r>
                        <a:rPr lang="en-US" sz="1400" b="0" i="0" u="none" strike="noStrike" dirty="0">
                          <a:effectLst/>
                          <a:latin typeface="MetricHPE" panose="020B0503030202060203" pitchFamily="34" charset="0"/>
                        </a:rPr>
                        <a:t>P14581-B21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HPE DL38X Gen10 Plus x8/x8 Tertiary Riser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ctr"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8065170"/>
                  </a:ext>
                </a:extLst>
              </a:tr>
              <a:tr h="237309">
                <a:tc vMerge="1">
                  <a:txBody>
                    <a:bodyPr/>
                    <a:lstStyle/>
                    <a:p>
                      <a:endParaRPr lang="en-US"/>
                    </a:p>
                  </a:txBody>
                  <a:tcPr/>
                </a:tc>
                <a:tc>
                  <a:txBody>
                    <a:bodyPr/>
                    <a:lstStyle/>
                    <a:p>
                      <a:pPr algn="l" fontAlgn="b"/>
                      <a:r>
                        <a:rPr lang="en-US" sz="1400" b="0" i="0" u="none" strike="noStrike" dirty="0">
                          <a:effectLst/>
                          <a:latin typeface="MetricHPE" panose="020B0503030202060203" pitchFamily="34" charset="0"/>
                        </a:rPr>
                        <a:t>P14587-B21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400" b="0" i="0" u="none" strike="noStrike" dirty="0">
                          <a:effectLst/>
                          <a:latin typeface="MetricHPE" panose="020B0503030202060203" pitchFamily="34" charset="0"/>
                        </a:rPr>
                        <a:t>HPE DL38X Gen10 Plus x8/x16/x8 Secondary Riser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2687086"/>
                  </a:ext>
                </a:extLst>
              </a:tr>
              <a:tr h="237309">
                <a:tc vMerge="1">
                  <a:txBody>
                    <a:bodyPr/>
                    <a:lstStyle/>
                    <a:p>
                      <a:endParaRPr lang="en-US"/>
                    </a:p>
                  </a:txBody>
                  <a:tcPr/>
                </a:tc>
                <a:tc>
                  <a:txBody>
                    <a:bodyPr/>
                    <a:lstStyle/>
                    <a:p>
                      <a:pPr algn="l" fontAlgn="b"/>
                      <a:r>
                        <a:rPr lang="en-US" sz="1400" b="0" i="0" u="none" strike="noStrike" dirty="0">
                          <a:effectLst/>
                          <a:latin typeface="MetricHPE" panose="020B0503030202060203" pitchFamily="34" charset="0"/>
                        </a:rPr>
                        <a:t>P14588-B21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HPE DL38X Gen10 Plus x16 Tertiary Riser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5864404"/>
                  </a:ext>
                </a:extLst>
              </a:tr>
              <a:tr h="237309">
                <a:tc vMerge="1">
                  <a:txBody>
                    <a:bodyPr/>
                    <a:lstStyle/>
                    <a:p>
                      <a:pPr marL="0" indent="0" algn="l" fontAlgn="ctr"/>
                      <a:endParaRPr lang="en-US" sz="1400" b="1" kern="1200" dirty="0">
                        <a:solidFill>
                          <a:schemeClr val="accent3"/>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P14589-B21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HPE DL38X Gen10 Plus x16/x16 Slot 1/2 Secondary Riser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1009240"/>
                  </a:ext>
                </a:extLst>
              </a:tr>
              <a:tr h="237309">
                <a:tc vMerge="1">
                  <a:txBody>
                    <a:bodyPr/>
                    <a:lstStyle/>
                    <a:p>
                      <a:pPr marL="0" indent="0" algn="l" fontAlgn="ctr"/>
                      <a:endParaRPr lang="en-US" sz="1400" b="1" kern="1200" dirty="0">
                        <a:solidFill>
                          <a:schemeClr val="accent3"/>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P14590-B21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HPE DL38X Gen10 Plus x16/x16 Slot 2/3 Secondary Riser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6040322"/>
                  </a:ext>
                </a:extLst>
              </a:tr>
              <a:tr h="237309">
                <a:tc vMerge="1">
                  <a:txBody>
                    <a:bodyPr/>
                    <a:lstStyle/>
                    <a:p>
                      <a:pPr marL="0" indent="0" algn="l" fontAlgn="ctr"/>
                      <a:endParaRPr lang="en-US" sz="1400" b="1" kern="1200" dirty="0">
                        <a:solidFill>
                          <a:schemeClr val="accent3"/>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P14592-B21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HPE DL38X Gen10 Plus x16/x16 Slot 1/2 FIO Riser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ctr"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9649548"/>
                  </a:ext>
                </a:extLst>
              </a:tr>
            </a:tbl>
          </a:graphicData>
        </a:graphic>
      </p:graphicFrame>
      <p:sp>
        <p:nvSpPr>
          <p:cNvPr id="9" name="TextBox 8">
            <a:extLst>
              <a:ext uri="{FF2B5EF4-FFF2-40B4-BE49-F238E27FC236}">
                <a16:creationId xmlns:a16="http://schemas.microsoft.com/office/drawing/2014/main" id="{F8160ABA-EEFA-4BF7-B112-614C85426EA2}"/>
              </a:ext>
            </a:extLst>
          </p:cNvPr>
          <p:cNvSpPr txBox="1"/>
          <p:nvPr/>
        </p:nvSpPr>
        <p:spPr>
          <a:xfrm>
            <a:off x="399917" y="5861177"/>
            <a:ext cx="4381090" cy="307750"/>
          </a:xfrm>
          <a:prstGeom prst="rect">
            <a:avLst/>
          </a:prstGeom>
          <a:noFill/>
        </p:spPr>
        <p:txBody>
          <a:bodyPr wrap="square" lIns="0" tIns="45707" rIns="0" bIns="45707" rtlCol="0">
            <a:spAutoFit/>
          </a:bodyPr>
          <a:lstStyle/>
          <a:p>
            <a:pPr lvl="0" defTabSz="430095">
              <a:spcAft>
                <a:spcPts val="400"/>
              </a:spcAft>
              <a:buSzPct val="100000"/>
              <a:defRPr/>
            </a:pPr>
            <a:r>
              <a:rPr lang="en-US" sz="1400" dirty="0">
                <a:solidFill>
                  <a:prstClr val="black"/>
                </a:solidFill>
                <a:latin typeface="MetricHPE" panose="020B0503030202060203" pitchFamily="34" charset="0"/>
                <a:cs typeface="HP Simplified" pitchFamily="34" charset="0"/>
              </a:rPr>
              <a:t>For a full range of supported options please see </a:t>
            </a:r>
            <a:r>
              <a:rPr lang="en-US" sz="1400" b="1" dirty="0">
                <a:solidFill>
                  <a:prstClr val="black"/>
                </a:solidFill>
                <a:latin typeface="MetricHPE" panose="020B0503030202060203" pitchFamily="34" charset="0"/>
                <a:cs typeface="HP Simplified" pitchFamily="34" charset="0"/>
                <a:hlinkClick r:id="rId3"/>
              </a:rPr>
              <a:t>QuickSpecs</a:t>
            </a:r>
            <a:endParaRPr lang="en-US" sz="1400" b="1" dirty="0">
              <a:solidFill>
                <a:prstClr val="black"/>
              </a:solidFill>
              <a:latin typeface="MetricHPE" panose="020B0503030202060203" pitchFamily="34" charset="0"/>
              <a:cs typeface="HP Simplified" pitchFamily="34" charset="0"/>
            </a:endParaRPr>
          </a:p>
        </p:txBody>
      </p:sp>
    </p:spTree>
    <p:extLst>
      <p:ext uri="{BB962C8B-B14F-4D97-AF65-F5344CB8AC3E}">
        <p14:creationId xmlns:p14="http://schemas.microsoft.com/office/powerpoint/2010/main" val="304044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dirty="0"/>
              <a:t>CONFIDENTIAL | AUTHORIZED HPE PARTNER USE ONLY</a:t>
            </a:r>
          </a:p>
        </p:txBody>
      </p:sp>
      <p:sp>
        <p:nvSpPr>
          <p:cNvPr id="5" name="Slide Number Placeholder 4"/>
          <p:cNvSpPr>
            <a:spLocks noGrp="1"/>
          </p:cNvSpPr>
          <p:nvPr>
            <p:ph type="sldNum" sz="quarter" idx="16"/>
          </p:nvPr>
        </p:nvSpPr>
        <p:spPr/>
        <p:txBody>
          <a:bodyPr/>
          <a:lstStyle/>
          <a:p>
            <a:pPr defTabSz="1088421">
              <a:buFontTx/>
              <a:buBlip>
                <a:blip r:embed="rId2"/>
              </a:buBlip>
            </a:pPr>
            <a:fld id="{104FC826-72BB-4AF1-BA01-A94F7396A7DC}" type="slidenum">
              <a:rPr lang="en-US" smtClean="0"/>
              <a:pPr defTabSz="1088421">
                <a:buFontTx/>
                <a:buBlip>
                  <a:blip r:embed="rId2"/>
                </a:buBlip>
              </a:pPr>
              <a:t>41</a:t>
            </a:fld>
            <a:endParaRPr lang="en-US" dirty="0"/>
          </a:p>
        </p:txBody>
      </p:sp>
      <p:sp>
        <p:nvSpPr>
          <p:cNvPr id="8" name="Text Placeholder 7">
            <a:extLst>
              <a:ext uri="{FF2B5EF4-FFF2-40B4-BE49-F238E27FC236}">
                <a16:creationId xmlns:a16="http://schemas.microsoft.com/office/drawing/2014/main" id="{C1CEF128-3F66-45D1-932A-1066344F15EE}"/>
              </a:ext>
            </a:extLst>
          </p:cNvPr>
          <p:cNvSpPr>
            <a:spLocks noGrp="1"/>
          </p:cNvSpPr>
          <p:nvPr>
            <p:ph type="body" sz="quarter" idx="13"/>
          </p:nvPr>
        </p:nvSpPr>
        <p:spPr/>
        <p:txBody>
          <a:bodyPr/>
          <a:lstStyle/>
          <a:p>
            <a:r>
              <a:rPr lang="en-US" dirty="0"/>
              <a:t>Server Unique Options</a:t>
            </a:r>
          </a:p>
        </p:txBody>
      </p:sp>
      <p:sp>
        <p:nvSpPr>
          <p:cNvPr id="2" name="Title 1"/>
          <p:cNvSpPr>
            <a:spLocks noGrp="1"/>
          </p:cNvSpPr>
          <p:nvPr>
            <p:ph type="title"/>
          </p:nvPr>
        </p:nvSpPr>
        <p:spPr/>
        <p:txBody>
          <a:bodyPr/>
          <a:lstStyle/>
          <a:p>
            <a:r>
              <a:rPr lang="fr-FR" dirty="0"/>
              <a:t>HPE ProLiant DL380 Gen10 plus Server (continued)</a:t>
            </a:r>
            <a:endParaRPr lang="en-US" dirty="0"/>
          </a:p>
        </p:txBody>
      </p:sp>
      <p:graphicFrame>
        <p:nvGraphicFramePr>
          <p:cNvPr id="11" name="Table 10">
            <a:extLst>
              <a:ext uri="{FF2B5EF4-FFF2-40B4-BE49-F238E27FC236}">
                <a16:creationId xmlns:a16="http://schemas.microsoft.com/office/drawing/2014/main" id="{2FCEBACE-63A3-4511-BA79-9A7C18D50108}"/>
              </a:ext>
            </a:extLst>
          </p:cNvPr>
          <p:cNvGraphicFramePr>
            <a:graphicFrameLocks noGrp="1"/>
          </p:cNvGraphicFramePr>
          <p:nvPr>
            <p:extLst>
              <p:ext uri="{D42A27DB-BD31-4B8C-83A1-F6EECF244321}">
                <p14:modId xmlns:p14="http://schemas.microsoft.com/office/powerpoint/2010/main" val="3336819343"/>
              </p:ext>
            </p:extLst>
          </p:nvPr>
        </p:nvGraphicFramePr>
        <p:xfrm>
          <a:off x="390392" y="1536945"/>
          <a:ext cx="11411082" cy="3352800"/>
        </p:xfrm>
        <a:graphic>
          <a:graphicData uri="http://schemas.openxmlformats.org/drawingml/2006/table">
            <a:tbl>
              <a:tblPr firstRow="1" bandRow="1">
                <a:tableStyleId>{912C8C85-51F0-491E-9774-3900AFEF0FD7}</a:tableStyleId>
              </a:tblPr>
              <a:tblGrid>
                <a:gridCol w="1957195">
                  <a:extLst>
                    <a:ext uri="{9D8B030D-6E8A-4147-A177-3AD203B41FA5}">
                      <a16:colId xmlns:a16="http://schemas.microsoft.com/office/drawing/2014/main" val="20001"/>
                    </a:ext>
                  </a:extLst>
                </a:gridCol>
                <a:gridCol w="1382749">
                  <a:extLst>
                    <a:ext uri="{9D8B030D-6E8A-4147-A177-3AD203B41FA5}">
                      <a16:colId xmlns:a16="http://schemas.microsoft.com/office/drawing/2014/main" val="20002"/>
                    </a:ext>
                  </a:extLst>
                </a:gridCol>
                <a:gridCol w="6442731">
                  <a:extLst>
                    <a:ext uri="{9D8B030D-6E8A-4147-A177-3AD203B41FA5}">
                      <a16:colId xmlns:a16="http://schemas.microsoft.com/office/drawing/2014/main" val="20000"/>
                    </a:ext>
                  </a:extLst>
                </a:gridCol>
                <a:gridCol w="759516">
                  <a:extLst>
                    <a:ext uri="{9D8B030D-6E8A-4147-A177-3AD203B41FA5}">
                      <a16:colId xmlns:a16="http://schemas.microsoft.com/office/drawing/2014/main" val="2296961478"/>
                    </a:ext>
                  </a:extLst>
                </a:gridCol>
                <a:gridCol w="868891">
                  <a:extLst>
                    <a:ext uri="{9D8B030D-6E8A-4147-A177-3AD203B41FA5}">
                      <a16:colId xmlns:a16="http://schemas.microsoft.com/office/drawing/2014/main" val="1540505111"/>
                    </a:ext>
                  </a:extLst>
                </a:gridCol>
              </a:tblGrid>
              <a:tr h="1422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mj-lt"/>
                          <a:cs typeface="MetricHPE" panose="020B0604020202020204" pitchFamily="34" charset="0"/>
                        </a:rPr>
                        <a:t>Category</a:t>
                      </a:r>
                      <a:endParaRPr lang="en-US" sz="1400" b="1" dirty="0">
                        <a:solidFill>
                          <a:schemeClr val="bg1"/>
                        </a:solidFill>
                        <a:latin typeface="+mj-lt"/>
                        <a:cs typeface="MetricHPE" panose="020B0604020202020204" pitchFamily="34" charset="0"/>
                      </a:endParaRPr>
                    </a:p>
                  </a:txBody>
                  <a:tcPr anchor="ct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SKU</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Product Description</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8 SFF</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12 LFF</a:t>
                      </a:r>
                    </a:p>
                  </a:txBody>
                  <a:tcPr anchor="ct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extLst>
                  <a:ext uri="{0D108BD9-81ED-4DB2-BD59-A6C34878D82A}">
                    <a16:rowId xmlns:a16="http://schemas.microsoft.com/office/drawing/2014/main" val="10000"/>
                  </a:ext>
                </a:extLst>
              </a:tr>
              <a:tr h="237309">
                <a:tc rowSpan="10">
                  <a:txBody>
                    <a:bodyPr/>
                    <a:lstStyle/>
                    <a:p>
                      <a:pPr marL="0" indent="0" algn="l" fontAlgn="ctr"/>
                      <a:r>
                        <a:rPr lang="en-US" sz="1400" b="1" kern="1200" dirty="0">
                          <a:latin typeface="MetricHPE" panose="020B0503030202060203" pitchFamily="34" charset="0"/>
                          <a:cs typeface="MetricHPE" panose="020B0604020202020204" pitchFamily="34" charset="0"/>
                        </a:rPr>
                        <a:t>Riser Cards</a:t>
                      </a:r>
                      <a:endParaRPr lang="en-US" sz="1400" b="1" kern="1200" dirty="0">
                        <a:solidFill>
                          <a:schemeClr val="accent3"/>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P14599-B21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HPE DL38X Gen10 Plus x16/x16 Slot 2/3 FIO Riser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37309">
                <a:tc vMerge="1">
                  <a:txBody>
                    <a:bodyPr/>
                    <a:lstStyle/>
                    <a:p>
                      <a:pPr marL="174625"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solidFill>
                        <a:schemeClr val="bg1">
                          <a:lumMod val="75000"/>
                        </a:schemeClr>
                      </a:solidFill>
                      <a:prstDash val="solid"/>
                      <a:round/>
                      <a:headEnd type="none" w="med" len="med"/>
                      <a:tailEnd type="none" w="med" len="med"/>
                    </a:lnL>
                    <a:lnR w="9525" cap="flat" cmpd="sng" algn="ctr">
                      <a:solidFill>
                        <a:schemeClr val="bg1">
                          <a:lumMod val="75000"/>
                        </a:schemeClr>
                      </a:solid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tcPr>
                </a:tc>
                <a:tc>
                  <a:txBody>
                    <a:bodyPr/>
                    <a:lstStyle/>
                    <a:p>
                      <a:pPr algn="l" fontAlgn="b"/>
                      <a:r>
                        <a:rPr lang="en-US" sz="1400" b="0" i="0" u="none" strike="noStrike" dirty="0">
                          <a:effectLst/>
                          <a:latin typeface="MetricHPE" panose="020B0503030202060203" pitchFamily="34" charset="0"/>
                        </a:rPr>
                        <a:t>P14600-B21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HPE DL38X Gen10 Plus Slot1 x16 Adder for Slot2/3 Riser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37309">
                <a:tc vMerge="1">
                  <a:txBody>
                    <a:bodyPr/>
                    <a:lstStyle/>
                    <a:p>
                      <a:endParaRPr lang="en-US"/>
                    </a:p>
                  </a:txBody>
                  <a:tcPr/>
                </a:tc>
                <a:tc>
                  <a:txBody>
                    <a:bodyPr/>
                    <a:lstStyle/>
                    <a:p>
                      <a:pPr algn="l" fontAlgn="b"/>
                      <a:r>
                        <a:rPr lang="en-US" sz="1400" b="0" i="0" u="none" strike="noStrike" dirty="0">
                          <a:effectLst/>
                          <a:latin typeface="MetricHPE" panose="020B0503030202060203" pitchFamily="34" charset="0"/>
                        </a:rPr>
                        <a:t>P27089-B21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400" b="0" i="0" u="none" strike="noStrike" dirty="0">
                          <a:effectLst/>
                          <a:latin typeface="MetricHPE" panose="020B0503030202060203" pitchFamily="34" charset="0"/>
                        </a:rPr>
                        <a:t>HPE ProLiant DL380 Gen10 Plus 2-port 4NVMe x16 SlimSAS Secondary Riser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8121266"/>
                  </a:ext>
                </a:extLst>
              </a:tr>
              <a:tr h="237309">
                <a:tc vMerge="1">
                  <a:txBody>
                    <a:bodyPr/>
                    <a:lstStyle/>
                    <a:p>
                      <a:endParaRPr lang="en-US"/>
                    </a:p>
                  </a:txBody>
                  <a:tcPr/>
                </a:tc>
                <a:tc>
                  <a:txBody>
                    <a:bodyPr/>
                    <a:lstStyle/>
                    <a:p>
                      <a:pPr algn="l" fontAlgn="b"/>
                      <a:r>
                        <a:rPr lang="en-US" sz="1400" b="0" i="0" u="none" strike="noStrike" dirty="0">
                          <a:effectLst/>
                          <a:latin typeface="MetricHPE" panose="020B0503030202060203" pitchFamily="34" charset="0"/>
                        </a:rPr>
                        <a:t>P27090-B21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HPE ProLiant DL380 Gen10 Plus 2-port 4NVMe x16 SlimSAS Primary Riser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5615703"/>
                  </a:ext>
                </a:extLst>
              </a:tr>
              <a:tr h="237309">
                <a:tc vMerge="1">
                  <a:txBody>
                    <a:bodyPr/>
                    <a:lstStyle/>
                    <a:p>
                      <a:endParaRPr lang="en-US"/>
                    </a:p>
                  </a:txBody>
                  <a:tcPr/>
                </a:tc>
                <a:tc>
                  <a:txBody>
                    <a:bodyPr/>
                    <a:lstStyle/>
                    <a:p>
                      <a:pPr algn="l" fontAlgn="b"/>
                      <a:r>
                        <a:rPr lang="en-US" sz="1400" b="0" i="0" u="none" strike="noStrike" dirty="0">
                          <a:effectLst/>
                          <a:latin typeface="MetricHPE" panose="020B0503030202060203" pitchFamily="34" charset="0"/>
                        </a:rPr>
                        <a:t>P27091-B21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HPE ProLiant DL380 Gen10 Plus 3-port 6NVMe x8 SlimSAS Primary Riser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ctr"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8065170"/>
                  </a:ext>
                </a:extLst>
              </a:tr>
              <a:tr h="237309">
                <a:tc vMerge="1">
                  <a:txBody>
                    <a:bodyPr/>
                    <a:lstStyle/>
                    <a:p>
                      <a:endParaRPr lang="en-US"/>
                    </a:p>
                  </a:txBody>
                  <a:tcPr/>
                </a:tc>
                <a:tc>
                  <a:txBody>
                    <a:bodyPr/>
                    <a:lstStyle/>
                    <a:p>
                      <a:pPr algn="l" fontAlgn="b"/>
                      <a:r>
                        <a:rPr lang="en-US" sz="1400" b="0" i="0" u="none" strike="noStrike" dirty="0">
                          <a:effectLst/>
                          <a:latin typeface="MetricHPE" panose="020B0503030202060203" pitchFamily="34" charset="0"/>
                        </a:rPr>
                        <a:t>P27092-B21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HPE ProLiant DL380 Gen10 Plus 4-port 8NVMe SlimSAS Primary Riser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2687086"/>
                  </a:ext>
                </a:extLst>
              </a:tr>
              <a:tr h="237309">
                <a:tc vMerge="1">
                  <a:txBody>
                    <a:bodyPr/>
                    <a:lstStyle/>
                    <a:p>
                      <a:endParaRPr lang="en-US"/>
                    </a:p>
                  </a:txBody>
                  <a:tcPr/>
                </a:tc>
                <a:tc>
                  <a:txBody>
                    <a:bodyPr/>
                    <a:lstStyle/>
                    <a:p>
                      <a:pPr algn="l" fontAlgn="b"/>
                      <a:r>
                        <a:rPr lang="en-US" sz="1400" b="0" i="0" u="none" strike="noStrike" dirty="0">
                          <a:effectLst/>
                          <a:latin typeface="MetricHPE" panose="020B0503030202060203" pitchFamily="34" charset="0"/>
                        </a:rPr>
                        <a:t>P27093-B21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HPE ProLiant DL380 Gen10 Plus 2-port 4NVMe SlimSAS Tertiary Riser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5864404"/>
                  </a:ext>
                </a:extLst>
              </a:tr>
              <a:tr h="237309">
                <a:tc vMerge="1">
                  <a:txBody>
                    <a:bodyPr/>
                    <a:lstStyle/>
                    <a:p>
                      <a:pPr marL="0" indent="0" algn="l" fontAlgn="ctr"/>
                      <a:endParaRPr lang="en-US" sz="1400" b="1" kern="1200" dirty="0">
                        <a:solidFill>
                          <a:schemeClr val="accent3"/>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P35416-B21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400" b="0" i="0" u="none" strike="noStrike" dirty="0">
                          <a:effectLst/>
                          <a:latin typeface="MetricHPE" panose="020B0503030202060203" pitchFamily="34" charset="0"/>
                        </a:rPr>
                        <a:t>HPE ProLiant DL380 Gen10 Plus 3-port 6NVMe x8 SlimSAS Secondary Riser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1009240"/>
                  </a:ext>
                </a:extLst>
              </a:tr>
              <a:tr h="237309">
                <a:tc vMerge="1">
                  <a:txBody>
                    <a:bodyPr/>
                    <a:lstStyle/>
                    <a:p>
                      <a:pPr marL="0" indent="0" algn="l" fontAlgn="ctr"/>
                      <a:endParaRPr lang="en-US" sz="1400" b="1" kern="1200" dirty="0">
                        <a:solidFill>
                          <a:schemeClr val="accent3"/>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P35417-B21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400" b="0" i="0" u="none" strike="noStrike" dirty="0">
                          <a:effectLst/>
                          <a:latin typeface="MetricHPE" panose="020B0503030202060203" pitchFamily="34" charset="0"/>
                        </a:rPr>
                        <a:t>HPE ProLiant DL380 Gen10 Plus 4-port 8NVMe SlimSAS Secondary Riser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06040322"/>
                  </a:ext>
                </a:extLst>
              </a:tr>
              <a:tr h="237309">
                <a:tc vMerge="1">
                  <a:txBody>
                    <a:bodyPr/>
                    <a:lstStyle/>
                    <a:p>
                      <a:pPr marL="0" indent="0" algn="l" fontAlgn="ctr"/>
                      <a:endParaRPr lang="en-US" sz="1400" b="1" kern="1200" dirty="0">
                        <a:solidFill>
                          <a:schemeClr val="accent3"/>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P37038-B21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400" b="0" i="0" u="none" strike="noStrike" dirty="0">
                          <a:effectLst/>
                          <a:latin typeface="MetricHPE" panose="020B0503030202060203" pitchFamily="34" charset="0"/>
                        </a:rPr>
                        <a:t>HPE ProLiant DL380 Gen10 Plus x8/x16/x8 Primary FIO Riser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ctr"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9649548"/>
                  </a:ext>
                </a:extLst>
              </a:tr>
            </a:tbl>
          </a:graphicData>
        </a:graphic>
      </p:graphicFrame>
      <p:sp>
        <p:nvSpPr>
          <p:cNvPr id="9" name="TextBox 8">
            <a:extLst>
              <a:ext uri="{FF2B5EF4-FFF2-40B4-BE49-F238E27FC236}">
                <a16:creationId xmlns:a16="http://schemas.microsoft.com/office/drawing/2014/main" id="{17071A04-CCDE-403B-A213-EF7FC9F4FEC2}"/>
              </a:ext>
            </a:extLst>
          </p:cNvPr>
          <p:cNvSpPr txBox="1"/>
          <p:nvPr/>
        </p:nvSpPr>
        <p:spPr>
          <a:xfrm>
            <a:off x="399917" y="5861177"/>
            <a:ext cx="4381090" cy="307750"/>
          </a:xfrm>
          <a:prstGeom prst="rect">
            <a:avLst/>
          </a:prstGeom>
          <a:noFill/>
        </p:spPr>
        <p:txBody>
          <a:bodyPr wrap="square" lIns="0" tIns="45707" rIns="0" bIns="45707" rtlCol="0">
            <a:spAutoFit/>
          </a:bodyPr>
          <a:lstStyle/>
          <a:p>
            <a:pPr lvl="0" defTabSz="430095">
              <a:spcAft>
                <a:spcPts val="400"/>
              </a:spcAft>
              <a:buSzPct val="100000"/>
              <a:defRPr/>
            </a:pPr>
            <a:r>
              <a:rPr lang="en-US" sz="1400" dirty="0">
                <a:solidFill>
                  <a:prstClr val="black"/>
                </a:solidFill>
                <a:latin typeface="MetricHPE" panose="020B0503030202060203" pitchFamily="34" charset="0"/>
                <a:cs typeface="HP Simplified" pitchFamily="34" charset="0"/>
              </a:rPr>
              <a:t>For a full range of supported options please see </a:t>
            </a:r>
            <a:r>
              <a:rPr lang="en-US" sz="1400" b="1" dirty="0">
                <a:solidFill>
                  <a:prstClr val="black"/>
                </a:solidFill>
                <a:latin typeface="MetricHPE" panose="020B0503030202060203" pitchFamily="34" charset="0"/>
                <a:cs typeface="HP Simplified" pitchFamily="34" charset="0"/>
                <a:hlinkClick r:id="rId3"/>
              </a:rPr>
              <a:t>QuickSpecs</a:t>
            </a:r>
            <a:endParaRPr lang="en-US" sz="1400" b="1" dirty="0">
              <a:solidFill>
                <a:prstClr val="black"/>
              </a:solidFill>
              <a:latin typeface="MetricHPE" panose="020B0503030202060203" pitchFamily="34" charset="0"/>
              <a:cs typeface="HP Simplified" pitchFamily="34" charset="0"/>
            </a:endParaRPr>
          </a:p>
        </p:txBody>
      </p:sp>
    </p:spTree>
    <p:extLst>
      <p:ext uri="{BB962C8B-B14F-4D97-AF65-F5344CB8AC3E}">
        <p14:creationId xmlns:p14="http://schemas.microsoft.com/office/powerpoint/2010/main" val="333930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dirty="0"/>
              <a:t>CONFIDENTIAL | AUTHORIZED HPE PARTNER USE ONLY</a:t>
            </a:r>
          </a:p>
        </p:txBody>
      </p:sp>
      <p:sp>
        <p:nvSpPr>
          <p:cNvPr id="5" name="Slide Number Placeholder 4"/>
          <p:cNvSpPr>
            <a:spLocks noGrp="1"/>
          </p:cNvSpPr>
          <p:nvPr>
            <p:ph type="sldNum" sz="quarter" idx="16"/>
          </p:nvPr>
        </p:nvSpPr>
        <p:spPr/>
        <p:txBody>
          <a:bodyPr/>
          <a:lstStyle/>
          <a:p>
            <a:pPr defTabSz="1088421">
              <a:buFontTx/>
              <a:buBlip>
                <a:blip r:embed="rId2"/>
              </a:buBlip>
            </a:pPr>
            <a:fld id="{104FC826-72BB-4AF1-BA01-A94F7396A7DC}" type="slidenum">
              <a:rPr lang="en-US" smtClean="0"/>
              <a:pPr defTabSz="1088421">
                <a:buFontTx/>
                <a:buBlip>
                  <a:blip r:embed="rId2"/>
                </a:buBlip>
              </a:pPr>
              <a:t>42</a:t>
            </a:fld>
            <a:endParaRPr lang="en-US" dirty="0"/>
          </a:p>
        </p:txBody>
      </p:sp>
      <p:sp>
        <p:nvSpPr>
          <p:cNvPr id="8" name="Text Placeholder 7">
            <a:extLst>
              <a:ext uri="{FF2B5EF4-FFF2-40B4-BE49-F238E27FC236}">
                <a16:creationId xmlns:a16="http://schemas.microsoft.com/office/drawing/2014/main" id="{C1CEF128-3F66-45D1-932A-1066344F15EE}"/>
              </a:ext>
            </a:extLst>
          </p:cNvPr>
          <p:cNvSpPr>
            <a:spLocks noGrp="1"/>
          </p:cNvSpPr>
          <p:nvPr>
            <p:ph type="body" sz="quarter" idx="13"/>
          </p:nvPr>
        </p:nvSpPr>
        <p:spPr/>
        <p:txBody>
          <a:bodyPr/>
          <a:lstStyle/>
          <a:p>
            <a:r>
              <a:rPr lang="en-US" dirty="0"/>
              <a:t>Server Unique Options</a:t>
            </a:r>
          </a:p>
        </p:txBody>
      </p:sp>
      <p:sp>
        <p:nvSpPr>
          <p:cNvPr id="2" name="Title 1"/>
          <p:cNvSpPr>
            <a:spLocks noGrp="1"/>
          </p:cNvSpPr>
          <p:nvPr>
            <p:ph type="title"/>
          </p:nvPr>
        </p:nvSpPr>
        <p:spPr/>
        <p:txBody>
          <a:bodyPr/>
          <a:lstStyle/>
          <a:p>
            <a:r>
              <a:rPr lang="fr-FR" dirty="0"/>
              <a:t>HPE ProLiant DL380 Gen10 plus Server (continued)</a:t>
            </a:r>
            <a:endParaRPr lang="en-US" dirty="0"/>
          </a:p>
        </p:txBody>
      </p:sp>
      <p:graphicFrame>
        <p:nvGraphicFramePr>
          <p:cNvPr id="9" name="Table 8">
            <a:extLst>
              <a:ext uri="{FF2B5EF4-FFF2-40B4-BE49-F238E27FC236}">
                <a16:creationId xmlns:a16="http://schemas.microsoft.com/office/drawing/2014/main" id="{3445D449-2002-4F4F-95C2-CE2C62EA1EF7}"/>
              </a:ext>
            </a:extLst>
          </p:cNvPr>
          <p:cNvGraphicFramePr>
            <a:graphicFrameLocks noGrp="1"/>
          </p:cNvGraphicFramePr>
          <p:nvPr>
            <p:extLst>
              <p:ext uri="{D42A27DB-BD31-4B8C-83A1-F6EECF244321}">
                <p14:modId xmlns:p14="http://schemas.microsoft.com/office/powerpoint/2010/main" val="829125408"/>
              </p:ext>
            </p:extLst>
          </p:nvPr>
        </p:nvGraphicFramePr>
        <p:xfrm>
          <a:off x="390392" y="1536945"/>
          <a:ext cx="11411082" cy="1828800"/>
        </p:xfrm>
        <a:graphic>
          <a:graphicData uri="http://schemas.openxmlformats.org/drawingml/2006/table">
            <a:tbl>
              <a:tblPr firstRow="1" bandRow="1">
                <a:tableStyleId>{912C8C85-51F0-491E-9774-3900AFEF0FD7}</a:tableStyleId>
              </a:tblPr>
              <a:tblGrid>
                <a:gridCol w="1957195">
                  <a:extLst>
                    <a:ext uri="{9D8B030D-6E8A-4147-A177-3AD203B41FA5}">
                      <a16:colId xmlns:a16="http://schemas.microsoft.com/office/drawing/2014/main" val="20001"/>
                    </a:ext>
                  </a:extLst>
                </a:gridCol>
                <a:gridCol w="1310013">
                  <a:extLst>
                    <a:ext uri="{9D8B030D-6E8A-4147-A177-3AD203B41FA5}">
                      <a16:colId xmlns:a16="http://schemas.microsoft.com/office/drawing/2014/main" val="20002"/>
                    </a:ext>
                  </a:extLst>
                </a:gridCol>
                <a:gridCol w="6515467">
                  <a:extLst>
                    <a:ext uri="{9D8B030D-6E8A-4147-A177-3AD203B41FA5}">
                      <a16:colId xmlns:a16="http://schemas.microsoft.com/office/drawing/2014/main" val="20000"/>
                    </a:ext>
                  </a:extLst>
                </a:gridCol>
                <a:gridCol w="721083">
                  <a:extLst>
                    <a:ext uri="{9D8B030D-6E8A-4147-A177-3AD203B41FA5}">
                      <a16:colId xmlns:a16="http://schemas.microsoft.com/office/drawing/2014/main" val="2296961478"/>
                    </a:ext>
                  </a:extLst>
                </a:gridCol>
                <a:gridCol w="907324">
                  <a:extLst>
                    <a:ext uri="{9D8B030D-6E8A-4147-A177-3AD203B41FA5}">
                      <a16:colId xmlns:a16="http://schemas.microsoft.com/office/drawing/2014/main" val="1540505111"/>
                    </a:ext>
                  </a:extLst>
                </a:gridCol>
              </a:tblGrid>
              <a:tr h="1422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mj-lt"/>
                          <a:cs typeface="MetricHPE" panose="020B0604020202020204" pitchFamily="34" charset="0"/>
                        </a:rPr>
                        <a:t>Category</a:t>
                      </a:r>
                      <a:endParaRPr lang="en-US" sz="1400" b="1" dirty="0">
                        <a:solidFill>
                          <a:schemeClr val="bg1"/>
                        </a:solidFill>
                        <a:latin typeface="+mj-lt"/>
                        <a:cs typeface="MetricHPE" panose="020B0604020202020204" pitchFamily="34" charset="0"/>
                      </a:endParaRPr>
                    </a:p>
                  </a:txBody>
                  <a:tcPr anchor="ct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SKU</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Product Description</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8 SFF</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12 LFF</a:t>
                      </a:r>
                    </a:p>
                  </a:txBody>
                  <a:tcPr anchor="ct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extLst>
                  <a:ext uri="{0D108BD9-81ED-4DB2-BD59-A6C34878D82A}">
                    <a16:rowId xmlns:a16="http://schemas.microsoft.com/office/drawing/2014/main" val="10000"/>
                  </a:ext>
                </a:extLst>
              </a:tr>
              <a:tr h="237309">
                <a:tc rowSpan="3">
                  <a:txBody>
                    <a:bodyPr/>
                    <a:lstStyle/>
                    <a:p>
                      <a:pPr marL="0" indent="0" algn="l" fontAlgn="ctr"/>
                      <a:r>
                        <a:rPr lang="en-US" sz="1400" b="1" kern="1200" dirty="0">
                          <a:solidFill>
                            <a:schemeClr val="tx1"/>
                          </a:solidFill>
                          <a:latin typeface="MetricHPE" panose="020B0503030202060203" pitchFamily="34" charset="0"/>
                          <a:ea typeface="+mn-ea"/>
                          <a:cs typeface="MetricHPE" panose="020B0604020202020204" pitchFamily="34" charset="0"/>
                        </a:rPr>
                        <a:t>Rails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indent="0" algn="l" rtl="0" fontAlgn="t"/>
                      <a:r>
                        <a:rPr lang="en-US" sz="1400" b="0" i="0" u="none" strike="noStrike" dirty="0">
                          <a:solidFill>
                            <a:srgbClr val="000000"/>
                          </a:solidFill>
                          <a:effectLst/>
                          <a:latin typeface="MetricHPE" panose="020B0503030202060203" pitchFamily="34" charset="0"/>
                        </a:rPr>
                        <a:t>P22018-B21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400" kern="1200" dirty="0">
                          <a:solidFill>
                            <a:schemeClr val="tx1"/>
                          </a:solidFill>
                          <a:latin typeface="MetricHPE" panose="020B0503030202060203" pitchFamily="34" charset="0"/>
                          <a:ea typeface="+mn-ea"/>
                          <a:cs typeface="MetricHPE" panose="020B0604020202020204" pitchFamily="34" charset="0"/>
                        </a:rPr>
                        <a:t>HPE DL38X Gen10 Plus 2U SFF Easy Install Rail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kumimoji="0" lang="en-US" sz="1400" b="0" i="0" u="none" strike="noStrike" kern="1200" cap="none" spc="0" normalizeH="0" baseline="0" noProof="0" dirty="0">
                          <a:ln>
                            <a:noFill/>
                          </a:ln>
                          <a:solidFill>
                            <a:prstClr val="black"/>
                          </a:solidFill>
                          <a:effectLst/>
                          <a:uLnTx/>
                          <a:uFillTx/>
                          <a:latin typeface="MetricHPE" panose="020B0503030202060203" pitchFamily="34" charset="0"/>
                          <a:ea typeface="+mn-ea"/>
                          <a:cs typeface="MetricHPE" panose="020B0604020202020204" pitchFamily="34" charset="0"/>
                          <a:sym typeface="Wingdings" panose="05000000000000000000" pitchFamily="2" charset="2"/>
                        </a:rPr>
                        <a:t>N/A</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0068324"/>
                  </a:ext>
                </a:extLst>
              </a:tr>
              <a:tr h="237309">
                <a:tc vMerge="1">
                  <a:txBody>
                    <a:bodyPr/>
                    <a:lstStyle/>
                    <a:p>
                      <a:endParaRPr lang="en-US"/>
                    </a:p>
                  </a:txBody>
                  <a:tcP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indent="0" algn="l" rtl="0" fontAlgn="t"/>
                      <a:r>
                        <a:rPr lang="en-US" sz="1400" b="0" i="0" u="none" strike="noStrike" dirty="0">
                          <a:solidFill>
                            <a:srgbClr val="000000"/>
                          </a:solidFill>
                          <a:effectLst/>
                          <a:latin typeface="MetricHPE" panose="020B0503030202060203" pitchFamily="34" charset="0"/>
                        </a:rPr>
                        <a:t>P22019-B21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400" kern="1200" dirty="0">
                          <a:solidFill>
                            <a:schemeClr val="tx1"/>
                          </a:solidFill>
                          <a:latin typeface="MetricHPE" panose="020B0503030202060203" pitchFamily="34" charset="0"/>
                          <a:ea typeface="+mn-ea"/>
                          <a:cs typeface="MetricHPE" panose="020B0604020202020204" pitchFamily="34" charset="0"/>
                        </a:rPr>
                        <a:t>HPE DL38X Gen10 Plus 2U LFF Easy Install Rail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N/A</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9958000"/>
                  </a:ext>
                </a:extLst>
              </a:tr>
              <a:tr h="237309">
                <a:tc vMerge="1">
                  <a:txBody>
                    <a:bodyPr/>
                    <a:lstStyle/>
                    <a:p>
                      <a:pPr marL="0"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indent="0" algn="l" rtl="0" fontAlgn="t"/>
                      <a:r>
                        <a:rPr lang="en-US" sz="1400" b="0" i="0" u="none" strike="noStrike" dirty="0">
                          <a:solidFill>
                            <a:srgbClr val="000000"/>
                          </a:solidFill>
                          <a:effectLst/>
                          <a:latin typeface="MetricHPE" panose="020B0503030202060203" pitchFamily="34" charset="0"/>
                        </a:rPr>
                        <a:t>P22020-B21</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400" kern="1200" dirty="0">
                          <a:solidFill>
                            <a:schemeClr val="tx1"/>
                          </a:solidFill>
                          <a:latin typeface="MetricHPE" panose="020B0503030202060203" pitchFamily="34" charset="0"/>
                          <a:ea typeface="+mn-ea"/>
                          <a:cs typeface="MetricHPE" panose="020B0604020202020204" pitchFamily="34" charset="0"/>
                        </a:rPr>
                        <a:t>HPE DL38X Gen10 Plus 2U Cable Management Arm for Rail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4874651"/>
                  </a:ext>
                </a:extLst>
              </a:tr>
              <a:tr h="237309">
                <a:tc>
                  <a:txBody>
                    <a:bodyPr/>
                    <a:lstStyle/>
                    <a:p>
                      <a:pPr marL="0" indent="0" algn="l" fontAlgn="ctr"/>
                      <a:r>
                        <a:rPr lang="en-US" sz="1400" b="1" kern="1200" dirty="0">
                          <a:solidFill>
                            <a:schemeClr val="tx1"/>
                          </a:solidFill>
                          <a:latin typeface="MetricHPE" panose="020B0503030202060203" pitchFamily="34" charset="0"/>
                          <a:ea typeface="+mn-ea"/>
                          <a:cs typeface="MetricHPE" panose="020B0604020202020204" pitchFamily="34" charset="0"/>
                        </a:rPr>
                        <a:t>Serial port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kern="1200" dirty="0">
                          <a:latin typeface="MetricHPE" panose="020B0503030202060203" pitchFamily="34" charset="0"/>
                          <a:cs typeface="MetricHPE" panose="020B0604020202020204" pitchFamily="34" charset="0"/>
                        </a:rPr>
                        <a:t>P14606-B21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fr-FR" sz="1400" kern="1200" dirty="0">
                          <a:solidFill>
                            <a:schemeClr val="tx1"/>
                          </a:solidFill>
                          <a:latin typeface="MetricHPE" panose="020B0503030202060203" pitchFamily="34" charset="0"/>
                          <a:ea typeface="+mn-ea"/>
                          <a:cs typeface="MetricHPE" panose="020B0604020202020204" pitchFamily="34" charset="0"/>
                        </a:rPr>
                        <a:t>HPE ProLiant DL38X Gen10 Plus Rear Serial Port Cable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7816863"/>
                  </a:ext>
                </a:extLst>
              </a:tr>
              <a:tr h="237309">
                <a:tc>
                  <a:txBody>
                    <a:bodyPr/>
                    <a:lstStyle/>
                    <a:p>
                      <a:pPr marL="0" indent="0" algn="l" fontAlgn="ctr"/>
                      <a:r>
                        <a:rPr lang="en-US" sz="1400" b="1" kern="1200" dirty="0">
                          <a:solidFill>
                            <a:schemeClr val="tx1"/>
                          </a:solidFill>
                          <a:latin typeface="MetricHPE" panose="020B0503030202060203" pitchFamily="34" charset="0"/>
                          <a:ea typeface="+mn-ea"/>
                          <a:cs typeface="MetricHPE" panose="020B0604020202020204" pitchFamily="34" charset="0"/>
                        </a:rPr>
                        <a:t>Systems Insight Display</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400" kern="1200" dirty="0">
                          <a:latin typeface="MetricHPE" panose="020B0503030202060203" pitchFamily="34" charset="0"/>
                          <a:cs typeface="MetricHPE" panose="020B0604020202020204" pitchFamily="34" charset="0"/>
                        </a:rPr>
                        <a:t>P27096-B21</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l" fontAlgn="ctr"/>
                      <a:r>
                        <a:rPr lang="en-US" sz="1400" kern="1200" dirty="0">
                          <a:solidFill>
                            <a:schemeClr val="tx1"/>
                          </a:solidFill>
                          <a:latin typeface="MetricHPE" panose="020B0503030202060203" pitchFamily="34" charset="0"/>
                          <a:ea typeface="+mn-ea"/>
                          <a:cs typeface="MetricHPE" panose="020B0604020202020204" pitchFamily="34" charset="0"/>
                        </a:rPr>
                        <a:t>HPE ProLiant DL380 Gen10 Plus SFF Systems Insight Display Kit</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sym typeface="Wingdings" panose="05000000000000000000" pitchFamily="2" charset="2"/>
                        </a:rPr>
                        <a:t></a:t>
                      </a: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78919"/>
                  </a:ext>
                </a:extLst>
              </a:tr>
            </a:tbl>
          </a:graphicData>
        </a:graphic>
      </p:graphicFrame>
      <p:sp>
        <p:nvSpPr>
          <p:cNvPr id="11" name="TextBox 10">
            <a:extLst>
              <a:ext uri="{FF2B5EF4-FFF2-40B4-BE49-F238E27FC236}">
                <a16:creationId xmlns:a16="http://schemas.microsoft.com/office/drawing/2014/main" id="{EAFCE1B6-4173-4436-B668-3F4928BF1D9B}"/>
              </a:ext>
            </a:extLst>
          </p:cNvPr>
          <p:cNvSpPr txBox="1"/>
          <p:nvPr/>
        </p:nvSpPr>
        <p:spPr>
          <a:xfrm>
            <a:off x="399917" y="5861177"/>
            <a:ext cx="4381090" cy="307750"/>
          </a:xfrm>
          <a:prstGeom prst="rect">
            <a:avLst/>
          </a:prstGeom>
          <a:noFill/>
        </p:spPr>
        <p:txBody>
          <a:bodyPr wrap="square" lIns="0" tIns="45707" rIns="0" bIns="45707" rtlCol="0">
            <a:spAutoFit/>
          </a:bodyPr>
          <a:lstStyle/>
          <a:p>
            <a:pPr lvl="0" defTabSz="430095">
              <a:spcAft>
                <a:spcPts val="400"/>
              </a:spcAft>
              <a:buSzPct val="100000"/>
              <a:defRPr/>
            </a:pPr>
            <a:r>
              <a:rPr lang="en-US" sz="1400" dirty="0">
                <a:solidFill>
                  <a:prstClr val="black"/>
                </a:solidFill>
                <a:latin typeface="MetricHPE" panose="020B0503030202060203" pitchFamily="34" charset="0"/>
                <a:cs typeface="HP Simplified" pitchFamily="34" charset="0"/>
              </a:rPr>
              <a:t>For a full range of supported options please see </a:t>
            </a:r>
            <a:r>
              <a:rPr lang="en-US" sz="1400" b="1" dirty="0">
                <a:solidFill>
                  <a:prstClr val="black"/>
                </a:solidFill>
                <a:latin typeface="MetricHPE" panose="020B0503030202060203" pitchFamily="34" charset="0"/>
                <a:cs typeface="HP Simplified" pitchFamily="34" charset="0"/>
                <a:hlinkClick r:id="rId3"/>
              </a:rPr>
              <a:t>QuickSpecs</a:t>
            </a:r>
            <a:endParaRPr lang="en-US" sz="1400" b="1" dirty="0">
              <a:solidFill>
                <a:prstClr val="black"/>
              </a:solidFill>
              <a:latin typeface="MetricHPE" panose="020B0503030202060203" pitchFamily="34" charset="0"/>
              <a:cs typeface="HP Simplified" pitchFamily="34" charset="0"/>
            </a:endParaRPr>
          </a:p>
        </p:txBody>
      </p:sp>
    </p:spTree>
    <p:extLst>
      <p:ext uri="{BB962C8B-B14F-4D97-AF65-F5344CB8AC3E}">
        <p14:creationId xmlns:p14="http://schemas.microsoft.com/office/powerpoint/2010/main" val="586485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C70646-5F58-4738-A7D3-AE04E56EC2AA}"/>
              </a:ext>
            </a:extLst>
          </p:cNvPr>
          <p:cNvSpPr>
            <a:spLocks noGrp="1"/>
          </p:cNvSpPr>
          <p:nvPr>
            <p:ph type="title"/>
          </p:nvPr>
        </p:nvSpPr>
        <p:spPr/>
        <p:txBody>
          <a:bodyPr/>
          <a:lstStyle/>
          <a:p>
            <a:r>
              <a:rPr lang="en-US" dirty="0"/>
              <a:t>3rd Generation intel Xeon scalable processors</a:t>
            </a:r>
          </a:p>
        </p:txBody>
      </p:sp>
      <p:sp>
        <p:nvSpPr>
          <p:cNvPr id="2" name="Footer Placeholder 1">
            <a:extLst>
              <a:ext uri="{FF2B5EF4-FFF2-40B4-BE49-F238E27FC236}">
                <a16:creationId xmlns:a16="http://schemas.microsoft.com/office/drawing/2014/main" id="{82DE5877-0986-4E60-BF99-2BD4DD18CC72}"/>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D186B725-81B3-407D-A0E3-063A983A251D}"/>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43</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Tree>
    <p:extLst>
      <p:ext uri="{BB962C8B-B14F-4D97-AF65-F5344CB8AC3E}">
        <p14:creationId xmlns:p14="http://schemas.microsoft.com/office/powerpoint/2010/main" val="319095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CONFIDENTIAL | AUTHORIZED HPE PARTNER USE ONLY</a:t>
            </a:r>
          </a:p>
        </p:txBody>
      </p:sp>
      <p:sp>
        <p:nvSpPr>
          <p:cNvPr id="5" name="Slide Number Placeholder 4"/>
          <p:cNvSpPr>
            <a:spLocks noGrp="1"/>
          </p:cNvSpPr>
          <p:nvPr>
            <p:ph type="sldNum" sz="quarter" idx="11"/>
          </p:nvPr>
        </p:nvSpPr>
        <p:spPr/>
        <p:txBody>
          <a:bodyPr/>
          <a:lstStyle/>
          <a:p>
            <a:pPr defTabSz="1088421">
              <a:buFontTx/>
              <a:buBlip>
                <a:blip r:embed="rId2"/>
              </a:buBlip>
            </a:pPr>
            <a:fld id="{104FC826-72BB-4AF1-BA01-A94F7396A7DC}" type="slidenum">
              <a:rPr lang="en-US" smtClean="0"/>
              <a:pPr defTabSz="1088421">
                <a:buFontTx/>
                <a:buBlip>
                  <a:blip r:embed="rId2"/>
                </a:buBlip>
              </a:pPr>
              <a:t>44</a:t>
            </a:fld>
            <a:endParaRPr lang="en-US" dirty="0"/>
          </a:p>
        </p:txBody>
      </p:sp>
      <p:sp>
        <p:nvSpPr>
          <p:cNvPr id="2" name="Title 1"/>
          <p:cNvSpPr>
            <a:spLocks noGrp="1"/>
          </p:cNvSpPr>
          <p:nvPr>
            <p:ph type="title"/>
          </p:nvPr>
        </p:nvSpPr>
        <p:spPr/>
        <p:txBody>
          <a:bodyPr/>
          <a:lstStyle/>
          <a:p>
            <a:r>
              <a:rPr lang="en-US" dirty="0"/>
              <a:t>3rd Generation Intel® xeon® scalable processor summary</a:t>
            </a:r>
          </a:p>
        </p:txBody>
      </p:sp>
      <p:sp>
        <p:nvSpPr>
          <p:cNvPr id="8" name="Rectangle 7">
            <a:extLst>
              <a:ext uri="{FF2B5EF4-FFF2-40B4-BE49-F238E27FC236}">
                <a16:creationId xmlns:a16="http://schemas.microsoft.com/office/drawing/2014/main" id="{4464EBE2-9B78-4002-95D7-EBD71089CAF5}"/>
              </a:ext>
            </a:extLst>
          </p:cNvPr>
          <p:cNvSpPr/>
          <p:nvPr/>
        </p:nvSpPr>
        <p:spPr>
          <a:xfrm>
            <a:off x="285743" y="5912125"/>
            <a:ext cx="6096000" cy="246221"/>
          </a:xfrm>
          <a:prstGeom prst="rect">
            <a:avLst/>
          </a:prstGeom>
        </p:spPr>
        <p:txBody>
          <a:bodyPr>
            <a:spAutoFit/>
          </a:bodyPr>
          <a:lstStyle/>
          <a:p>
            <a:r>
              <a:rPr lang="en-US" sz="1000" b="1" dirty="0"/>
              <a:t>Source:</a:t>
            </a:r>
            <a:r>
              <a:rPr lang="en-US" sz="1000" dirty="0"/>
              <a:t> Intel 3rd Generation Xeon Scalable Processors Disclosure Guidelines—What’s Public</a:t>
            </a:r>
          </a:p>
        </p:txBody>
      </p:sp>
      <p:sp>
        <p:nvSpPr>
          <p:cNvPr id="23" name="Text Placeholder 2">
            <a:extLst>
              <a:ext uri="{FF2B5EF4-FFF2-40B4-BE49-F238E27FC236}">
                <a16:creationId xmlns:a16="http://schemas.microsoft.com/office/drawing/2014/main" id="{D447B270-885E-4698-8C28-94B267D4FCE4}"/>
              </a:ext>
            </a:extLst>
          </p:cNvPr>
          <p:cNvSpPr txBox="1">
            <a:spLocks/>
          </p:cNvSpPr>
          <p:nvPr/>
        </p:nvSpPr>
        <p:spPr>
          <a:xfrm>
            <a:off x="380999" y="2002077"/>
            <a:ext cx="3695701" cy="3623661"/>
          </a:xfrm>
          <a:prstGeom prst="rect">
            <a:avLst/>
          </a:prstGeom>
        </p:spPr>
        <p:txBody>
          <a:bodyPr>
            <a:noAutofit/>
          </a:bodyPr>
          <a:lst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bg1"/>
                </a:solidFill>
                <a:latin typeface="MetricHPE" panose="020B0503030202060203" pitchFamily="34" charset="0"/>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bg1"/>
                </a:solidFill>
                <a:latin typeface="MetricHPE" panose="020B0503030202060203" pitchFamily="34" charset="0"/>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bg1"/>
                </a:solidFill>
                <a:latin typeface="MetricHPE" panose="020B0503030202060203" pitchFamily="34" charset="0"/>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etricHPE" panose="020B0503030202060203" pitchFamily="34" charset="0"/>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etricHPE" panose="020B0503030202060203" pitchFamily="34" charset="0"/>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9pPr>
          </a:lstStyle>
          <a:p>
            <a:pPr fontAlgn="base"/>
            <a:r>
              <a:rPr lang="en-US" sz="2000" dirty="0">
                <a:solidFill>
                  <a:schemeClr val="tx1"/>
                </a:solidFill>
              </a:rPr>
              <a:t>Architectural, process technology and platform innovations</a:t>
            </a:r>
          </a:p>
          <a:p>
            <a:pPr lvl="1" fontAlgn="base"/>
            <a:r>
              <a:rPr lang="en-US" sz="1800" dirty="0">
                <a:solidFill>
                  <a:schemeClr val="tx1"/>
                </a:solidFill>
              </a:rPr>
              <a:t>Performance, security and operational efficiency</a:t>
            </a:r>
          </a:p>
          <a:p>
            <a:pPr lvl="1" fontAlgn="base"/>
            <a:r>
              <a:rPr lang="en-US" sz="1800" dirty="0">
                <a:solidFill>
                  <a:schemeClr val="tx1"/>
                </a:solidFill>
              </a:rPr>
              <a:t>10nm+ process technology</a:t>
            </a:r>
          </a:p>
          <a:p>
            <a:pPr fontAlgn="base"/>
            <a:endParaRPr lang="en-US" sz="2000" dirty="0">
              <a:solidFill>
                <a:schemeClr val="tx1"/>
              </a:solidFill>
            </a:endParaRPr>
          </a:p>
          <a:p>
            <a:pPr fontAlgn="base"/>
            <a:r>
              <a:rPr lang="en-US" sz="2000" dirty="0">
                <a:solidFill>
                  <a:schemeClr val="tx1"/>
                </a:solidFill>
              </a:rPr>
              <a:t>Up to </a:t>
            </a:r>
            <a:r>
              <a:rPr lang="en-US" sz="2000" b="1" dirty="0">
                <a:solidFill>
                  <a:schemeClr val="tx1"/>
                </a:solidFill>
              </a:rPr>
              <a:t>18%</a:t>
            </a:r>
            <a:r>
              <a:rPr lang="en-US" sz="2000" dirty="0">
                <a:solidFill>
                  <a:schemeClr val="tx1"/>
                </a:solidFill>
              </a:rPr>
              <a:t> higher IPC</a:t>
            </a:r>
          </a:p>
          <a:p>
            <a:pPr lvl="1" fontAlgn="base"/>
            <a:r>
              <a:rPr lang="en-US" sz="1800" dirty="0">
                <a:solidFill>
                  <a:schemeClr val="tx1"/>
                </a:solidFill>
              </a:rPr>
              <a:t>vs. 2nd Generation Intel Xeon-SP</a:t>
            </a:r>
          </a:p>
          <a:p>
            <a:pPr fontAlgn="base"/>
            <a:endParaRPr lang="en-US" sz="2000" dirty="0">
              <a:solidFill>
                <a:schemeClr val="tx1"/>
              </a:solidFill>
            </a:endParaRPr>
          </a:p>
          <a:p>
            <a:pPr fontAlgn="base"/>
            <a:r>
              <a:rPr lang="en-US" sz="2000" dirty="0">
                <a:solidFill>
                  <a:schemeClr val="tx1"/>
                </a:solidFill>
              </a:rPr>
              <a:t>Support for three Intel UPI links</a:t>
            </a:r>
          </a:p>
        </p:txBody>
      </p:sp>
      <p:grpSp>
        <p:nvGrpSpPr>
          <p:cNvPr id="24" name="Group 23">
            <a:extLst>
              <a:ext uri="{FF2B5EF4-FFF2-40B4-BE49-F238E27FC236}">
                <a16:creationId xmlns:a16="http://schemas.microsoft.com/office/drawing/2014/main" id="{19646774-4259-4B6F-BE85-C8F52396D73F}"/>
              </a:ext>
            </a:extLst>
          </p:cNvPr>
          <p:cNvGrpSpPr/>
          <p:nvPr/>
        </p:nvGrpSpPr>
        <p:grpSpPr>
          <a:xfrm>
            <a:off x="380999" y="1289957"/>
            <a:ext cx="3695701" cy="654425"/>
            <a:chOff x="380999" y="1523999"/>
            <a:chExt cx="3695701" cy="654425"/>
          </a:xfrm>
        </p:grpSpPr>
        <p:sp>
          <p:nvSpPr>
            <p:cNvPr id="26" name="Rectangle 25">
              <a:extLst>
                <a:ext uri="{FF2B5EF4-FFF2-40B4-BE49-F238E27FC236}">
                  <a16:creationId xmlns:a16="http://schemas.microsoft.com/office/drawing/2014/main" id="{26CD5F07-5D77-4EBC-82CA-5D11CC871947}"/>
                </a:ext>
              </a:extLst>
            </p:cNvPr>
            <p:cNvSpPr/>
            <p:nvPr/>
          </p:nvSpPr>
          <p:spPr bwMode="ltGray">
            <a:xfrm>
              <a:off x="380999" y="1523999"/>
              <a:ext cx="3695701" cy="654425"/>
            </a:xfrm>
            <a:prstGeom prst="rect">
              <a:avLst/>
            </a:prstGeom>
            <a:solidFill>
              <a:srgbClr val="32DAC8"/>
            </a:solidFill>
            <a:ln w="57150">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27" name="Text Placeholder 2">
              <a:extLst>
                <a:ext uri="{FF2B5EF4-FFF2-40B4-BE49-F238E27FC236}">
                  <a16:creationId xmlns:a16="http://schemas.microsoft.com/office/drawing/2014/main" id="{BFF9D2C1-5BF5-4DEB-B756-4BEEE6C8C648}"/>
                </a:ext>
              </a:extLst>
            </p:cNvPr>
            <p:cNvSpPr txBox="1">
              <a:spLocks/>
            </p:cNvSpPr>
            <p:nvPr/>
          </p:nvSpPr>
          <p:spPr>
            <a:xfrm>
              <a:off x="800099" y="1684523"/>
              <a:ext cx="2857502" cy="333376"/>
            </a:xfrm>
            <a:prstGeom prst="rect">
              <a:avLst/>
            </a:prstGeom>
          </p:spPr>
          <p:txBody>
            <a:bodyPr anchor="ctr" anchorCtr="0">
              <a:noAutofit/>
            </a:bodyPr>
            <a:lst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bg1"/>
                  </a:solidFill>
                  <a:latin typeface="MetricHPE" panose="020B0503030202060203" pitchFamily="34" charset="0"/>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bg1"/>
                  </a:solidFill>
                  <a:latin typeface="MetricHPE" panose="020B0503030202060203" pitchFamily="34" charset="0"/>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bg1"/>
                  </a:solidFill>
                  <a:latin typeface="MetricHPE" panose="020B0503030202060203" pitchFamily="34" charset="0"/>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etricHPE" panose="020B0503030202060203" pitchFamily="34" charset="0"/>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etricHPE" panose="020B0503030202060203" pitchFamily="34" charset="0"/>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9pPr>
            </a:lstStyle>
            <a:p>
              <a:pPr marL="0" indent="0" algn="ctr" fontAlgn="base">
                <a:buNone/>
              </a:pPr>
              <a:r>
                <a:rPr lang="en-US" b="1" dirty="0">
                  <a:solidFill>
                    <a:schemeClr val="tx1"/>
                  </a:solidFill>
                </a:rPr>
                <a:t>Pervasive performance</a:t>
              </a:r>
            </a:p>
          </p:txBody>
        </p:sp>
      </p:grpSp>
      <p:sp>
        <p:nvSpPr>
          <p:cNvPr id="25" name="Rectangle 24">
            <a:extLst>
              <a:ext uri="{FF2B5EF4-FFF2-40B4-BE49-F238E27FC236}">
                <a16:creationId xmlns:a16="http://schemas.microsoft.com/office/drawing/2014/main" id="{52D04201-209D-4E96-A957-4C483AE202CF}"/>
              </a:ext>
            </a:extLst>
          </p:cNvPr>
          <p:cNvSpPr/>
          <p:nvPr/>
        </p:nvSpPr>
        <p:spPr bwMode="ltGray">
          <a:xfrm>
            <a:off x="380999" y="1232262"/>
            <a:ext cx="3695701" cy="4572000"/>
          </a:xfrm>
          <a:prstGeom prst="rect">
            <a:avLst/>
          </a:prstGeom>
          <a:noFill/>
          <a:ln w="57150">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grpSp>
        <p:nvGrpSpPr>
          <p:cNvPr id="29" name="Group 28">
            <a:extLst>
              <a:ext uri="{FF2B5EF4-FFF2-40B4-BE49-F238E27FC236}">
                <a16:creationId xmlns:a16="http://schemas.microsoft.com/office/drawing/2014/main" id="{9FE8CEB7-7DD4-4514-8741-911B1F481E75}"/>
              </a:ext>
            </a:extLst>
          </p:cNvPr>
          <p:cNvGrpSpPr/>
          <p:nvPr/>
        </p:nvGrpSpPr>
        <p:grpSpPr>
          <a:xfrm>
            <a:off x="4233861" y="1289957"/>
            <a:ext cx="3695701" cy="654425"/>
            <a:chOff x="380999" y="1523999"/>
            <a:chExt cx="3695701" cy="654425"/>
          </a:xfrm>
        </p:grpSpPr>
        <p:sp>
          <p:nvSpPr>
            <p:cNvPr id="32" name="Rectangle 31">
              <a:extLst>
                <a:ext uri="{FF2B5EF4-FFF2-40B4-BE49-F238E27FC236}">
                  <a16:creationId xmlns:a16="http://schemas.microsoft.com/office/drawing/2014/main" id="{BC49E82D-5BF4-40DF-8749-128692E65930}"/>
                </a:ext>
              </a:extLst>
            </p:cNvPr>
            <p:cNvSpPr/>
            <p:nvPr/>
          </p:nvSpPr>
          <p:spPr bwMode="ltGray">
            <a:xfrm>
              <a:off x="380999" y="1523999"/>
              <a:ext cx="3695701" cy="654425"/>
            </a:xfrm>
            <a:prstGeom prst="rect">
              <a:avLst/>
            </a:prstGeom>
            <a:solidFill>
              <a:schemeClr val="accent5"/>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33" name="Text Placeholder 2">
              <a:extLst>
                <a:ext uri="{FF2B5EF4-FFF2-40B4-BE49-F238E27FC236}">
                  <a16:creationId xmlns:a16="http://schemas.microsoft.com/office/drawing/2014/main" id="{54BE4B07-0EFE-44ED-88E7-DE846AD90F76}"/>
                </a:ext>
              </a:extLst>
            </p:cNvPr>
            <p:cNvSpPr txBox="1">
              <a:spLocks/>
            </p:cNvSpPr>
            <p:nvPr/>
          </p:nvSpPr>
          <p:spPr>
            <a:xfrm>
              <a:off x="986652" y="1684523"/>
              <a:ext cx="2484396" cy="333376"/>
            </a:xfrm>
            <a:prstGeom prst="rect">
              <a:avLst/>
            </a:prstGeom>
          </p:spPr>
          <p:txBody>
            <a:bodyPr anchor="ctr" anchorCtr="0">
              <a:noAutofit/>
            </a:bodyPr>
            <a:lst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bg1"/>
                  </a:solidFill>
                  <a:latin typeface="MetricHPE" panose="020B0503030202060203" pitchFamily="34" charset="0"/>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bg1"/>
                  </a:solidFill>
                  <a:latin typeface="MetricHPE" panose="020B0503030202060203" pitchFamily="34" charset="0"/>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bg1"/>
                  </a:solidFill>
                  <a:latin typeface="MetricHPE" panose="020B0503030202060203" pitchFamily="34" charset="0"/>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etricHPE" panose="020B0503030202060203" pitchFamily="34" charset="0"/>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etricHPE" panose="020B0503030202060203" pitchFamily="34" charset="0"/>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9pPr>
            </a:lstStyle>
            <a:p>
              <a:pPr marL="0" indent="0" algn="ctr" fontAlgn="base">
                <a:buNone/>
              </a:pPr>
              <a:r>
                <a:rPr lang="en-US" b="1" dirty="0">
                  <a:solidFill>
                    <a:schemeClr val="tx1"/>
                  </a:solidFill>
                </a:rPr>
                <a:t>Next Gen platform</a:t>
              </a:r>
            </a:p>
          </p:txBody>
        </p:sp>
      </p:grpSp>
      <p:sp>
        <p:nvSpPr>
          <p:cNvPr id="30" name="Rectangle 29">
            <a:extLst>
              <a:ext uri="{FF2B5EF4-FFF2-40B4-BE49-F238E27FC236}">
                <a16:creationId xmlns:a16="http://schemas.microsoft.com/office/drawing/2014/main" id="{F1652C9C-B7EE-4A85-A3AF-3E64F64B95D9}"/>
              </a:ext>
            </a:extLst>
          </p:cNvPr>
          <p:cNvSpPr/>
          <p:nvPr/>
        </p:nvSpPr>
        <p:spPr bwMode="ltGray">
          <a:xfrm>
            <a:off x="4233861" y="1232262"/>
            <a:ext cx="3695701" cy="4572000"/>
          </a:xfrm>
          <a:prstGeom prst="rect">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31" name="Text Placeholder 2">
            <a:extLst>
              <a:ext uri="{FF2B5EF4-FFF2-40B4-BE49-F238E27FC236}">
                <a16:creationId xmlns:a16="http://schemas.microsoft.com/office/drawing/2014/main" id="{EC39D583-97E7-44F0-833E-121EB96C086E}"/>
              </a:ext>
            </a:extLst>
          </p:cNvPr>
          <p:cNvSpPr txBox="1">
            <a:spLocks/>
          </p:cNvSpPr>
          <p:nvPr/>
        </p:nvSpPr>
        <p:spPr>
          <a:xfrm>
            <a:off x="4252912" y="2002077"/>
            <a:ext cx="3590926" cy="3623661"/>
          </a:xfrm>
          <a:prstGeom prst="rect">
            <a:avLst/>
          </a:prstGeom>
        </p:spPr>
        <p:txBody>
          <a:bodyPr>
            <a:noAutofit/>
          </a:bodyPr>
          <a:lst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bg1"/>
                </a:solidFill>
                <a:latin typeface="MetricHPE" panose="020B0503030202060203" pitchFamily="34" charset="0"/>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bg1"/>
                </a:solidFill>
                <a:latin typeface="MetricHPE" panose="020B0503030202060203" pitchFamily="34" charset="0"/>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bg1"/>
                </a:solidFill>
                <a:latin typeface="MetricHPE" panose="020B0503030202060203" pitchFamily="34" charset="0"/>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etricHPE" panose="020B0503030202060203" pitchFamily="34" charset="0"/>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etricHPE" panose="020B0503030202060203" pitchFamily="34" charset="0"/>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9pPr>
          </a:lstStyle>
          <a:p>
            <a:pPr fontAlgn="base"/>
            <a:r>
              <a:rPr lang="en-US" sz="2000" dirty="0">
                <a:solidFill>
                  <a:schemeClr val="tx1"/>
                </a:solidFill>
              </a:rPr>
              <a:t>Whitley platform supporting two-socket system design</a:t>
            </a:r>
          </a:p>
          <a:p>
            <a:pPr lvl="1" fontAlgn="base"/>
            <a:r>
              <a:rPr lang="en-US" sz="1800" dirty="0">
                <a:solidFill>
                  <a:schemeClr val="tx1"/>
                </a:solidFill>
              </a:rPr>
              <a:t>PCIe Gen4</a:t>
            </a:r>
          </a:p>
          <a:p>
            <a:pPr lvl="1" fontAlgn="base"/>
            <a:r>
              <a:rPr lang="en-US" sz="1800" dirty="0">
                <a:solidFill>
                  <a:schemeClr val="tx1"/>
                </a:solidFill>
              </a:rPr>
              <a:t>8-channel DDR4/3200 (2 DPC)</a:t>
            </a:r>
          </a:p>
          <a:p>
            <a:pPr fontAlgn="base"/>
            <a:endParaRPr lang="en-US" sz="2000" dirty="0">
              <a:solidFill>
                <a:schemeClr val="tx1"/>
              </a:solidFill>
            </a:endParaRPr>
          </a:p>
          <a:p>
            <a:pPr fontAlgn="base"/>
            <a:endParaRPr lang="en-US" sz="2000" dirty="0">
              <a:solidFill>
                <a:schemeClr val="tx1"/>
              </a:solidFill>
            </a:endParaRPr>
          </a:p>
          <a:p>
            <a:pPr fontAlgn="base"/>
            <a:r>
              <a:rPr lang="en-US" sz="2000" b="1" dirty="0">
                <a:solidFill>
                  <a:schemeClr val="tx1"/>
                </a:solidFill>
              </a:rPr>
              <a:t>1.60X</a:t>
            </a:r>
            <a:r>
              <a:rPr lang="en-US" sz="2000" dirty="0">
                <a:solidFill>
                  <a:schemeClr val="tx1"/>
                </a:solidFill>
              </a:rPr>
              <a:t> Memory bandwidth</a:t>
            </a:r>
          </a:p>
          <a:p>
            <a:pPr lvl="1" fontAlgn="base"/>
            <a:r>
              <a:rPr lang="en-US" sz="1800" dirty="0">
                <a:solidFill>
                  <a:schemeClr val="tx1"/>
                </a:solidFill>
              </a:rPr>
              <a:t>vs. 2nd Generation Intel Xeon-SP</a:t>
            </a:r>
          </a:p>
          <a:p>
            <a:pPr lvl="1" fontAlgn="base"/>
            <a:endParaRPr lang="en-US" sz="1800" dirty="0">
              <a:solidFill>
                <a:schemeClr val="tx1"/>
              </a:solidFill>
            </a:endParaRPr>
          </a:p>
          <a:p>
            <a:pPr fontAlgn="base"/>
            <a:r>
              <a:rPr lang="en-US" sz="2000" dirty="0">
                <a:solidFill>
                  <a:schemeClr val="tx1"/>
                </a:solidFill>
              </a:rPr>
              <a:t>Supports Intel Optane Persistent Memory 200 series</a:t>
            </a:r>
          </a:p>
        </p:txBody>
      </p:sp>
      <p:grpSp>
        <p:nvGrpSpPr>
          <p:cNvPr id="34" name="Group 33">
            <a:extLst>
              <a:ext uri="{FF2B5EF4-FFF2-40B4-BE49-F238E27FC236}">
                <a16:creationId xmlns:a16="http://schemas.microsoft.com/office/drawing/2014/main" id="{EF0F255B-B4AF-46C9-AA32-1D03568C9D3B}"/>
              </a:ext>
            </a:extLst>
          </p:cNvPr>
          <p:cNvGrpSpPr/>
          <p:nvPr/>
        </p:nvGrpSpPr>
        <p:grpSpPr>
          <a:xfrm>
            <a:off x="8086724" y="1289957"/>
            <a:ext cx="3695701" cy="654425"/>
            <a:chOff x="380999" y="1523999"/>
            <a:chExt cx="3695701" cy="654425"/>
          </a:xfrm>
        </p:grpSpPr>
        <p:sp>
          <p:nvSpPr>
            <p:cNvPr id="35" name="Rectangle 34">
              <a:extLst>
                <a:ext uri="{FF2B5EF4-FFF2-40B4-BE49-F238E27FC236}">
                  <a16:creationId xmlns:a16="http://schemas.microsoft.com/office/drawing/2014/main" id="{DFF39009-9739-4DFF-BA4A-DC981521CBC8}"/>
                </a:ext>
              </a:extLst>
            </p:cNvPr>
            <p:cNvSpPr/>
            <p:nvPr/>
          </p:nvSpPr>
          <p:spPr bwMode="ltGray">
            <a:xfrm>
              <a:off x="380999" y="1523999"/>
              <a:ext cx="3695701" cy="654425"/>
            </a:xfrm>
            <a:prstGeom prst="rect">
              <a:avLst/>
            </a:prstGeom>
            <a:solidFill>
              <a:schemeClr val="accent4"/>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36" name="Text Placeholder 2">
              <a:extLst>
                <a:ext uri="{FF2B5EF4-FFF2-40B4-BE49-F238E27FC236}">
                  <a16:creationId xmlns:a16="http://schemas.microsoft.com/office/drawing/2014/main" id="{7AAA5B7F-9748-440C-93C5-52FA6CD5F681}"/>
                </a:ext>
              </a:extLst>
            </p:cNvPr>
            <p:cNvSpPr txBox="1">
              <a:spLocks/>
            </p:cNvSpPr>
            <p:nvPr/>
          </p:nvSpPr>
          <p:spPr>
            <a:xfrm>
              <a:off x="885823" y="1684523"/>
              <a:ext cx="2686052" cy="333376"/>
            </a:xfrm>
            <a:prstGeom prst="rect">
              <a:avLst/>
            </a:prstGeom>
          </p:spPr>
          <p:txBody>
            <a:bodyPr anchor="ctr" anchorCtr="0">
              <a:noAutofit/>
            </a:bodyPr>
            <a:lst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bg1"/>
                  </a:solidFill>
                  <a:latin typeface="MetricHPE" panose="020B0503030202060203" pitchFamily="34" charset="0"/>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bg1"/>
                  </a:solidFill>
                  <a:latin typeface="MetricHPE" panose="020B0503030202060203" pitchFamily="34" charset="0"/>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bg1"/>
                  </a:solidFill>
                  <a:latin typeface="MetricHPE" panose="020B0503030202060203" pitchFamily="34" charset="0"/>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etricHPE" panose="020B0503030202060203" pitchFamily="34" charset="0"/>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etricHPE" panose="020B0503030202060203" pitchFamily="34" charset="0"/>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9pPr>
            </a:lstStyle>
            <a:p>
              <a:pPr marL="0" indent="0" algn="ctr" fontAlgn="base">
                <a:buNone/>
              </a:pPr>
              <a:r>
                <a:rPr lang="en-US" b="1" dirty="0">
                  <a:solidFill>
                    <a:schemeClr val="tx1"/>
                  </a:solidFill>
                </a:rPr>
                <a:t>Built-in AI &amp; Security</a:t>
              </a:r>
            </a:p>
          </p:txBody>
        </p:sp>
      </p:grpSp>
      <p:sp>
        <p:nvSpPr>
          <p:cNvPr id="37" name="Rectangle 36">
            <a:extLst>
              <a:ext uri="{FF2B5EF4-FFF2-40B4-BE49-F238E27FC236}">
                <a16:creationId xmlns:a16="http://schemas.microsoft.com/office/drawing/2014/main" id="{8017D7E5-D69E-4736-981F-AAFB2E872A92}"/>
              </a:ext>
            </a:extLst>
          </p:cNvPr>
          <p:cNvSpPr/>
          <p:nvPr/>
        </p:nvSpPr>
        <p:spPr bwMode="ltGray">
          <a:xfrm>
            <a:off x="8086724" y="1232262"/>
            <a:ext cx="3695701" cy="4572000"/>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38" name="Text Placeholder 2">
            <a:extLst>
              <a:ext uri="{FF2B5EF4-FFF2-40B4-BE49-F238E27FC236}">
                <a16:creationId xmlns:a16="http://schemas.microsoft.com/office/drawing/2014/main" id="{ABDA2037-D9DD-4BB9-9F48-C9D3A805A7AB}"/>
              </a:ext>
            </a:extLst>
          </p:cNvPr>
          <p:cNvSpPr txBox="1">
            <a:spLocks/>
          </p:cNvSpPr>
          <p:nvPr/>
        </p:nvSpPr>
        <p:spPr>
          <a:xfrm>
            <a:off x="8105775" y="2002077"/>
            <a:ext cx="3590926" cy="2143125"/>
          </a:xfrm>
          <a:prstGeom prst="rect">
            <a:avLst/>
          </a:prstGeom>
        </p:spPr>
        <p:txBody>
          <a:bodyPr>
            <a:noAutofit/>
          </a:bodyPr>
          <a:lst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bg1"/>
                </a:solidFill>
                <a:latin typeface="MetricHPE" panose="020B0503030202060203" pitchFamily="34" charset="0"/>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bg1"/>
                </a:solidFill>
                <a:latin typeface="MetricHPE" panose="020B0503030202060203" pitchFamily="34" charset="0"/>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bg1"/>
                </a:solidFill>
                <a:latin typeface="MetricHPE" panose="020B0503030202060203" pitchFamily="34" charset="0"/>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etricHPE" panose="020B0503030202060203" pitchFamily="34" charset="0"/>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bg1"/>
                </a:solidFill>
                <a:latin typeface="MetricHPE" panose="020B0503030202060203" pitchFamily="34" charset="0"/>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bg1"/>
                </a:solidFill>
                <a:latin typeface="+mn-lt"/>
                <a:ea typeface="+mn-ea"/>
                <a:cs typeface="+mn-cs"/>
              </a:defRPr>
            </a:lvl9pPr>
          </a:lstStyle>
          <a:p>
            <a:pPr fontAlgn="base"/>
            <a:r>
              <a:rPr lang="en-US" sz="2000" dirty="0">
                <a:solidFill>
                  <a:schemeClr val="tx1"/>
                </a:solidFill>
              </a:rPr>
              <a:t>New Hardware-enhanced security</a:t>
            </a:r>
          </a:p>
          <a:p>
            <a:pPr lvl="1" fontAlgn="base"/>
            <a:r>
              <a:rPr lang="en-US" sz="1800" dirty="0">
                <a:solidFill>
                  <a:schemeClr val="tx1"/>
                </a:solidFill>
              </a:rPr>
              <a:t>Crypto new instructions</a:t>
            </a:r>
          </a:p>
          <a:p>
            <a:pPr lvl="1" fontAlgn="base"/>
            <a:r>
              <a:rPr lang="en-US" sz="1800" dirty="0">
                <a:solidFill>
                  <a:schemeClr val="tx1"/>
                </a:solidFill>
              </a:rPr>
              <a:t>Intel Total Memory Encryption</a:t>
            </a:r>
          </a:p>
          <a:p>
            <a:pPr lvl="1" fontAlgn="base"/>
            <a:r>
              <a:rPr lang="en-US" sz="1800" dirty="0">
                <a:solidFill>
                  <a:schemeClr val="tx1"/>
                </a:solidFill>
              </a:rPr>
              <a:t>Intel Software Guard Extensions</a:t>
            </a:r>
          </a:p>
          <a:p>
            <a:pPr lvl="1" fontAlgn="base"/>
            <a:r>
              <a:rPr lang="en-US" sz="1800" dirty="0">
                <a:solidFill>
                  <a:schemeClr val="tx1"/>
                </a:solidFill>
              </a:rPr>
              <a:t>Intel Total Memory Encryption</a:t>
            </a:r>
          </a:p>
          <a:p>
            <a:pPr fontAlgn="base"/>
            <a:r>
              <a:rPr lang="en-US" sz="2000" dirty="0">
                <a:solidFill>
                  <a:schemeClr val="tx1"/>
                </a:solidFill>
              </a:rPr>
              <a:t>Enhanced built-in acceleration</a:t>
            </a:r>
          </a:p>
          <a:p>
            <a:pPr lvl="1" fontAlgn="base"/>
            <a:r>
              <a:rPr lang="en-US" sz="1800" dirty="0">
                <a:solidFill>
                  <a:schemeClr val="tx1"/>
                </a:solidFill>
              </a:rPr>
              <a:t>With crypto-NI</a:t>
            </a:r>
          </a:p>
          <a:p>
            <a:pPr lvl="1" fontAlgn="base"/>
            <a:r>
              <a:rPr lang="en-US" sz="1800" dirty="0">
                <a:solidFill>
                  <a:schemeClr val="tx1"/>
                </a:solidFill>
              </a:rPr>
              <a:t>Intel Deep Learning boost</a:t>
            </a:r>
          </a:p>
        </p:txBody>
      </p:sp>
    </p:spTree>
    <p:extLst>
      <p:ext uri="{BB962C8B-B14F-4D97-AF65-F5344CB8AC3E}">
        <p14:creationId xmlns:p14="http://schemas.microsoft.com/office/powerpoint/2010/main" val="146980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CONFIDENTIAL | AUTHORIZED HPE PARTNER USE ONLY</a:t>
            </a:r>
          </a:p>
        </p:txBody>
      </p:sp>
      <p:sp>
        <p:nvSpPr>
          <p:cNvPr id="5" name="Slide Number Placeholder 4"/>
          <p:cNvSpPr>
            <a:spLocks noGrp="1"/>
          </p:cNvSpPr>
          <p:nvPr>
            <p:ph type="sldNum" sz="quarter" idx="11"/>
          </p:nvPr>
        </p:nvSpPr>
        <p:spPr/>
        <p:txBody>
          <a:bodyPr/>
          <a:lstStyle/>
          <a:p>
            <a:pPr defTabSz="1088421">
              <a:buFontTx/>
              <a:buBlip>
                <a:blip r:embed="rId2"/>
              </a:buBlip>
            </a:pPr>
            <a:fld id="{104FC826-72BB-4AF1-BA01-A94F7396A7DC}" type="slidenum">
              <a:rPr lang="en-US" smtClean="0"/>
              <a:pPr defTabSz="1088421">
                <a:buFontTx/>
                <a:buBlip>
                  <a:blip r:embed="rId2"/>
                </a:buBlip>
              </a:pPr>
              <a:t>45</a:t>
            </a:fld>
            <a:endParaRPr lang="en-US" dirty="0"/>
          </a:p>
        </p:txBody>
      </p:sp>
      <p:sp>
        <p:nvSpPr>
          <p:cNvPr id="2" name="Title 1"/>
          <p:cNvSpPr>
            <a:spLocks noGrp="1"/>
          </p:cNvSpPr>
          <p:nvPr>
            <p:ph type="title"/>
          </p:nvPr>
        </p:nvSpPr>
        <p:spPr/>
        <p:txBody>
          <a:bodyPr/>
          <a:lstStyle/>
          <a:p>
            <a:r>
              <a:rPr lang="en-US" dirty="0"/>
              <a:t>Intel® xeon® scalable processors GENERATION COMPARISON</a:t>
            </a:r>
          </a:p>
        </p:txBody>
      </p:sp>
      <p:graphicFrame>
        <p:nvGraphicFramePr>
          <p:cNvPr id="8" name="Table 4">
            <a:extLst>
              <a:ext uri="{FF2B5EF4-FFF2-40B4-BE49-F238E27FC236}">
                <a16:creationId xmlns:a16="http://schemas.microsoft.com/office/drawing/2014/main" id="{95C71E2A-467E-4A96-B75A-D55B52DE6773}"/>
              </a:ext>
            </a:extLst>
          </p:cNvPr>
          <p:cNvGraphicFramePr>
            <a:graphicFrameLocks noGrp="1"/>
          </p:cNvGraphicFramePr>
          <p:nvPr>
            <p:extLst>
              <p:ext uri="{D42A27DB-BD31-4B8C-83A1-F6EECF244321}">
                <p14:modId xmlns:p14="http://schemas.microsoft.com/office/powerpoint/2010/main" val="1232873236"/>
              </p:ext>
            </p:extLst>
          </p:nvPr>
        </p:nvGraphicFramePr>
        <p:xfrm>
          <a:off x="389696" y="1524000"/>
          <a:ext cx="11430000" cy="3708400"/>
        </p:xfrm>
        <a:graphic>
          <a:graphicData uri="http://schemas.openxmlformats.org/drawingml/2006/table">
            <a:tbl>
              <a:tblPr firstRow="1" bandRow="1">
                <a:tableStyleId>{5C22544A-7EE6-4342-B048-85BDC9FD1C3A}</a:tableStyleId>
              </a:tblPr>
              <a:tblGrid>
                <a:gridCol w="2735067">
                  <a:extLst>
                    <a:ext uri="{9D8B030D-6E8A-4147-A177-3AD203B41FA5}">
                      <a16:colId xmlns:a16="http://schemas.microsoft.com/office/drawing/2014/main" val="687858560"/>
                    </a:ext>
                  </a:extLst>
                </a:gridCol>
                <a:gridCol w="2722454">
                  <a:extLst>
                    <a:ext uri="{9D8B030D-6E8A-4147-A177-3AD203B41FA5}">
                      <a16:colId xmlns:a16="http://schemas.microsoft.com/office/drawing/2014/main" val="544629265"/>
                    </a:ext>
                  </a:extLst>
                </a:gridCol>
                <a:gridCol w="3003520">
                  <a:extLst>
                    <a:ext uri="{9D8B030D-6E8A-4147-A177-3AD203B41FA5}">
                      <a16:colId xmlns:a16="http://schemas.microsoft.com/office/drawing/2014/main" val="4133011348"/>
                    </a:ext>
                  </a:extLst>
                </a:gridCol>
                <a:gridCol w="2968959">
                  <a:extLst>
                    <a:ext uri="{9D8B030D-6E8A-4147-A177-3AD203B41FA5}">
                      <a16:colId xmlns:a16="http://schemas.microsoft.com/office/drawing/2014/main" val="2871687245"/>
                    </a:ext>
                  </a:extLst>
                </a:gridCol>
              </a:tblGrid>
              <a:tr h="370840">
                <a:tc>
                  <a:txBody>
                    <a:bodyPr/>
                    <a:lstStyle/>
                    <a:p>
                      <a:pPr algn="l"/>
                      <a:r>
                        <a:rPr lang="en-US" sz="1400" dirty="0"/>
                        <a:t>Category</a:t>
                      </a:r>
                    </a:p>
                  </a:txBody>
                  <a:tcPr marT="9144" marB="9144" anchor="ctr">
                    <a:lnR w="6350" cap="flat" cmpd="sng" algn="ctr">
                      <a:noFill/>
                      <a:prstDash val="solid"/>
                      <a:round/>
                      <a:headEnd type="none" w="med" len="med"/>
                      <a:tailEnd type="none" w="med" len="med"/>
                    </a:lnR>
                  </a:tcPr>
                </a:tc>
                <a:tc>
                  <a:txBody>
                    <a:bodyPr/>
                    <a:lstStyle/>
                    <a:p>
                      <a:r>
                        <a:rPr lang="en-US" sz="1400" dirty="0"/>
                        <a:t>Xeon Scalable Processors</a:t>
                      </a:r>
                    </a:p>
                  </a:txBody>
                  <a:tcPr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r>
                        <a:rPr lang="en-US" sz="1400" dirty="0"/>
                        <a:t>2</a:t>
                      </a:r>
                      <a:r>
                        <a:rPr lang="en-US" sz="1400" baseline="30000" dirty="0"/>
                        <a:t>nd</a:t>
                      </a:r>
                      <a:r>
                        <a:rPr lang="en-US" sz="1400" dirty="0"/>
                        <a:t> Gen Xeon Scalable Processors</a:t>
                      </a:r>
                    </a:p>
                  </a:txBody>
                  <a:tcPr marT="9144" marB="9144"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3</a:t>
                      </a:r>
                      <a:r>
                        <a:rPr lang="en-US" sz="1400" baseline="30000" dirty="0"/>
                        <a:t>rd</a:t>
                      </a:r>
                      <a:r>
                        <a:rPr lang="en-US" sz="1400" dirty="0"/>
                        <a:t> Gen Xeon Scalable Processors</a:t>
                      </a:r>
                    </a:p>
                  </a:txBody>
                  <a:tcPr marT="9144" marB="9144" anchor="ctr">
                    <a:lnL w="6350" cap="flat" cmpd="sng" algn="ctr">
                      <a:noFill/>
                      <a:prstDash val="solid"/>
                      <a:round/>
                      <a:headEnd type="none" w="med" len="med"/>
                      <a:tailEnd type="none" w="med" len="med"/>
                    </a:lnL>
                  </a:tcPr>
                </a:tc>
                <a:extLst>
                  <a:ext uri="{0D108BD9-81ED-4DB2-BD59-A6C34878D82A}">
                    <a16:rowId xmlns:a16="http://schemas.microsoft.com/office/drawing/2014/main" val="368019052"/>
                  </a:ext>
                </a:extLst>
              </a:tr>
              <a:tr h="370840">
                <a:tc>
                  <a:txBody>
                    <a:bodyPr/>
                    <a:lstStyle/>
                    <a:p>
                      <a:r>
                        <a:rPr lang="en-US" sz="1400" dirty="0"/>
                        <a:t>Socket</a:t>
                      </a:r>
                    </a:p>
                  </a:txBody>
                  <a:tcPr marT="9144" marB="9144" anchor="ctr">
                    <a:lnB w="6350" cap="flat" cmpd="sng" algn="ctr">
                      <a:solidFill>
                        <a:srgbClr val="C6C9CA"/>
                      </a:solidFill>
                      <a:prstDash val="solid"/>
                      <a:round/>
                      <a:headEnd type="none" w="med" len="med"/>
                      <a:tailEnd type="none" w="med" len="med"/>
                    </a:lnB>
                    <a:noFill/>
                  </a:tcPr>
                </a:tc>
                <a:tc>
                  <a:txBody>
                    <a:bodyPr/>
                    <a:lstStyle/>
                    <a:p>
                      <a:r>
                        <a:rPr lang="en-US" sz="1400" dirty="0"/>
                        <a:t>LGA-3647</a:t>
                      </a:r>
                    </a:p>
                  </a:txBody>
                  <a:tcPr marT="9144" marB="9144" anchor="ctr">
                    <a:lnB w="6350" cap="flat" cmpd="sng" algn="ctr">
                      <a:solidFill>
                        <a:srgbClr val="C6C9CA"/>
                      </a:solidFill>
                      <a:prstDash val="solid"/>
                      <a:round/>
                      <a:headEnd type="none" w="med" len="med"/>
                      <a:tailEnd type="none" w="med" len="med"/>
                    </a:lnB>
                    <a:noFill/>
                  </a:tcPr>
                </a:tc>
                <a:tc>
                  <a:txBody>
                    <a:bodyPr/>
                    <a:lstStyle/>
                    <a:p>
                      <a:r>
                        <a:rPr lang="en-US" sz="1400" dirty="0"/>
                        <a:t>LGA-3647</a:t>
                      </a:r>
                    </a:p>
                  </a:txBody>
                  <a:tcPr marT="9144" marB="9144" anchor="ctr">
                    <a:lnB w="6350" cap="flat" cmpd="sng" algn="ctr">
                      <a:solidFill>
                        <a:srgbClr val="C6C9CA"/>
                      </a:solidFill>
                      <a:prstDash val="solid"/>
                      <a:round/>
                      <a:headEnd type="none" w="med" len="med"/>
                      <a:tailEnd type="none" w="med" len="med"/>
                    </a:lnB>
                    <a:noFill/>
                  </a:tcPr>
                </a:tc>
                <a:tc>
                  <a:txBody>
                    <a:bodyPr/>
                    <a:lstStyle/>
                    <a:p>
                      <a:r>
                        <a:rPr lang="en-US" sz="1400" dirty="0">
                          <a:solidFill>
                            <a:schemeClr val="tx1"/>
                          </a:solidFill>
                        </a:rPr>
                        <a:t>LGA-4189</a:t>
                      </a:r>
                    </a:p>
                  </a:txBody>
                  <a:tcPr marT="9144" marB="9144" anchor="ctr">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1055461394"/>
                  </a:ext>
                </a:extLst>
              </a:tr>
              <a:tr h="370840">
                <a:tc>
                  <a:txBody>
                    <a:bodyPr/>
                    <a:lstStyle/>
                    <a:p>
                      <a:r>
                        <a:rPr lang="en-US" sz="1400" dirty="0"/>
                        <a:t>Process</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lang="en-US" sz="1400" dirty="0"/>
                        <a:t>14nm</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lang="en-US" sz="1400" dirty="0"/>
                        <a:t>14nm</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lang="en-US" sz="1400" dirty="0"/>
                        <a:t>10nm</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4171800310"/>
                  </a:ext>
                </a:extLst>
              </a:tr>
              <a:tr h="370840">
                <a:tc>
                  <a:txBody>
                    <a:bodyPr/>
                    <a:lstStyle/>
                    <a:p>
                      <a:r>
                        <a:rPr lang="en-US" sz="1400" dirty="0"/>
                        <a:t>Cores</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lang="en-US" sz="1400" dirty="0">
                          <a:solidFill>
                            <a:schemeClr val="tx1"/>
                          </a:solidFill>
                        </a:rPr>
                        <a:t>4–28</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lang="en-US" sz="1400" dirty="0">
                          <a:solidFill>
                            <a:schemeClr val="tx1"/>
                          </a:solidFill>
                        </a:rPr>
                        <a:t>4–28 </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lang="en-US" sz="1400" dirty="0">
                          <a:solidFill>
                            <a:schemeClr val="tx1"/>
                          </a:solidFill>
                        </a:rPr>
                        <a:t>8–40</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731735244"/>
                  </a:ext>
                </a:extLst>
              </a:tr>
              <a:tr h="370840">
                <a:tc>
                  <a:txBody>
                    <a:bodyPr/>
                    <a:lstStyle/>
                    <a:p>
                      <a:r>
                        <a:rPr lang="en-US" sz="1400" dirty="0"/>
                        <a:t>Max L3 Cache Size</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lang="en-US" sz="1400" dirty="0"/>
                        <a:t>38.5MB</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lang="en-US" sz="1400" dirty="0">
                          <a:solidFill>
                            <a:schemeClr val="tx1"/>
                          </a:solidFill>
                        </a:rPr>
                        <a:t>38.5MB</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lang="en-US" sz="1400" dirty="0">
                          <a:solidFill>
                            <a:schemeClr val="tx1"/>
                          </a:solidFill>
                        </a:rPr>
                        <a:t>60MB</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1023391943"/>
                  </a:ext>
                </a:extLst>
              </a:tr>
              <a:tr h="370840">
                <a:tc>
                  <a:txBody>
                    <a:bodyPr/>
                    <a:lstStyle/>
                    <a:p>
                      <a:r>
                        <a:rPr lang="en-US" sz="1400" dirty="0"/>
                        <a:t>Memory</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lang="en-US" sz="1400" dirty="0"/>
                        <a:t>6ch DDR4-2666 MT/s</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lang="en-US" sz="1400" dirty="0"/>
                        <a:t>6ch DDR4-2933 MT/s</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8ch DDR4-3200 MT/s</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146397332"/>
                  </a:ext>
                </a:extLst>
              </a:tr>
              <a:tr h="370840">
                <a:tc>
                  <a:txBody>
                    <a:bodyPr/>
                    <a:lstStyle/>
                    <a:p>
                      <a:r>
                        <a:rPr lang="en-US" sz="1400" dirty="0"/>
                        <a:t>PCIe Tech &amp; Lane Count</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lang="en-US" sz="1400" dirty="0"/>
                        <a:t>PCIe Gen3, 48L/Socket</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PCIe Gen3, 48L/Socket</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PCIe Gen4, 64L/Socket</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271114603"/>
                  </a:ext>
                </a:extLst>
              </a:tr>
              <a:tr h="370840">
                <a:tc>
                  <a:txBody>
                    <a:bodyPr/>
                    <a:lstStyle/>
                    <a:p>
                      <a:r>
                        <a:rPr lang="en-US" sz="1400" dirty="0">
                          <a:solidFill>
                            <a:schemeClr val="tx1"/>
                          </a:solidFill>
                        </a:rPr>
                        <a:t>Persistent Memory</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lang="en-US" sz="1400" dirty="0">
                          <a:solidFill>
                            <a:schemeClr val="tx1"/>
                          </a:solidFill>
                        </a:rPr>
                        <a:t>Not supported</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lang="en-US" sz="1400" dirty="0">
                          <a:solidFill>
                            <a:schemeClr val="tx1"/>
                          </a:solidFill>
                        </a:rPr>
                        <a:t>100 series</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lang="en-US" sz="1400" dirty="0">
                          <a:solidFill>
                            <a:schemeClr val="tx1"/>
                          </a:solidFill>
                        </a:rPr>
                        <a:t>200 series</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1955259175"/>
                  </a:ext>
                </a:extLst>
              </a:tr>
              <a:tr h="370840">
                <a:tc>
                  <a:txBody>
                    <a:bodyPr/>
                    <a:lstStyle/>
                    <a:p>
                      <a:r>
                        <a:rPr lang="en-US" sz="1400" dirty="0"/>
                        <a:t>Chipset</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lang="en-US" sz="1400" dirty="0"/>
                        <a:t>C621</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lang="en-US" sz="1400" dirty="0"/>
                        <a:t>C621</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lang="en-US" sz="1400" dirty="0"/>
                        <a:t>C621A</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1649672221"/>
                  </a:ext>
                </a:extLst>
              </a:tr>
              <a:tr h="370840">
                <a:tc>
                  <a:txBody>
                    <a:bodyPr/>
                    <a:lstStyle/>
                    <a:p>
                      <a:r>
                        <a:rPr lang="en-US" sz="1400" dirty="0">
                          <a:solidFill>
                            <a:schemeClr val="tx1"/>
                          </a:solidFill>
                        </a:rPr>
                        <a:t>Power</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lang="en-US" sz="1400" dirty="0">
                          <a:solidFill>
                            <a:schemeClr val="tx1"/>
                          </a:solidFill>
                        </a:rPr>
                        <a:t>70W–205W</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lang="en-US" sz="1400" dirty="0">
                          <a:solidFill>
                            <a:schemeClr val="tx1"/>
                          </a:solidFill>
                        </a:rPr>
                        <a:t>70W–205W</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105W–270W</a:t>
                      </a:r>
                    </a:p>
                  </a:txBody>
                  <a:tcPr marT="9144" marB="9144" anchor="ct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3646624838"/>
                  </a:ext>
                </a:extLst>
              </a:tr>
            </a:tbl>
          </a:graphicData>
        </a:graphic>
      </p:graphicFrame>
    </p:spTree>
    <p:extLst>
      <p:ext uri="{BB962C8B-B14F-4D97-AF65-F5344CB8AC3E}">
        <p14:creationId xmlns:p14="http://schemas.microsoft.com/office/powerpoint/2010/main" val="427985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dirty="0"/>
              <a:t>CONFIDENTIAL | AUTHORIZED HPE PARTNER USE ONLY</a:t>
            </a:r>
          </a:p>
        </p:txBody>
      </p:sp>
      <p:sp>
        <p:nvSpPr>
          <p:cNvPr id="5" name="Slide Number Placeholder 4"/>
          <p:cNvSpPr>
            <a:spLocks noGrp="1"/>
          </p:cNvSpPr>
          <p:nvPr>
            <p:ph type="sldNum" sz="quarter" idx="16"/>
          </p:nvPr>
        </p:nvSpPr>
        <p:spPr/>
        <p:txBody>
          <a:bodyPr/>
          <a:lstStyle/>
          <a:p>
            <a:pPr defTabSz="1088421">
              <a:buFontTx/>
              <a:buBlip>
                <a:blip r:embed="rId2"/>
              </a:buBlip>
            </a:pPr>
            <a:fld id="{104FC826-72BB-4AF1-BA01-A94F7396A7DC}" type="slidenum">
              <a:rPr lang="en-US" smtClean="0"/>
              <a:pPr defTabSz="1088421">
                <a:buFontTx/>
                <a:buBlip>
                  <a:blip r:embed="rId2"/>
                </a:buBlip>
              </a:pPr>
              <a:t>46</a:t>
            </a:fld>
            <a:endParaRPr lang="en-US" dirty="0"/>
          </a:p>
        </p:txBody>
      </p:sp>
      <p:sp>
        <p:nvSpPr>
          <p:cNvPr id="8" name="Text Placeholder 7">
            <a:extLst>
              <a:ext uri="{FF2B5EF4-FFF2-40B4-BE49-F238E27FC236}">
                <a16:creationId xmlns:a16="http://schemas.microsoft.com/office/drawing/2014/main" id="{7CB0048B-837A-4975-BEF9-4CFB74250A62}"/>
              </a:ext>
            </a:extLst>
          </p:cNvPr>
          <p:cNvSpPr>
            <a:spLocks noGrp="1"/>
          </p:cNvSpPr>
          <p:nvPr>
            <p:ph type="body" sz="quarter" idx="13"/>
          </p:nvPr>
        </p:nvSpPr>
        <p:spPr/>
        <p:txBody>
          <a:bodyPr/>
          <a:lstStyle/>
          <a:p>
            <a:r>
              <a:rPr lang="en-US" dirty="0"/>
              <a:t>XCC die CPUs stack</a:t>
            </a:r>
          </a:p>
        </p:txBody>
      </p:sp>
      <p:sp>
        <p:nvSpPr>
          <p:cNvPr id="2" name="Title 1"/>
          <p:cNvSpPr>
            <a:spLocks noGrp="1"/>
          </p:cNvSpPr>
          <p:nvPr>
            <p:ph type="title"/>
          </p:nvPr>
        </p:nvSpPr>
        <p:spPr/>
        <p:txBody>
          <a:bodyPr/>
          <a:lstStyle/>
          <a:p>
            <a:r>
              <a:rPr lang="en-US" dirty="0"/>
              <a:t>3rd Generation Intel xeon scalable processors</a:t>
            </a:r>
          </a:p>
        </p:txBody>
      </p:sp>
      <p:graphicFrame>
        <p:nvGraphicFramePr>
          <p:cNvPr id="9" name="Table 8">
            <a:extLst>
              <a:ext uri="{FF2B5EF4-FFF2-40B4-BE49-F238E27FC236}">
                <a16:creationId xmlns:a16="http://schemas.microsoft.com/office/drawing/2014/main" id="{E786DBA3-2421-43E5-A856-88D79DED84B4}"/>
              </a:ext>
            </a:extLst>
          </p:cNvPr>
          <p:cNvGraphicFramePr>
            <a:graphicFrameLocks noGrp="1"/>
          </p:cNvGraphicFramePr>
          <p:nvPr>
            <p:extLst>
              <p:ext uri="{D42A27DB-BD31-4B8C-83A1-F6EECF244321}">
                <p14:modId xmlns:p14="http://schemas.microsoft.com/office/powerpoint/2010/main" val="3582243485"/>
              </p:ext>
            </p:extLst>
          </p:nvPr>
        </p:nvGraphicFramePr>
        <p:xfrm>
          <a:off x="389696" y="1345559"/>
          <a:ext cx="11421303" cy="4315968"/>
        </p:xfrm>
        <a:graphic>
          <a:graphicData uri="http://schemas.openxmlformats.org/drawingml/2006/table">
            <a:tbl>
              <a:tblPr firstRow="1" firstCol="1" bandRow="1">
                <a:tableStyleId>{912C8C85-51F0-491E-9774-3900AFEF0FD7}</a:tableStyleId>
              </a:tblPr>
              <a:tblGrid>
                <a:gridCol w="1431908">
                  <a:extLst>
                    <a:ext uri="{9D8B030D-6E8A-4147-A177-3AD203B41FA5}">
                      <a16:colId xmlns:a16="http://schemas.microsoft.com/office/drawing/2014/main" val="1647569054"/>
                    </a:ext>
                  </a:extLst>
                </a:gridCol>
                <a:gridCol w="2033262">
                  <a:extLst>
                    <a:ext uri="{9D8B030D-6E8A-4147-A177-3AD203B41FA5}">
                      <a16:colId xmlns:a16="http://schemas.microsoft.com/office/drawing/2014/main" val="481873458"/>
                    </a:ext>
                  </a:extLst>
                </a:gridCol>
                <a:gridCol w="985206">
                  <a:extLst>
                    <a:ext uri="{9D8B030D-6E8A-4147-A177-3AD203B41FA5}">
                      <a16:colId xmlns:a16="http://schemas.microsoft.com/office/drawing/2014/main" val="1750377602"/>
                    </a:ext>
                  </a:extLst>
                </a:gridCol>
                <a:gridCol w="811366">
                  <a:extLst>
                    <a:ext uri="{9D8B030D-6E8A-4147-A177-3AD203B41FA5}">
                      <a16:colId xmlns:a16="http://schemas.microsoft.com/office/drawing/2014/main" val="3155627122"/>
                    </a:ext>
                  </a:extLst>
                </a:gridCol>
                <a:gridCol w="1652151">
                  <a:extLst>
                    <a:ext uri="{9D8B030D-6E8A-4147-A177-3AD203B41FA5}">
                      <a16:colId xmlns:a16="http://schemas.microsoft.com/office/drawing/2014/main" val="313840675"/>
                    </a:ext>
                  </a:extLst>
                </a:gridCol>
                <a:gridCol w="1115920">
                  <a:extLst>
                    <a:ext uri="{9D8B030D-6E8A-4147-A177-3AD203B41FA5}">
                      <a16:colId xmlns:a16="http://schemas.microsoft.com/office/drawing/2014/main" val="1320725183"/>
                    </a:ext>
                  </a:extLst>
                </a:gridCol>
                <a:gridCol w="905574">
                  <a:extLst>
                    <a:ext uri="{9D8B030D-6E8A-4147-A177-3AD203B41FA5}">
                      <a16:colId xmlns:a16="http://schemas.microsoft.com/office/drawing/2014/main" val="1412510341"/>
                    </a:ext>
                  </a:extLst>
                </a:gridCol>
                <a:gridCol w="1356957">
                  <a:extLst>
                    <a:ext uri="{9D8B030D-6E8A-4147-A177-3AD203B41FA5}">
                      <a16:colId xmlns:a16="http://schemas.microsoft.com/office/drawing/2014/main" val="2722361309"/>
                    </a:ext>
                  </a:extLst>
                </a:gridCol>
                <a:gridCol w="1128959">
                  <a:extLst>
                    <a:ext uri="{9D8B030D-6E8A-4147-A177-3AD203B41FA5}">
                      <a16:colId xmlns:a16="http://schemas.microsoft.com/office/drawing/2014/main" val="301002918"/>
                    </a:ext>
                  </a:extLst>
                </a:gridCol>
              </a:tblGrid>
              <a:tr h="145291">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Intel Xeon Models</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127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CPU Frequency</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Cores</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L3 Cache</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Power</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UPI</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DDR4</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SGX Enclave size</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rPr>
                        <a:t>Max. Memory</a:t>
                      </a:r>
                    </a:p>
                  </a:txBody>
                  <a:tcPr marL="45720" marR="45720">
                    <a:lnL w="635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629878760"/>
                  </a:ext>
                </a:extLst>
              </a:tr>
              <a:tr h="125919">
                <a:tc>
                  <a:txBody>
                    <a:bodyPr/>
                    <a:lstStyle/>
                    <a:p>
                      <a:pPr marL="0" marR="0">
                        <a:spcBef>
                          <a:spcPts val="0"/>
                        </a:spcBef>
                        <a:spcAft>
                          <a:spcPts val="0"/>
                        </a:spcAft>
                      </a:pPr>
                      <a:r>
                        <a:rPr lang="en-US" sz="1200" b="0" dirty="0">
                          <a:solidFill>
                            <a:schemeClr val="tx1"/>
                          </a:solidFill>
                          <a:effectLst/>
                          <a:latin typeface="+mn-lt"/>
                        </a:rPr>
                        <a:t>Platinum 8380</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2.3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40</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60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270W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3200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512GB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2841250120"/>
                  </a:ext>
                </a:extLst>
              </a:tr>
              <a:tr h="125919">
                <a:tc>
                  <a:txBody>
                    <a:bodyPr/>
                    <a:lstStyle/>
                    <a:p>
                      <a:pPr marL="0" marR="0">
                        <a:spcBef>
                          <a:spcPts val="0"/>
                        </a:spcBef>
                        <a:spcAft>
                          <a:spcPts val="0"/>
                        </a:spcAft>
                      </a:pPr>
                      <a:r>
                        <a:rPr lang="en-US" sz="1200" b="0" dirty="0">
                          <a:solidFill>
                            <a:schemeClr val="tx1"/>
                          </a:solidFill>
                          <a:effectLst/>
                          <a:latin typeface="+mn-lt"/>
                        </a:rPr>
                        <a:t>Platinum 8368</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2.4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38</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57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270W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3200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512GB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538975397"/>
                  </a:ext>
                </a:extLst>
              </a:tr>
              <a:tr h="125919">
                <a:tc>
                  <a:txBody>
                    <a:bodyPr/>
                    <a:lstStyle/>
                    <a:p>
                      <a:pPr marL="0" marR="0">
                        <a:spcBef>
                          <a:spcPts val="0"/>
                        </a:spcBef>
                        <a:spcAft>
                          <a:spcPts val="0"/>
                        </a:spcAft>
                      </a:pPr>
                      <a:r>
                        <a:rPr lang="en-US" sz="1200" b="0" dirty="0">
                          <a:solidFill>
                            <a:schemeClr val="tx1"/>
                          </a:solidFill>
                          <a:effectLst/>
                          <a:latin typeface="+mn-lt"/>
                        </a:rPr>
                        <a:t>Platinum 8360Y</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j-lt"/>
                        </a:rPr>
                        <a:t>2.4 GHz/</a:t>
                      </a:r>
                      <a:r>
                        <a:rPr lang="en-US" sz="1200" b="0" dirty="0">
                          <a:solidFill>
                            <a:schemeClr val="tx1"/>
                          </a:solidFill>
                          <a:effectLst/>
                          <a:latin typeface="+mn-lt"/>
                        </a:rPr>
                        <a:t>2.5 GHz/2.6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j-lt"/>
                        </a:rPr>
                        <a:t>36</a:t>
                      </a:r>
                      <a:r>
                        <a:rPr lang="en-US" sz="1200" b="0" dirty="0">
                          <a:solidFill>
                            <a:schemeClr val="tx1"/>
                          </a:solidFill>
                          <a:effectLst/>
                          <a:latin typeface="+mn-lt"/>
                        </a:rPr>
                        <a:t>/32/24</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54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j-lt"/>
                        </a:rPr>
                        <a:t>250W</a:t>
                      </a:r>
                      <a:r>
                        <a:rPr lang="en-US" sz="1200" b="0" dirty="0">
                          <a:solidFill>
                            <a:schemeClr val="tx1"/>
                          </a:solidFill>
                          <a:effectLst/>
                          <a:latin typeface="+mn-lt"/>
                        </a:rPr>
                        <a:t>/250W/220W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3200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64GB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2743982370"/>
                  </a:ext>
                </a:extLst>
              </a:tr>
              <a:tr h="125919">
                <a:tc>
                  <a:txBody>
                    <a:bodyPr/>
                    <a:lstStyle/>
                    <a:p>
                      <a:pPr marL="0" marR="0">
                        <a:spcBef>
                          <a:spcPts val="0"/>
                        </a:spcBef>
                        <a:spcAft>
                          <a:spcPts val="0"/>
                        </a:spcAft>
                      </a:pPr>
                      <a:r>
                        <a:rPr lang="en-US" sz="1200" b="0" dirty="0">
                          <a:solidFill>
                            <a:schemeClr val="tx1"/>
                          </a:solidFill>
                          <a:effectLst/>
                          <a:latin typeface="+mn-lt"/>
                        </a:rPr>
                        <a:t>Platinum 8358P</a:t>
                      </a:r>
                      <a:r>
                        <a:rPr lang="en-US" sz="1200" b="0" baseline="30000" dirty="0">
                          <a:solidFill>
                            <a:schemeClr val="tx1"/>
                          </a:solidFill>
                          <a:effectLst/>
                          <a:latin typeface="+mn-lt"/>
                        </a:rPr>
                        <a:t>1</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2.6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32</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48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240W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3200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8GB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1890459631"/>
                  </a:ext>
                </a:extLst>
              </a:tr>
              <a:tr h="125919">
                <a:tc>
                  <a:txBody>
                    <a:bodyPr/>
                    <a:lstStyle/>
                    <a:p>
                      <a:pPr marL="0" marR="0">
                        <a:spcBef>
                          <a:spcPts val="0"/>
                        </a:spcBef>
                        <a:spcAft>
                          <a:spcPts val="0"/>
                        </a:spcAft>
                      </a:pPr>
                      <a:r>
                        <a:rPr lang="en-US" sz="1200" b="0" dirty="0">
                          <a:solidFill>
                            <a:schemeClr val="tx1"/>
                          </a:solidFill>
                          <a:effectLst/>
                          <a:latin typeface="+mn-lt"/>
                        </a:rPr>
                        <a:t>Platinum 8358</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2.6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32</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48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250W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3200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64GB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904196152"/>
                  </a:ext>
                </a:extLst>
              </a:tr>
              <a:tr h="125919">
                <a:tc>
                  <a:txBody>
                    <a:bodyPr/>
                    <a:lstStyle/>
                    <a:p>
                      <a:pPr marL="0" marR="0">
                        <a:spcBef>
                          <a:spcPts val="0"/>
                        </a:spcBef>
                        <a:spcAft>
                          <a:spcPts val="0"/>
                        </a:spcAft>
                      </a:pPr>
                      <a:r>
                        <a:rPr lang="en-US" sz="1200" b="0" dirty="0">
                          <a:solidFill>
                            <a:schemeClr val="tx1"/>
                          </a:solidFill>
                          <a:effectLst/>
                          <a:latin typeface="+mn-lt"/>
                        </a:rPr>
                        <a:t>Platinum 8352Y</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j-lt"/>
                        </a:rPr>
                        <a:t>2.2 GHz/</a:t>
                      </a:r>
                      <a:r>
                        <a:rPr lang="en-US" sz="1200" b="0" dirty="0">
                          <a:solidFill>
                            <a:schemeClr val="tx1"/>
                          </a:solidFill>
                          <a:effectLst/>
                          <a:latin typeface="+mn-lt"/>
                        </a:rPr>
                        <a:t>2.3 GHz/2.6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j-lt"/>
                        </a:rPr>
                        <a:t>32</a:t>
                      </a:r>
                      <a:r>
                        <a:rPr lang="en-US" sz="1200" b="0" dirty="0">
                          <a:solidFill>
                            <a:schemeClr val="tx1"/>
                          </a:solidFill>
                          <a:effectLst/>
                          <a:latin typeface="+mn-lt"/>
                        </a:rPr>
                        <a:t>/24/16</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48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j-lt"/>
                        </a:rPr>
                        <a:t>205W</a:t>
                      </a:r>
                      <a:r>
                        <a:rPr lang="en-US" sz="1200" b="0" dirty="0">
                          <a:solidFill>
                            <a:schemeClr val="tx1"/>
                          </a:solidFill>
                          <a:effectLst/>
                          <a:latin typeface="+mn-lt"/>
                        </a:rPr>
                        <a:t>/185W/185W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3200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64GB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3601443815"/>
                  </a:ext>
                </a:extLst>
              </a:tr>
              <a:tr h="125919">
                <a:tc>
                  <a:txBody>
                    <a:bodyPr/>
                    <a:lstStyle/>
                    <a:p>
                      <a:pPr marL="0" marR="0">
                        <a:spcBef>
                          <a:spcPts val="0"/>
                        </a:spcBef>
                        <a:spcAft>
                          <a:spcPts val="0"/>
                        </a:spcAft>
                      </a:pPr>
                      <a:r>
                        <a:rPr lang="en-US" sz="1200" b="0" dirty="0">
                          <a:solidFill>
                            <a:schemeClr val="tx1"/>
                          </a:solidFill>
                          <a:effectLst/>
                          <a:latin typeface="+mn-lt"/>
                        </a:rPr>
                        <a:t>Platinum 8352V</a:t>
                      </a:r>
                      <a:r>
                        <a:rPr lang="en-US" sz="1200" b="0" baseline="30000" dirty="0">
                          <a:solidFill>
                            <a:schemeClr val="tx1"/>
                          </a:solidFill>
                          <a:effectLst/>
                          <a:latin typeface="+mn-lt"/>
                        </a:rPr>
                        <a:t>1,2</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j-lt"/>
                        </a:rPr>
                        <a:t>2.1 GHz</a:t>
                      </a:r>
                      <a:r>
                        <a:rPr lang="en-US" sz="1200" b="0" dirty="0">
                          <a:solidFill>
                            <a:schemeClr val="tx1"/>
                          </a:solidFill>
                          <a:effectLst/>
                          <a:latin typeface="+mj-lt"/>
                        </a:rPr>
                        <a:t>/</a:t>
                      </a:r>
                      <a:r>
                        <a:rPr lang="en-US" sz="1200" b="0" dirty="0">
                          <a:solidFill>
                            <a:schemeClr val="tx1"/>
                          </a:solidFill>
                          <a:effectLst/>
                          <a:latin typeface="+mn-lt"/>
                        </a:rPr>
                        <a:t>2.0 GHz/2.0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j-lt"/>
                        </a:rPr>
                        <a:t>36</a:t>
                      </a:r>
                      <a:r>
                        <a:rPr lang="en-US" sz="1200" b="0" dirty="0">
                          <a:solidFill>
                            <a:schemeClr val="tx1"/>
                          </a:solidFill>
                          <a:effectLst/>
                          <a:latin typeface="+mn-lt"/>
                        </a:rPr>
                        <a:t>/32/24</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54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j-lt"/>
                        </a:rPr>
                        <a:t>195W</a:t>
                      </a:r>
                      <a:r>
                        <a:rPr lang="en-US" sz="1200" b="0" dirty="0">
                          <a:solidFill>
                            <a:schemeClr val="tx1"/>
                          </a:solidFill>
                          <a:effectLst/>
                          <a:latin typeface="+mn-lt"/>
                        </a:rPr>
                        <a:t>/180W/155W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2933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8GB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1386212218"/>
                  </a:ext>
                </a:extLst>
              </a:tr>
              <a:tr h="125919">
                <a:tc>
                  <a:txBody>
                    <a:bodyPr/>
                    <a:lstStyle/>
                    <a:p>
                      <a:pPr marL="0" marR="0">
                        <a:spcBef>
                          <a:spcPts val="0"/>
                        </a:spcBef>
                        <a:spcAft>
                          <a:spcPts val="0"/>
                        </a:spcAft>
                      </a:pPr>
                      <a:r>
                        <a:rPr lang="en-US" sz="1200" b="0" dirty="0">
                          <a:solidFill>
                            <a:schemeClr val="tx1"/>
                          </a:solidFill>
                          <a:effectLst/>
                          <a:latin typeface="+mn-lt"/>
                        </a:rPr>
                        <a:t>Platinum 8352S</a:t>
                      </a:r>
                      <a:r>
                        <a:rPr lang="en-US" sz="1200" b="0" baseline="30000" dirty="0">
                          <a:solidFill>
                            <a:schemeClr val="tx1"/>
                          </a:solidFill>
                          <a:effectLst/>
                          <a:latin typeface="+mn-lt"/>
                        </a:rPr>
                        <a:t>2</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j-lt"/>
                        </a:rPr>
                        <a:t>2.2 GHz</a:t>
                      </a:r>
                      <a:r>
                        <a:rPr lang="en-US" sz="1200" b="0" dirty="0">
                          <a:solidFill>
                            <a:schemeClr val="tx1"/>
                          </a:solidFill>
                          <a:effectLst/>
                          <a:latin typeface="+mj-lt"/>
                        </a:rPr>
                        <a:t>/</a:t>
                      </a:r>
                      <a:r>
                        <a:rPr lang="en-US" sz="1200" b="0" dirty="0">
                          <a:solidFill>
                            <a:schemeClr val="tx1"/>
                          </a:solidFill>
                          <a:effectLst/>
                          <a:latin typeface="+mn-lt"/>
                        </a:rPr>
                        <a:t>2.3 GHz/2.6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j-lt"/>
                        </a:rPr>
                        <a:t>32</a:t>
                      </a:r>
                      <a:r>
                        <a:rPr lang="en-US" sz="1200" b="0" dirty="0">
                          <a:solidFill>
                            <a:schemeClr val="tx1"/>
                          </a:solidFill>
                          <a:effectLst/>
                          <a:latin typeface="+mn-lt"/>
                        </a:rPr>
                        <a:t>/24/16</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48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j-lt"/>
                        </a:rPr>
                        <a:t>205W</a:t>
                      </a:r>
                      <a:r>
                        <a:rPr lang="en-US" sz="1200" b="0" dirty="0">
                          <a:solidFill>
                            <a:schemeClr val="tx1"/>
                          </a:solidFill>
                          <a:effectLst/>
                          <a:latin typeface="+mn-lt"/>
                        </a:rPr>
                        <a:t>/185W/185W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3200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512GB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3256551131"/>
                  </a:ext>
                </a:extLst>
              </a:tr>
              <a:tr h="125919">
                <a:tc>
                  <a:txBody>
                    <a:bodyPr/>
                    <a:lstStyle/>
                    <a:p>
                      <a:pPr marL="0" marR="0">
                        <a:spcBef>
                          <a:spcPts val="0"/>
                        </a:spcBef>
                        <a:spcAft>
                          <a:spcPts val="0"/>
                        </a:spcAft>
                      </a:pPr>
                      <a:r>
                        <a:rPr lang="en-US" sz="1200" b="0" dirty="0">
                          <a:solidFill>
                            <a:schemeClr val="tx1"/>
                          </a:solidFill>
                          <a:effectLst/>
                          <a:latin typeface="+mn-lt"/>
                        </a:rPr>
                        <a:t>Platinum 8351N</a:t>
                      </a:r>
                      <a:r>
                        <a:rPr lang="en-US" sz="1200" b="0" baseline="30000" dirty="0">
                          <a:solidFill>
                            <a:schemeClr val="tx1"/>
                          </a:solidFill>
                          <a:effectLst/>
                          <a:latin typeface="+mn-lt"/>
                        </a:rPr>
                        <a:t>3</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2.4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36</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54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225W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N/A</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18288"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1200" b="0" dirty="0">
                          <a:solidFill>
                            <a:schemeClr val="tx1"/>
                          </a:solidFill>
                          <a:effectLst/>
                          <a:latin typeface="+mn-lt"/>
                        </a:rPr>
                        <a:t>2933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64GB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1717677909"/>
                  </a:ext>
                </a:extLst>
              </a:tr>
              <a:tr h="125919">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Gold 6354</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3.0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18</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39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205W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18288"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3200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64GB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674051678"/>
                  </a:ext>
                </a:extLst>
              </a:tr>
              <a:tr h="125919">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Gold 6348</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2.6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28</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42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235W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18288"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3200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64GB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1952892892"/>
                  </a:ext>
                </a:extLst>
              </a:tr>
              <a:tr h="125919">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Gold 6346</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3.1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16</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36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205W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18288"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3200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64GB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4237473886"/>
                  </a:ext>
                </a:extLst>
              </a:tr>
              <a:tr h="125919">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Gold 6338N</a:t>
                      </a:r>
                      <a:r>
                        <a:rPr lang="en-US" sz="1200" b="0" baseline="30000" dirty="0">
                          <a:solidFill>
                            <a:schemeClr val="tx1"/>
                          </a:solidFill>
                          <a:effectLst/>
                          <a:latin typeface="+mn-lt"/>
                          <a:ea typeface="Times New Roman" panose="02020603050405020304" pitchFamily="18" charset="0"/>
                          <a:cs typeface="MetricHPE" panose="020B0604020202020204" pitchFamily="34" charset="0"/>
                        </a:rPr>
                        <a:t>4</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2.2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32</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48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185W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18288"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2667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64GB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536873547"/>
                  </a:ext>
                </a:extLst>
              </a:tr>
              <a:tr h="125919">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Gold 6338</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2.0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32</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48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205W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18288"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3200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64GB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2930798223"/>
                  </a:ext>
                </a:extLst>
              </a:tr>
              <a:tr h="125919">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Gold 6330N</a:t>
                      </a:r>
                      <a:r>
                        <a:rPr lang="en-US" sz="1200" b="0" baseline="30000" dirty="0">
                          <a:solidFill>
                            <a:schemeClr val="tx1"/>
                          </a:solidFill>
                          <a:effectLst/>
                          <a:latin typeface="+mn-lt"/>
                          <a:ea typeface="Times New Roman" panose="02020603050405020304" pitchFamily="18" charset="0"/>
                          <a:cs typeface="MetricHPE" panose="020B0604020202020204" pitchFamily="34" charset="0"/>
                        </a:rPr>
                        <a:t>4</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2.2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28</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42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165W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18288"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2667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64GB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2180469100"/>
                  </a:ext>
                </a:extLst>
              </a:tr>
              <a:tr h="125919">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Gold 6330</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2.0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28</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42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205W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18288"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2933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64GB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3285014432"/>
                  </a:ext>
                </a:extLst>
              </a:tr>
              <a:tr h="125919">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Gold 6314U</a:t>
                      </a:r>
                      <a:r>
                        <a:rPr lang="en-US" sz="1200" b="0" baseline="30000" dirty="0">
                          <a:solidFill>
                            <a:schemeClr val="tx1"/>
                          </a:solidFill>
                          <a:effectLst/>
                          <a:latin typeface="+mn-lt"/>
                          <a:ea typeface="Times New Roman" panose="02020603050405020304" pitchFamily="18" charset="0"/>
                          <a:cs typeface="MetricHPE" panose="020B0604020202020204" pitchFamily="34" charset="0"/>
                        </a:rPr>
                        <a:t>5</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2.3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32</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48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205W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N/A</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18288"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3200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64GB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1767003570"/>
                  </a:ext>
                </a:extLst>
              </a:tr>
            </a:tbl>
          </a:graphicData>
        </a:graphic>
      </p:graphicFrame>
      <p:sp>
        <p:nvSpPr>
          <p:cNvPr id="10" name="Rectangle 9">
            <a:extLst>
              <a:ext uri="{FF2B5EF4-FFF2-40B4-BE49-F238E27FC236}">
                <a16:creationId xmlns:a16="http://schemas.microsoft.com/office/drawing/2014/main" id="{7A96551F-1237-4678-A1CC-417AEADD3945}"/>
              </a:ext>
            </a:extLst>
          </p:cNvPr>
          <p:cNvSpPr/>
          <p:nvPr/>
        </p:nvSpPr>
        <p:spPr>
          <a:xfrm>
            <a:off x="389695" y="5722594"/>
            <a:ext cx="11421303" cy="404947"/>
          </a:xfrm>
          <a:prstGeom prst="rect">
            <a:avLst/>
          </a:prstGeom>
        </p:spPr>
        <p:txBody>
          <a:bodyPr wrap="square" lIns="0" tIns="0" rIns="0" bIns="0" numCol="2">
            <a:noAutofit/>
          </a:bodyPr>
          <a:lstStyle/>
          <a:p>
            <a:r>
              <a:rPr lang="en-US" sz="1000" baseline="30000" dirty="0"/>
              <a:t>1 </a:t>
            </a:r>
            <a:r>
              <a:rPr lang="en-US" sz="1000" dirty="0"/>
              <a:t>Deterministic base frequency rating only applicable to VM workloads. Other workloads may see throttling;</a:t>
            </a:r>
            <a:endParaRPr lang="en-US" sz="1000" baseline="30000" dirty="0"/>
          </a:p>
          <a:p>
            <a:r>
              <a:rPr lang="en-US" sz="1000" baseline="30000" dirty="0"/>
              <a:t>2 </a:t>
            </a:r>
            <a:r>
              <a:rPr lang="en-US" sz="1000" dirty="0"/>
              <a:t>Supports Intel® Speed Select Performance Profile (SST-P), even though not being a “Y” processor;</a:t>
            </a:r>
          </a:p>
          <a:p>
            <a:r>
              <a:rPr lang="en-US" sz="1000" baseline="30000" dirty="0"/>
              <a:t>3 </a:t>
            </a:r>
            <a:r>
              <a:rPr lang="en-US" sz="1000" dirty="0"/>
              <a:t>Single socket capable even though not being a “U” processor. No dual socket support;</a:t>
            </a:r>
          </a:p>
          <a:p>
            <a:r>
              <a:rPr lang="en-US" sz="1000" baseline="30000" dirty="0"/>
              <a:t>4 </a:t>
            </a:r>
            <a:r>
              <a:rPr lang="en-US" sz="1000" dirty="0"/>
              <a:t>Deterministic base frequency rating only applicable for NFV workloads. Other workloads may see throttling;</a:t>
            </a:r>
          </a:p>
          <a:p>
            <a:r>
              <a:rPr lang="en-US" sz="1000" baseline="30000" dirty="0"/>
              <a:t>5 </a:t>
            </a:r>
            <a:r>
              <a:rPr lang="en-US" sz="1000" dirty="0"/>
              <a:t>Single socket capable, no dual socket support.</a:t>
            </a:r>
          </a:p>
        </p:txBody>
      </p:sp>
      <p:sp>
        <p:nvSpPr>
          <p:cNvPr id="11" name="Rectangle 10">
            <a:extLst>
              <a:ext uri="{FF2B5EF4-FFF2-40B4-BE49-F238E27FC236}">
                <a16:creationId xmlns:a16="http://schemas.microsoft.com/office/drawing/2014/main" id="{1A75D01A-002D-45A3-9A6D-E00BDE022E9E}"/>
              </a:ext>
            </a:extLst>
          </p:cNvPr>
          <p:cNvSpPr/>
          <p:nvPr/>
        </p:nvSpPr>
        <p:spPr>
          <a:xfrm>
            <a:off x="6009452" y="6040695"/>
            <a:ext cx="3466013" cy="170345"/>
          </a:xfrm>
          <a:prstGeom prst="rect">
            <a:avLst/>
          </a:prstGeom>
        </p:spPr>
        <p:txBody>
          <a:bodyPr wrap="none" lIns="0" tIns="0" rIns="0" bIns="0">
            <a:noAutofit/>
          </a:bodyPr>
          <a:lstStyle/>
          <a:p>
            <a:r>
              <a:rPr lang="en-US" sz="1000" b="1" dirty="0"/>
              <a:t>Bold:</a:t>
            </a:r>
            <a:r>
              <a:rPr lang="en-US" sz="1000" dirty="0"/>
              <a:t> Speed Select Performance Profile processors default values.</a:t>
            </a:r>
          </a:p>
        </p:txBody>
      </p:sp>
    </p:spTree>
    <p:extLst>
      <p:ext uri="{BB962C8B-B14F-4D97-AF65-F5344CB8AC3E}">
        <p14:creationId xmlns:p14="http://schemas.microsoft.com/office/powerpoint/2010/main" val="385237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dirty="0"/>
              <a:t>CONFIDENTIAL | AUTHORIZED HPE PARTNER USE ONLY</a:t>
            </a:r>
          </a:p>
        </p:txBody>
      </p:sp>
      <p:sp>
        <p:nvSpPr>
          <p:cNvPr id="5" name="Slide Number Placeholder 4"/>
          <p:cNvSpPr>
            <a:spLocks noGrp="1"/>
          </p:cNvSpPr>
          <p:nvPr>
            <p:ph type="sldNum" sz="quarter" idx="16"/>
          </p:nvPr>
        </p:nvSpPr>
        <p:spPr/>
        <p:txBody>
          <a:bodyPr/>
          <a:lstStyle/>
          <a:p>
            <a:pPr defTabSz="1088421">
              <a:buFontTx/>
              <a:buBlip>
                <a:blip r:embed="rId2"/>
              </a:buBlip>
            </a:pPr>
            <a:fld id="{104FC826-72BB-4AF1-BA01-A94F7396A7DC}" type="slidenum">
              <a:rPr lang="en-US" smtClean="0"/>
              <a:pPr defTabSz="1088421">
                <a:buFontTx/>
                <a:buBlip>
                  <a:blip r:embed="rId2"/>
                </a:buBlip>
              </a:pPr>
              <a:t>47</a:t>
            </a:fld>
            <a:endParaRPr lang="en-US" dirty="0"/>
          </a:p>
        </p:txBody>
      </p:sp>
      <p:sp>
        <p:nvSpPr>
          <p:cNvPr id="8" name="Text Placeholder 7">
            <a:extLst>
              <a:ext uri="{FF2B5EF4-FFF2-40B4-BE49-F238E27FC236}">
                <a16:creationId xmlns:a16="http://schemas.microsoft.com/office/drawing/2014/main" id="{7CB0048B-837A-4975-BEF9-4CFB74250A62}"/>
              </a:ext>
            </a:extLst>
          </p:cNvPr>
          <p:cNvSpPr>
            <a:spLocks noGrp="1"/>
          </p:cNvSpPr>
          <p:nvPr>
            <p:ph type="body" sz="quarter" idx="13"/>
          </p:nvPr>
        </p:nvSpPr>
        <p:spPr/>
        <p:txBody>
          <a:bodyPr/>
          <a:lstStyle/>
          <a:p>
            <a:r>
              <a:rPr lang="en-US" dirty="0"/>
              <a:t>HCC die CPUs stack</a:t>
            </a:r>
            <a:endParaRPr lang="en-US" dirty="0">
              <a:solidFill>
                <a:srgbClr val="01A982"/>
              </a:solidFill>
              <a:latin typeface="MetricHPE Semibold" panose="020B0703030202060203" pitchFamily="34" charset="0"/>
            </a:endParaRPr>
          </a:p>
        </p:txBody>
      </p:sp>
      <p:sp>
        <p:nvSpPr>
          <p:cNvPr id="2" name="Title 1"/>
          <p:cNvSpPr>
            <a:spLocks noGrp="1"/>
          </p:cNvSpPr>
          <p:nvPr>
            <p:ph type="title"/>
          </p:nvPr>
        </p:nvSpPr>
        <p:spPr/>
        <p:txBody>
          <a:bodyPr/>
          <a:lstStyle/>
          <a:p>
            <a:r>
              <a:rPr lang="en-US" dirty="0"/>
              <a:t>3rd Generation Intel xeon scalable processors</a:t>
            </a:r>
          </a:p>
        </p:txBody>
      </p:sp>
      <p:graphicFrame>
        <p:nvGraphicFramePr>
          <p:cNvPr id="9" name="Table 8">
            <a:extLst>
              <a:ext uri="{FF2B5EF4-FFF2-40B4-BE49-F238E27FC236}">
                <a16:creationId xmlns:a16="http://schemas.microsoft.com/office/drawing/2014/main" id="{E786DBA3-2421-43E5-A856-88D79DED84B4}"/>
              </a:ext>
            </a:extLst>
          </p:cNvPr>
          <p:cNvGraphicFramePr>
            <a:graphicFrameLocks noGrp="1"/>
          </p:cNvGraphicFramePr>
          <p:nvPr/>
        </p:nvGraphicFramePr>
        <p:xfrm>
          <a:off x="389696" y="1345559"/>
          <a:ext cx="11421303" cy="3840480"/>
        </p:xfrm>
        <a:graphic>
          <a:graphicData uri="http://schemas.openxmlformats.org/drawingml/2006/table">
            <a:tbl>
              <a:tblPr firstRow="1" firstCol="1" bandRow="1">
                <a:tableStyleId>{912C8C85-51F0-491E-9774-3900AFEF0FD7}</a:tableStyleId>
              </a:tblPr>
              <a:tblGrid>
                <a:gridCol w="1431908">
                  <a:extLst>
                    <a:ext uri="{9D8B030D-6E8A-4147-A177-3AD203B41FA5}">
                      <a16:colId xmlns:a16="http://schemas.microsoft.com/office/drawing/2014/main" val="1647569054"/>
                    </a:ext>
                  </a:extLst>
                </a:gridCol>
                <a:gridCol w="2033262">
                  <a:extLst>
                    <a:ext uri="{9D8B030D-6E8A-4147-A177-3AD203B41FA5}">
                      <a16:colId xmlns:a16="http://schemas.microsoft.com/office/drawing/2014/main" val="481873458"/>
                    </a:ext>
                  </a:extLst>
                </a:gridCol>
                <a:gridCol w="985206">
                  <a:extLst>
                    <a:ext uri="{9D8B030D-6E8A-4147-A177-3AD203B41FA5}">
                      <a16:colId xmlns:a16="http://schemas.microsoft.com/office/drawing/2014/main" val="1750377602"/>
                    </a:ext>
                  </a:extLst>
                </a:gridCol>
                <a:gridCol w="811366">
                  <a:extLst>
                    <a:ext uri="{9D8B030D-6E8A-4147-A177-3AD203B41FA5}">
                      <a16:colId xmlns:a16="http://schemas.microsoft.com/office/drawing/2014/main" val="3155627122"/>
                    </a:ext>
                  </a:extLst>
                </a:gridCol>
                <a:gridCol w="1652151">
                  <a:extLst>
                    <a:ext uri="{9D8B030D-6E8A-4147-A177-3AD203B41FA5}">
                      <a16:colId xmlns:a16="http://schemas.microsoft.com/office/drawing/2014/main" val="313840675"/>
                    </a:ext>
                  </a:extLst>
                </a:gridCol>
                <a:gridCol w="1115920">
                  <a:extLst>
                    <a:ext uri="{9D8B030D-6E8A-4147-A177-3AD203B41FA5}">
                      <a16:colId xmlns:a16="http://schemas.microsoft.com/office/drawing/2014/main" val="1320725183"/>
                    </a:ext>
                  </a:extLst>
                </a:gridCol>
                <a:gridCol w="905574">
                  <a:extLst>
                    <a:ext uri="{9D8B030D-6E8A-4147-A177-3AD203B41FA5}">
                      <a16:colId xmlns:a16="http://schemas.microsoft.com/office/drawing/2014/main" val="1412510341"/>
                    </a:ext>
                  </a:extLst>
                </a:gridCol>
                <a:gridCol w="1356957">
                  <a:extLst>
                    <a:ext uri="{9D8B030D-6E8A-4147-A177-3AD203B41FA5}">
                      <a16:colId xmlns:a16="http://schemas.microsoft.com/office/drawing/2014/main" val="2722361309"/>
                    </a:ext>
                  </a:extLst>
                </a:gridCol>
                <a:gridCol w="1128959">
                  <a:extLst>
                    <a:ext uri="{9D8B030D-6E8A-4147-A177-3AD203B41FA5}">
                      <a16:colId xmlns:a16="http://schemas.microsoft.com/office/drawing/2014/main" val="301002918"/>
                    </a:ext>
                  </a:extLst>
                </a:gridCol>
              </a:tblGrid>
              <a:tr h="145291">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Intel Xeon Models</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127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CPU Frequency</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Cores</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L3 Cache</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Power</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UPI</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DDR4</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SGX Enclave size</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rPr>
                        <a:t>Max. Memory</a:t>
                      </a:r>
                    </a:p>
                  </a:txBody>
                  <a:tcPr marL="45720" marR="45720">
                    <a:lnL w="635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629878760"/>
                  </a:ext>
                </a:extLst>
              </a:tr>
              <a:tr h="125919">
                <a:tc>
                  <a:txBody>
                    <a:bodyPr/>
                    <a:lstStyle/>
                    <a:p>
                      <a:pPr marL="0" marR="0">
                        <a:spcBef>
                          <a:spcPts val="0"/>
                        </a:spcBef>
                        <a:spcAft>
                          <a:spcPts val="0"/>
                        </a:spcAft>
                      </a:pPr>
                      <a:r>
                        <a:rPr lang="en-US" sz="1200" b="0" dirty="0">
                          <a:solidFill>
                            <a:schemeClr val="tx1"/>
                          </a:solidFill>
                          <a:effectLst/>
                          <a:latin typeface="+mn-lt"/>
                        </a:rPr>
                        <a:t>Gold 6342</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2.8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24</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36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230W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3200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64GB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2841250120"/>
                  </a:ext>
                </a:extLst>
              </a:tr>
              <a:tr h="125919">
                <a:tc>
                  <a:txBody>
                    <a:bodyPr/>
                    <a:lstStyle/>
                    <a:p>
                      <a:pPr marL="0" marR="0">
                        <a:spcBef>
                          <a:spcPts val="0"/>
                        </a:spcBef>
                        <a:spcAft>
                          <a:spcPts val="0"/>
                        </a:spcAft>
                      </a:pPr>
                      <a:r>
                        <a:rPr lang="en-US" sz="1200" b="0" dirty="0">
                          <a:solidFill>
                            <a:schemeClr val="tx1"/>
                          </a:solidFill>
                          <a:effectLst/>
                          <a:latin typeface="+mn-lt"/>
                        </a:rPr>
                        <a:t>Gold 6336Y</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n-lt"/>
                        </a:rPr>
                        <a:t>2.4 GHz</a:t>
                      </a:r>
                      <a:r>
                        <a:rPr lang="en-US" sz="1200" b="0" dirty="0">
                          <a:solidFill>
                            <a:schemeClr val="tx1"/>
                          </a:solidFill>
                          <a:effectLst/>
                          <a:latin typeface="+mn-lt"/>
                        </a:rPr>
                        <a:t>/2.9 GHz/3.1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n-lt"/>
                        </a:rPr>
                        <a:t>24</a:t>
                      </a:r>
                      <a:r>
                        <a:rPr lang="en-US" sz="1200" b="0" dirty="0">
                          <a:solidFill>
                            <a:schemeClr val="tx1"/>
                          </a:solidFill>
                          <a:effectLst/>
                          <a:latin typeface="+mn-lt"/>
                        </a:rPr>
                        <a:t>/12/8</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36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n-lt"/>
                        </a:rPr>
                        <a:t>185W</a:t>
                      </a:r>
                      <a:r>
                        <a:rPr lang="en-US" sz="1200" b="0" dirty="0">
                          <a:solidFill>
                            <a:schemeClr val="tx1"/>
                          </a:solidFill>
                          <a:effectLst/>
                          <a:latin typeface="+mn-lt"/>
                        </a:rPr>
                        <a:t>/150W/150W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3200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64GB</a:t>
                      </a:r>
                      <a:endParaRPr lang="en-US" sz="1200" b="0" dirty="0">
                        <a:solidFill>
                          <a:srgbClr val="FF0000"/>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538975397"/>
                  </a:ext>
                </a:extLst>
              </a:tr>
              <a:tr h="125919">
                <a:tc>
                  <a:txBody>
                    <a:bodyPr/>
                    <a:lstStyle/>
                    <a:p>
                      <a:pPr marL="0" marR="0">
                        <a:spcBef>
                          <a:spcPts val="0"/>
                        </a:spcBef>
                        <a:spcAft>
                          <a:spcPts val="0"/>
                        </a:spcAft>
                      </a:pPr>
                      <a:r>
                        <a:rPr lang="en-US" sz="1200" b="0" dirty="0">
                          <a:solidFill>
                            <a:schemeClr val="tx1"/>
                          </a:solidFill>
                          <a:effectLst/>
                          <a:latin typeface="+mn-lt"/>
                        </a:rPr>
                        <a:t>Gold 6334</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3.6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8</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18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165W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3200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64GB</a:t>
                      </a:r>
                      <a:endParaRPr lang="en-US" sz="1200" b="0" dirty="0">
                        <a:solidFill>
                          <a:srgbClr val="FF0000"/>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2743982370"/>
                  </a:ext>
                </a:extLst>
              </a:tr>
              <a:tr h="193761">
                <a:tc>
                  <a:txBody>
                    <a:bodyPr/>
                    <a:lstStyle/>
                    <a:p>
                      <a:pPr marL="0" marR="0">
                        <a:spcBef>
                          <a:spcPts val="0"/>
                        </a:spcBef>
                        <a:spcAft>
                          <a:spcPts val="0"/>
                        </a:spcAft>
                      </a:pPr>
                      <a:r>
                        <a:rPr lang="en-US" sz="1200" b="0">
                          <a:solidFill>
                            <a:schemeClr val="tx1"/>
                          </a:solidFill>
                          <a:effectLst/>
                          <a:latin typeface="+mn-lt"/>
                        </a:rPr>
                        <a:t>Gold 6326</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2.9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16</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24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185W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3200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64GB</a:t>
                      </a:r>
                      <a:endParaRPr lang="en-US" sz="1200" b="0" dirty="0">
                        <a:solidFill>
                          <a:srgbClr val="FF0000"/>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1890459631"/>
                  </a:ext>
                </a:extLst>
              </a:tr>
              <a:tr h="125919">
                <a:tc>
                  <a:txBody>
                    <a:bodyPr/>
                    <a:lstStyle/>
                    <a:p>
                      <a:pPr marL="0" marR="0">
                        <a:spcBef>
                          <a:spcPts val="0"/>
                        </a:spcBef>
                        <a:spcAft>
                          <a:spcPts val="0"/>
                        </a:spcAft>
                      </a:pPr>
                      <a:r>
                        <a:rPr lang="en-US" sz="1200" b="0" dirty="0">
                          <a:solidFill>
                            <a:schemeClr val="tx1"/>
                          </a:solidFill>
                          <a:effectLst/>
                          <a:latin typeface="+mn-lt"/>
                        </a:rPr>
                        <a:t>Gold 6312U</a:t>
                      </a:r>
                      <a:r>
                        <a:rPr lang="en-US" sz="1200" b="0" baseline="30000" dirty="0">
                          <a:solidFill>
                            <a:schemeClr val="tx1"/>
                          </a:solidFill>
                          <a:effectLst/>
                          <a:latin typeface="+mn-lt"/>
                          <a:ea typeface="Times New Roman" panose="02020603050405020304" pitchFamily="18" charset="0"/>
                          <a:cs typeface="MetricHPE" panose="020B0604020202020204" pitchFamily="34" charset="0"/>
                        </a:rPr>
                        <a:t>3</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2.4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24</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36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185W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N/A</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1200" b="0" dirty="0">
                          <a:solidFill>
                            <a:schemeClr val="tx1"/>
                          </a:solidFill>
                          <a:effectLst/>
                          <a:latin typeface="+mn-lt"/>
                        </a:rPr>
                        <a:t>3200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64GB</a:t>
                      </a:r>
                      <a:endParaRPr lang="en-US" sz="1200" b="0" dirty="0">
                        <a:solidFill>
                          <a:srgbClr val="FF0000"/>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904196152"/>
                  </a:ext>
                </a:extLst>
              </a:tr>
              <a:tr h="125919">
                <a:tc>
                  <a:txBody>
                    <a:bodyPr/>
                    <a:lstStyle/>
                    <a:p>
                      <a:pPr marL="0" marR="0">
                        <a:spcBef>
                          <a:spcPts val="0"/>
                        </a:spcBef>
                        <a:spcAft>
                          <a:spcPts val="0"/>
                        </a:spcAft>
                      </a:pPr>
                      <a:r>
                        <a:rPr lang="en-US" sz="1200" b="0" dirty="0">
                          <a:solidFill>
                            <a:schemeClr val="tx1"/>
                          </a:solidFill>
                          <a:effectLst/>
                          <a:latin typeface="+mn-lt"/>
                        </a:rPr>
                        <a:t>Gold 5320</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2.2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26</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39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185W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2933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64GB</a:t>
                      </a:r>
                      <a:endParaRPr lang="en-US" sz="1200" b="0" dirty="0">
                        <a:solidFill>
                          <a:srgbClr val="FF0000"/>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3601443815"/>
                  </a:ext>
                </a:extLst>
              </a:tr>
              <a:tr h="125919">
                <a:tc>
                  <a:txBody>
                    <a:bodyPr/>
                    <a:lstStyle/>
                    <a:p>
                      <a:pPr marL="0" marR="0">
                        <a:spcBef>
                          <a:spcPts val="0"/>
                        </a:spcBef>
                        <a:spcAft>
                          <a:spcPts val="0"/>
                        </a:spcAft>
                      </a:pPr>
                      <a:r>
                        <a:rPr lang="en-US" sz="1200" b="0" dirty="0">
                          <a:solidFill>
                            <a:schemeClr val="tx1"/>
                          </a:solidFill>
                          <a:effectLst/>
                          <a:latin typeface="+mn-lt"/>
                        </a:rPr>
                        <a:t>Gold 5318Y</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n-lt"/>
                        </a:rPr>
                        <a:t>2.1 GHz</a:t>
                      </a:r>
                      <a:r>
                        <a:rPr lang="en-US" sz="1200" b="0" dirty="0">
                          <a:solidFill>
                            <a:schemeClr val="tx1"/>
                          </a:solidFill>
                          <a:effectLst/>
                          <a:latin typeface="+mn-lt"/>
                        </a:rPr>
                        <a:t>/1.9GHz/2.0GHz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n-lt"/>
                        </a:rPr>
                        <a:t>24</a:t>
                      </a:r>
                      <a:r>
                        <a:rPr lang="en-US" sz="1200" b="0" dirty="0">
                          <a:solidFill>
                            <a:schemeClr val="tx1"/>
                          </a:solidFill>
                          <a:effectLst/>
                          <a:latin typeface="+mn-lt"/>
                        </a:rPr>
                        <a:t>/24/22</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36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n-lt"/>
                        </a:rPr>
                        <a:t>165W</a:t>
                      </a:r>
                      <a:r>
                        <a:rPr lang="en-US" sz="1200" b="0" dirty="0">
                          <a:solidFill>
                            <a:schemeClr val="tx1"/>
                          </a:solidFill>
                          <a:effectLst/>
                          <a:latin typeface="+mn-lt"/>
                        </a:rPr>
                        <a:t>/150W/150W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2933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64GB</a:t>
                      </a:r>
                      <a:endParaRPr lang="en-US" sz="1200" b="0" dirty="0">
                        <a:solidFill>
                          <a:srgbClr val="FF0000"/>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1386212218"/>
                  </a:ext>
                </a:extLst>
              </a:tr>
              <a:tr h="125919">
                <a:tc>
                  <a:txBody>
                    <a:bodyPr/>
                    <a:lstStyle/>
                    <a:p>
                      <a:pPr marL="0" marR="0">
                        <a:spcBef>
                          <a:spcPts val="0"/>
                        </a:spcBef>
                        <a:spcAft>
                          <a:spcPts val="0"/>
                        </a:spcAft>
                      </a:pPr>
                      <a:r>
                        <a:rPr lang="en-US" sz="1200" b="0" dirty="0">
                          <a:solidFill>
                            <a:schemeClr val="tx1"/>
                          </a:solidFill>
                          <a:effectLst/>
                          <a:latin typeface="+mn-lt"/>
                        </a:rPr>
                        <a:t>Gold 5318S</a:t>
                      </a:r>
                      <a:r>
                        <a:rPr lang="en-US" sz="1200" b="0" baseline="30000" dirty="0">
                          <a:solidFill>
                            <a:schemeClr val="tx1"/>
                          </a:solidFill>
                          <a:effectLst/>
                          <a:latin typeface="+mn-lt"/>
                          <a:ea typeface="Times New Roman" panose="02020603050405020304" pitchFamily="18" charset="0"/>
                          <a:cs typeface="MetricHPE" panose="020B0604020202020204" pitchFamily="34" charset="0"/>
                        </a:rPr>
                        <a:t>1</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n-lt"/>
                        </a:rPr>
                        <a:t>2.1 GHz</a:t>
                      </a:r>
                      <a:r>
                        <a:rPr lang="en-US" sz="1200" b="0" dirty="0">
                          <a:solidFill>
                            <a:schemeClr val="tx1"/>
                          </a:solidFill>
                          <a:effectLst/>
                          <a:latin typeface="+mn-lt"/>
                        </a:rPr>
                        <a:t>/1.9GHz/2.0GHz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n-lt"/>
                        </a:rPr>
                        <a:t>24</a:t>
                      </a:r>
                      <a:r>
                        <a:rPr lang="en-US" sz="1200" b="0" dirty="0">
                          <a:solidFill>
                            <a:schemeClr val="tx1"/>
                          </a:solidFill>
                          <a:effectLst/>
                          <a:latin typeface="+mn-lt"/>
                        </a:rPr>
                        <a:t>/24/22</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36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n-lt"/>
                        </a:rPr>
                        <a:t>165W</a:t>
                      </a:r>
                      <a:r>
                        <a:rPr lang="en-US" sz="1200" b="0" dirty="0">
                          <a:solidFill>
                            <a:schemeClr val="tx1"/>
                          </a:solidFill>
                          <a:effectLst/>
                          <a:latin typeface="+mn-lt"/>
                        </a:rPr>
                        <a:t>/150W/150W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2933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512GB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3256551131"/>
                  </a:ext>
                </a:extLst>
              </a:tr>
              <a:tr h="125919">
                <a:tc>
                  <a:txBody>
                    <a:bodyPr/>
                    <a:lstStyle/>
                    <a:p>
                      <a:pPr marL="0" marR="0">
                        <a:spcBef>
                          <a:spcPts val="0"/>
                        </a:spcBef>
                        <a:spcAft>
                          <a:spcPts val="0"/>
                        </a:spcAft>
                      </a:pPr>
                      <a:r>
                        <a:rPr lang="en-US" sz="1200" b="0" dirty="0">
                          <a:solidFill>
                            <a:schemeClr val="tx1"/>
                          </a:solidFill>
                          <a:effectLst/>
                          <a:latin typeface="+mn-lt"/>
                        </a:rPr>
                        <a:t>Gold 5318N</a:t>
                      </a:r>
                      <a:r>
                        <a:rPr lang="en-US" sz="1200" b="0" baseline="30000" dirty="0">
                          <a:solidFill>
                            <a:schemeClr val="tx1"/>
                          </a:solidFill>
                          <a:effectLst/>
                          <a:latin typeface="+mn-lt"/>
                          <a:ea typeface="Times New Roman" panose="02020603050405020304" pitchFamily="18" charset="0"/>
                          <a:cs typeface="MetricHPE" panose="020B0604020202020204" pitchFamily="34" charset="0"/>
                        </a:rPr>
                        <a:t>1,2</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n-lt"/>
                        </a:rPr>
                        <a:t>2.1 GHz</a:t>
                      </a:r>
                      <a:r>
                        <a:rPr lang="en-US" sz="1200" b="0" dirty="0">
                          <a:solidFill>
                            <a:schemeClr val="tx1"/>
                          </a:solidFill>
                          <a:effectLst/>
                          <a:latin typeface="+mn-lt"/>
                        </a:rPr>
                        <a:t>/2.0GHz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n-lt"/>
                        </a:rPr>
                        <a:t>24</a:t>
                      </a:r>
                      <a:r>
                        <a:rPr lang="en-US" sz="1200" b="0" dirty="0">
                          <a:solidFill>
                            <a:schemeClr val="tx1"/>
                          </a:solidFill>
                          <a:effectLst/>
                          <a:latin typeface="+mn-lt"/>
                        </a:rPr>
                        <a:t>/20</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36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n-lt"/>
                        </a:rPr>
                        <a:t>150W</a:t>
                      </a:r>
                      <a:r>
                        <a:rPr lang="en-US" sz="1200" b="0" dirty="0">
                          <a:solidFill>
                            <a:schemeClr val="tx1"/>
                          </a:solidFill>
                          <a:effectLst/>
                          <a:latin typeface="+mn-lt"/>
                        </a:rPr>
                        <a:t>/135W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2667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64GB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1717677909"/>
                  </a:ext>
                </a:extLst>
              </a:tr>
              <a:tr h="125919">
                <a:tc>
                  <a:txBody>
                    <a:bodyPr/>
                    <a:lstStyle/>
                    <a:p>
                      <a:pPr marL="0" marR="0">
                        <a:spcBef>
                          <a:spcPts val="0"/>
                        </a:spcBef>
                        <a:spcAft>
                          <a:spcPts val="0"/>
                        </a:spcAft>
                      </a:pPr>
                      <a:r>
                        <a:rPr lang="en-US" sz="1200" b="0" dirty="0">
                          <a:solidFill>
                            <a:schemeClr val="tx1"/>
                          </a:solidFill>
                          <a:effectLst/>
                          <a:latin typeface="+mn-lt"/>
                        </a:rPr>
                        <a:t>Gold 5317</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3.0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12</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18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150W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2933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64GB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674051678"/>
                  </a:ext>
                </a:extLst>
              </a:tr>
              <a:tr h="125919">
                <a:tc>
                  <a:txBody>
                    <a:bodyPr/>
                    <a:lstStyle/>
                    <a:p>
                      <a:pPr marL="0" marR="0">
                        <a:spcBef>
                          <a:spcPts val="0"/>
                        </a:spcBef>
                        <a:spcAft>
                          <a:spcPts val="0"/>
                        </a:spcAft>
                      </a:pPr>
                      <a:r>
                        <a:rPr lang="en-US" sz="1200" b="0" dirty="0">
                          <a:solidFill>
                            <a:schemeClr val="tx1"/>
                          </a:solidFill>
                          <a:effectLst/>
                          <a:latin typeface="+mn-lt"/>
                        </a:rPr>
                        <a:t>Gold 5315Y</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n-lt"/>
                          <a:ea typeface="Times New Roman" panose="02020603050405020304" pitchFamily="18" charset="0"/>
                          <a:cs typeface="MetricHPE" panose="020B0604020202020204" pitchFamily="34" charset="0"/>
                        </a:rPr>
                        <a:t>3.2 GHz</a:t>
                      </a:r>
                      <a:r>
                        <a:rPr lang="en-US" sz="1200" b="0" dirty="0">
                          <a:solidFill>
                            <a:schemeClr val="tx1"/>
                          </a:solidFill>
                          <a:effectLst/>
                          <a:latin typeface="+mn-lt"/>
                          <a:ea typeface="Times New Roman" panose="02020603050405020304" pitchFamily="18" charset="0"/>
                          <a:cs typeface="MetricHPE" panose="020B0604020202020204" pitchFamily="34" charset="0"/>
                        </a:rPr>
                        <a:t>/3.2GHz/3.4GHz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n-lt"/>
                          <a:ea typeface="Times New Roman" panose="02020603050405020304" pitchFamily="18" charset="0"/>
                          <a:cs typeface="MetricHPE" panose="020B0604020202020204" pitchFamily="34" charset="0"/>
                        </a:rPr>
                        <a:t>8</a:t>
                      </a:r>
                      <a:r>
                        <a:rPr lang="en-US" sz="1200" b="0" dirty="0">
                          <a:solidFill>
                            <a:schemeClr val="tx1"/>
                          </a:solidFill>
                          <a:effectLst/>
                          <a:latin typeface="+mn-lt"/>
                          <a:ea typeface="Times New Roman" panose="02020603050405020304" pitchFamily="18" charset="0"/>
                          <a:cs typeface="MetricHPE" panose="020B0604020202020204" pitchFamily="34" charset="0"/>
                        </a:rPr>
                        <a:t>/6/4</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12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n-lt"/>
                          <a:ea typeface="Times New Roman" panose="02020603050405020304" pitchFamily="18" charset="0"/>
                          <a:cs typeface="MetricHPE" panose="020B0604020202020204" pitchFamily="34" charset="0"/>
                        </a:rPr>
                        <a:t>140W</a:t>
                      </a:r>
                      <a:r>
                        <a:rPr lang="en-US" sz="1200" b="0" dirty="0">
                          <a:solidFill>
                            <a:schemeClr val="tx1"/>
                          </a:solidFill>
                          <a:effectLst/>
                          <a:latin typeface="+mn-lt"/>
                          <a:ea typeface="Times New Roman" panose="02020603050405020304" pitchFamily="18" charset="0"/>
                          <a:cs typeface="MetricHPE" panose="020B0604020202020204" pitchFamily="34" charset="0"/>
                        </a:rPr>
                        <a:t>/125W/115W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2933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64GB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1952892892"/>
                  </a:ext>
                </a:extLst>
              </a:tr>
              <a:tr h="125919">
                <a:tc>
                  <a:txBody>
                    <a:bodyPr/>
                    <a:lstStyle/>
                    <a:p>
                      <a:pPr marL="0" marR="0">
                        <a:spcBef>
                          <a:spcPts val="0"/>
                        </a:spcBef>
                        <a:spcAft>
                          <a:spcPts val="0"/>
                        </a:spcAft>
                      </a:pPr>
                      <a:r>
                        <a:rPr lang="en-US" sz="1200" b="0" dirty="0">
                          <a:solidFill>
                            <a:schemeClr val="tx1"/>
                          </a:solidFill>
                          <a:effectLst/>
                          <a:latin typeface="+mn-lt"/>
                        </a:rPr>
                        <a:t>Silver 4316</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2.3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20</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30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150W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 @ 10.4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2667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8GB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4237473886"/>
                  </a:ext>
                </a:extLst>
              </a:tr>
              <a:tr h="125919">
                <a:tc>
                  <a:txBody>
                    <a:bodyPr/>
                    <a:lstStyle/>
                    <a:p>
                      <a:pPr marL="0" marR="0">
                        <a:spcBef>
                          <a:spcPts val="0"/>
                        </a:spcBef>
                        <a:spcAft>
                          <a:spcPts val="0"/>
                        </a:spcAft>
                      </a:pPr>
                      <a:r>
                        <a:rPr lang="en-US" sz="1200" b="0" dirty="0">
                          <a:solidFill>
                            <a:schemeClr val="tx1"/>
                          </a:solidFill>
                          <a:effectLst/>
                          <a:latin typeface="+mn-lt"/>
                        </a:rPr>
                        <a:t>Silver 4314</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2.4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16</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24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135W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etricHPE"/>
                          <a:ea typeface="Times New Roman" panose="02020603050405020304" pitchFamily="18" charset="0"/>
                          <a:cs typeface="MetricHPE" panose="020B0604020202020204" pitchFamily="34" charset="0"/>
                        </a:rPr>
                        <a:t>2 @ 10.4 GT/s</a:t>
                      </a:r>
                      <a:endParaRPr kumimoji="0" lang="en-US" sz="1200" b="0" i="0" u="none" strike="noStrike" kern="1200" cap="none" spc="0" normalizeH="0" baseline="0" noProof="0" dirty="0">
                        <a:ln>
                          <a:noFill/>
                        </a:ln>
                        <a:solidFill>
                          <a:prstClr val="black"/>
                        </a:solidFill>
                        <a:effectLst/>
                        <a:uLnTx/>
                        <a:uFillTx/>
                        <a:latin typeface="MetricHPE"/>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2667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8GB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536873547"/>
                  </a:ext>
                </a:extLst>
              </a:tr>
              <a:tr h="125919">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Silver 4310</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2.1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12</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18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120W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MetricHPE"/>
                          <a:ea typeface="Times New Roman" panose="02020603050405020304" pitchFamily="18" charset="0"/>
                          <a:cs typeface="MetricHPE" panose="020B0604020202020204" pitchFamily="34" charset="0"/>
                        </a:rPr>
                        <a:t>2 @ 10.4 GT/s</a:t>
                      </a:r>
                      <a:endParaRPr kumimoji="0" lang="en-US" sz="1200" b="0" i="0" u="none" strike="noStrike" kern="1200" cap="none" spc="0" normalizeH="0" baseline="0" noProof="0" dirty="0">
                        <a:ln>
                          <a:noFill/>
                        </a:ln>
                        <a:solidFill>
                          <a:prstClr val="black"/>
                        </a:solidFill>
                        <a:effectLst/>
                        <a:uLnTx/>
                        <a:uFillTx/>
                        <a:latin typeface="MetricHPE"/>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2667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8GB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2930798223"/>
                  </a:ext>
                </a:extLst>
              </a:tr>
              <a:tr h="125919">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Silver 4309Y</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n-lt"/>
                          <a:ea typeface="Times New Roman" panose="02020603050405020304" pitchFamily="18" charset="0"/>
                          <a:cs typeface="MetricHPE" panose="020B0604020202020204" pitchFamily="34" charset="0"/>
                        </a:rPr>
                        <a:t>2.8 GHz</a:t>
                      </a:r>
                      <a:r>
                        <a:rPr lang="en-US" sz="1200" b="0" dirty="0">
                          <a:solidFill>
                            <a:schemeClr val="tx1"/>
                          </a:solidFill>
                          <a:effectLst/>
                          <a:latin typeface="+mn-lt"/>
                          <a:ea typeface="Times New Roman" panose="02020603050405020304" pitchFamily="18" charset="0"/>
                          <a:cs typeface="MetricHPE" panose="020B0604020202020204" pitchFamily="34" charset="0"/>
                        </a:rPr>
                        <a:t>/2.6GHz/2.3GHz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n-lt"/>
                          <a:ea typeface="Times New Roman" panose="02020603050405020304" pitchFamily="18" charset="0"/>
                          <a:cs typeface="MetricHPE" panose="020B0604020202020204" pitchFamily="34" charset="0"/>
                        </a:rPr>
                        <a:t>8</a:t>
                      </a:r>
                      <a:r>
                        <a:rPr lang="en-US" sz="1200" b="0" dirty="0">
                          <a:solidFill>
                            <a:schemeClr val="tx1"/>
                          </a:solidFill>
                          <a:effectLst/>
                          <a:latin typeface="+mn-lt"/>
                          <a:ea typeface="Times New Roman" panose="02020603050405020304" pitchFamily="18" charset="0"/>
                          <a:cs typeface="MetricHPE" panose="020B0604020202020204" pitchFamily="34" charset="0"/>
                        </a:rPr>
                        <a:t>/8/8</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12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n-lt"/>
                          <a:ea typeface="Times New Roman" panose="02020603050405020304" pitchFamily="18" charset="0"/>
                          <a:cs typeface="MetricHPE" panose="020B0604020202020204" pitchFamily="34" charset="0"/>
                        </a:rPr>
                        <a:t>105W</a:t>
                      </a:r>
                      <a:r>
                        <a:rPr lang="en-US" sz="1200" b="0" dirty="0">
                          <a:solidFill>
                            <a:schemeClr val="tx1"/>
                          </a:solidFill>
                          <a:effectLst/>
                          <a:latin typeface="+mn-lt"/>
                          <a:ea typeface="Times New Roman" panose="02020603050405020304" pitchFamily="18" charset="0"/>
                          <a:cs typeface="MetricHPE" panose="020B0604020202020204" pitchFamily="34" charset="0"/>
                        </a:rPr>
                        <a:t>/95W/85W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etricHPE"/>
                          <a:ea typeface="Times New Roman" panose="02020603050405020304" pitchFamily="18" charset="0"/>
                          <a:cs typeface="MetricHPE" panose="020B0604020202020204" pitchFamily="34" charset="0"/>
                        </a:rPr>
                        <a:t>2 @ 10.4 GT/s</a:t>
                      </a:r>
                      <a:endParaRPr kumimoji="0" lang="en-US" sz="1200" b="0" i="0" u="none" strike="noStrike" kern="1200" cap="none" spc="0" normalizeH="0" baseline="0" noProof="0" dirty="0">
                        <a:ln>
                          <a:noFill/>
                        </a:ln>
                        <a:solidFill>
                          <a:prstClr val="black"/>
                        </a:solidFill>
                        <a:effectLst/>
                        <a:uLnTx/>
                        <a:uFillTx/>
                        <a:latin typeface="MetricHPE"/>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2667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MetricHPE" panose="020B0604020202020204" pitchFamily="34" charset="0"/>
                        </a:rPr>
                        <a:t>8GB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2180469100"/>
                  </a:ext>
                </a:extLst>
              </a:tr>
            </a:tbl>
          </a:graphicData>
        </a:graphic>
      </p:graphicFrame>
      <p:sp>
        <p:nvSpPr>
          <p:cNvPr id="10" name="Rectangle 9">
            <a:extLst>
              <a:ext uri="{FF2B5EF4-FFF2-40B4-BE49-F238E27FC236}">
                <a16:creationId xmlns:a16="http://schemas.microsoft.com/office/drawing/2014/main" id="{7A96551F-1237-4678-A1CC-417AEADD3945}"/>
              </a:ext>
            </a:extLst>
          </p:cNvPr>
          <p:cNvSpPr/>
          <p:nvPr/>
        </p:nvSpPr>
        <p:spPr>
          <a:xfrm>
            <a:off x="389695" y="5722499"/>
            <a:ext cx="11421303" cy="404947"/>
          </a:xfrm>
          <a:prstGeom prst="rect">
            <a:avLst/>
          </a:prstGeom>
        </p:spPr>
        <p:txBody>
          <a:bodyPr wrap="square" lIns="0" tIns="0" rIns="0" bIns="0" numCol="2">
            <a:noAutofit/>
          </a:bodyPr>
          <a:lstStyle/>
          <a:p>
            <a:r>
              <a:rPr lang="en-US" sz="1000" baseline="30000" dirty="0"/>
              <a:t>1 </a:t>
            </a:r>
            <a:r>
              <a:rPr lang="en-US" sz="1000" dirty="0"/>
              <a:t>Supports Intel® Speed Select Performance Profile (SST-P), even though not being a “Y” processor;</a:t>
            </a:r>
          </a:p>
          <a:p>
            <a:r>
              <a:rPr lang="en-US" sz="1000" baseline="30000" dirty="0"/>
              <a:t>2 </a:t>
            </a:r>
            <a:r>
              <a:rPr lang="en-US" sz="1000" dirty="0"/>
              <a:t>Deterministic base frequency rating only applicable for NFV workloads. Other workloads may see throttling;</a:t>
            </a:r>
          </a:p>
          <a:p>
            <a:r>
              <a:rPr lang="en-US" sz="1000" baseline="30000" dirty="0"/>
              <a:t>3 </a:t>
            </a:r>
            <a:r>
              <a:rPr lang="en-US" sz="1000" dirty="0"/>
              <a:t>Single socket capable, no dual socket support.</a:t>
            </a:r>
          </a:p>
          <a:p>
            <a:endParaRPr lang="en-US" sz="1000" dirty="0"/>
          </a:p>
        </p:txBody>
      </p:sp>
      <p:sp>
        <p:nvSpPr>
          <p:cNvPr id="14" name="Rectangle 13">
            <a:extLst>
              <a:ext uri="{FF2B5EF4-FFF2-40B4-BE49-F238E27FC236}">
                <a16:creationId xmlns:a16="http://schemas.microsoft.com/office/drawing/2014/main" id="{D7FA7323-5EB7-4FC0-A4BB-F36729FC3872}"/>
              </a:ext>
            </a:extLst>
          </p:cNvPr>
          <p:cNvSpPr/>
          <p:nvPr/>
        </p:nvSpPr>
        <p:spPr>
          <a:xfrm>
            <a:off x="6018161" y="5953769"/>
            <a:ext cx="3466013" cy="170345"/>
          </a:xfrm>
          <a:prstGeom prst="rect">
            <a:avLst/>
          </a:prstGeom>
        </p:spPr>
        <p:txBody>
          <a:bodyPr wrap="none" lIns="0" tIns="0" rIns="0" bIns="0">
            <a:noAutofit/>
          </a:bodyPr>
          <a:lstStyle/>
          <a:p>
            <a:r>
              <a:rPr lang="en-US" sz="1000" b="1" dirty="0"/>
              <a:t>Bold:</a:t>
            </a:r>
            <a:r>
              <a:rPr lang="en-US" sz="1000" dirty="0"/>
              <a:t> Speed Select Performance Profile processors default values.</a:t>
            </a:r>
          </a:p>
        </p:txBody>
      </p:sp>
    </p:spTree>
    <p:extLst>
      <p:ext uri="{BB962C8B-B14F-4D97-AF65-F5344CB8AC3E}">
        <p14:creationId xmlns:p14="http://schemas.microsoft.com/office/powerpoint/2010/main" val="2326840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a:t>CONFIDENTIAL | AUTHORIZED HPE PARTNER USE ONLY</a:t>
            </a:r>
            <a:endParaRPr lang="en-US" dirty="0"/>
          </a:p>
        </p:txBody>
      </p:sp>
      <p:sp>
        <p:nvSpPr>
          <p:cNvPr id="5" name="Slide Number Placeholder 4"/>
          <p:cNvSpPr>
            <a:spLocks noGrp="1"/>
          </p:cNvSpPr>
          <p:nvPr>
            <p:ph type="sldNum" sz="quarter" idx="16"/>
          </p:nvPr>
        </p:nvSpPr>
        <p:spPr/>
        <p:txBody>
          <a:bodyPr/>
          <a:lstStyle/>
          <a:p>
            <a:pPr defTabSz="1088421">
              <a:buFontTx/>
              <a:buBlip>
                <a:blip r:embed="rId2"/>
              </a:buBlip>
            </a:pPr>
            <a:fld id="{104FC826-72BB-4AF1-BA01-A94F7396A7DC}" type="slidenum">
              <a:rPr lang="en-US" smtClean="0"/>
              <a:pPr defTabSz="1088421">
                <a:buFontTx/>
                <a:buBlip>
                  <a:blip r:embed="rId2"/>
                </a:buBlip>
              </a:pPr>
              <a:t>48</a:t>
            </a:fld>
            <a:endParaRPr lang="en-US" dirty="0"/>
          </a:p>
        </p:txBody>
      </p:sp>
      <p:sp>
        <p:nvSpPr>
          <p:cNvPr id="8" name="Text Placeholder 7">
            <a:extLst>
              <a:ext uri="{FF2B5EF4-FFF2-40B4-BE49-F238E27FC236}">
                <a16:creationId xmlns:a16="http://schemas.microsoft.com/office/drawing/2014/main" id="{7CB0048B-837A-4975-BEF9-4CFB74250A62}"/>
              </a:ext>
            </a:extLst>
          </p:cNvPr>
          <p:cNvSpPr>
            <a:spLocks noGrp="1"/>
          </p:cNvSpPr>
          <p:nvPr>
            <p:ph type="body" sz="quarter" idx="13"/>
          </p:nvPr>
        </p:nvSpPr>
        <p:spPr/>
        <p:txBody>
          <a:bodyPr/>
          <a:lstStyle/>
          <a:p>
            <a:r>
              <a:rPr lang="en-US" dirty="0"/>
              <a:t>Post-TTM CPUs stack</a:t>
            </a:r>
            <a:endParaRPr lang="en-US" dirty="0">
              <a:solidFill>
                <a:srgbClr val="01A982"/>
              </a:solidFill>
              <a:latin typeface="MetricHPE Semibold" panose="020B0703030202060203" pitchFamily="34" charset="0"/>
            </a:endParaRPr>
          </a:p>
        </p:txBody>
      </p:sp>
      <p:sp>
        <p:nvSpPr>
          <p:cNvPr id="2" name="Title 1"/>
          <p:cNvSpPr>
            <a:spLocks noGrp="1"/>
          </p:cNvSpPr>
          <p:nvPr>
            <p:ph type="title"/>
          </p:nvPr>
        </p:nvSpPr>
        <p:spPr/>
        <p:txBody>
          <a:bodyPr/>
          <a:lstStyle/>
          <a:p>
            <a:r>
              <a:rPr lang="en-US" dirty="0"/>
              <a:t>3rd Generation Intel xeon scalable processors</a:t>
            </a:r>
          </a:p>
        </p:txBody>
      </p:sp>
      <p:graphicFrame>
        <p:nvGraphicFramePr>
          <p:cNvPr id="9" name="Table 8">
            <a:extLst>
              <a:ext uri="{FF2B5EF4-FFF2-40B4-BE49-F238E27FC236}">
                <a16:creationId xmlns:a16="http://schemas.microsoft.com/office/drawing/2014/main" id="{E786DBA3-2421-43E5-A856-88D79DED84B4}"/>
              </a:ext>
            </a:extLst>
          </p:cNvPr>
          <p:cNvGraphicFramePr>
            <a:graphicFrameLocks noGrp="1"/>
          </p:cNvGraphicFramePr>
          <p:nvPr/>
        </p:nvGraphicFramePr>
        <p:xfrm>
          <a:off x="389696" y="1345559"/>
          <a:ext cx="11421303" cy="749808"/>
        </p:xfrm>
        <a:graphic>
          <a:graphicData uri="http://schemas.openxmlformats.org/drawingml/2006/table">
            <a:tbl>
              <a:tblPr firstRow="1" firstCol="1" bandRow="1">
                <a:tableStyleId>{912C8C85-51F0-491E-9774-3900AFEF0FD7}</a:tableStyleId>
              </a:tblPr>
              <a:tblGrid>
                <a:gridCol w="1431908">
                  <a:extLst>
                    <a:ext uri="{9D8B030D-6E8A-4147-A177-3AD203B41FA5}">
                      <a16:colId xmlns:a16="http://schemas.microsoft.com/office/drawing/2014/main" val="1647569054"/>
                    </a:ext>
                  </a:extLst>
                </a:gridCol>
                <a:gridCol w="2033262">
                  <a:extLst>
                    <a:ext uri="{9D8B030D-6E8A-4147-A177-3AD203B41FA5}">
                      <a16:colId xmlns:a16="http://schemas.microsoft.com/office/drawing/2014/main" val="481873458"/>
                    </a:ext>
                  </a:extLst>
                </a:gridCol>
                <a:gridCol w="985206">
                  <a:extLst>
                    <a:ext uri="{9D8B030D-6E8A-4147-A177-3AD203B41FA5}">
                      <a16:colId xmlns:a16="http://schemas.microsoft.com/office/drawing/2014/main" val="1750377602"/>
                    </a:ext>
                  </a:extLst>
                </a:gridCol>
                <a:gridCol w="811366">
                  <a:extLst>
                    <a:ext uri="{9D8B030D-6E8A-4147-A177-3AD203B41FA5}">
                      <a16:colId xmlns:a16="http://schemas.microsoft.com/office/drawing/2014/main" val="3155627122"/>
                    </a:ext>
                  </a:extLst>
                </a:gridCol>
                <a:gridCol w="1652151">
                  <a:extLst>
                    <a:ext uri="{9D8B030D-6E8A-4147-A177-3AD203B41FA5}">
                      <a16:colId xmlns:a16="http://schemas.microsoft.com/office/drawing/2014/main" val="313840675"/>
                    </a:ext>
                  </a:extLst>
                </a:gridCol>
                <a:gridCol w="1115920">
                  <a:extLst>
                    <a:ext uri="{9D8B030D-6E8A-4147-A177-3AD203B41FA5}">
                      <a16:colId xmlns:a16="http://schemas.microsoft.com/office/drawing/2014/main" val="1320725183"/>
                    </a:ext>
                  </a:extLst>
                </a:gridCol>
                <a:gridCol w="905574">
                  <a:extLst>
                    <a:ext uri="{9D8B030D-6E8A-4147-A177-3AD203B41FA5}">
                      <a16:colId xmlns:a16="http://schemas.microsoft.com/office/drawing/2014/main" val="1412510341"/>
                    </a:ext>
                  </a:extLst>
                </a:gridCol>
                <a:gridCol w="1356957">
                  <a:extLst>
                    <a:ext uri="{9D8B030D-6E8A-4147-A177-3AD203B41FA5}">
                      <a16:colId xmlns:a16="http://schemas.microsoft.com/office/drawing/2014/main" val="2722361309"/>
                    </a:ext>
                  </a:extLst>
                </a:gridCol>
                <a:gridCol w="1128959">
                  <a:extLst>
                    <a:ext uri="{9D8B030D-6E8A-4147-A177-3AD203B41FA5}">
                      <a16:colId xmlns:a16="http://schemas.microsoft.com/office/drawing/2014/main" val="301002918"/>
                    </a:ext>
                  </a:extLst>
                </a:gridCol>
              </a:tblGrid>
              <a:tr h="145291">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Intel Xeon Models</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127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CPU Frequency</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Cores</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L3 Cache</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Power</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UPI</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DDR4</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rPr>
                        <a:t>SGX Enclave size</a:t>
                      </a:r>
                      <a:endPar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endParaRPr>
                    </a:p>
                  </a:txBody>
                  <a:tcPr marL="45720" marR="45720">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marL="0" marR="0" algn="l">
                        <a:spcBef>
                          <a:spcPts val="0"/>
                        </a:spcBef>
                        <a:spcAft>
                          <a:spcPts val="0"/>
                        </a:spcAft>
                      </a:pPr>
                      <a:r>
                        <a:rPr lang="en-US" sz="1200" b="1" dirty="0">
                          <a:solidFill>
                            <a:schemeClr val="bg1"/>
                          </a:solidFill>
                          <a:effectLst/>
                          <a:latin typeface="MetricHPE" panose="020B0503030202060203" pitchFamily="34" charset="0"/>
                          <a:ea typeface="Times New Roman" panose="02020603050405020304" pitchFamily="18" charset="0"/>
                          <a:cs typeface="Times New Roman" panose="02020603050405020304" pitchFamily="18" charset="0"/>
                        </a:rPr>
                        <a:t>Max. Memory</a:t>
                      </a:r>
                    </a:p>
                  </a:txBody>
                  <a:tcPr marL="45720" marR="45720">
                    <a:lnL w="635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629878760"/>
                  </a:ext>
                </a:extLst>
              </a:tr>
              <a:tr h="125919">
                <a:tc>
                  <a:txBody>
                    <a:bodyPr/>
                    <a:lstStyle/>
                    <a:p>
                      <a:pPr marL="0" marR="0">
                        <a:spcBef>
                          <a:spcPts val="0"/>
                        </a:spcBef>
                        <a:spcAft>
                          <a:spcPts val="0"/>
                        </a:spcAft>
                      </a:pPr>
                      <a:r>
                        <a:rPr lang="en-US" sz="1200" b="0" dirty="0">
                          <a:solidFill>
                            <a:schemeClr val="tx1"/>
                          </a:solidFill>
                          <a:effectLst/>
                          <a:latin typeface="+mn-lt"/>
                        </a:rPr>
                        <a:t>Platinum 8362</a:t>
                      </a:r>
                      <a:r>
                        <a:rPr lang="en-US" sz="1200" b="0" baseline="30000" dirty="0">
                          <a:solidFill>
                            <a:schemeClr val="tx1"/>
                          </a:solidFill>
                          <a:effectLst/>
                          <a:latin typeface="+mn-lt"/>
                          <a:ea typeface="Times New Roman" panose="02020603050405020304" pitchFamily="18" charset="0"/>
                          <a:cs typeface="MetricHPE" panose="020B0604020202020204" pitchFamily="34" charset="0"/>
                        </a:rPr>
                        <a:t>1</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2.8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32</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48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265W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3200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64GB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2841250120"/>
                  </a:ext>
                </a:extLst>
              </a:tr>
              <a:tr h="125919">
                <a:tc>
                  <a:txBody>
                    <a:bodyPr/>
                    <a:lstStyle/>
                    <a:p>
                      <a:pPr marL="0" marR="0">
                        <a:spcBef>
                          <a:spcPts val="0"/>
                        </a:spcBef>
                        <a:spcAft>
                          <a:spcPts val="0"/>
                        </a:spcAft>
                      </a:pPr>
                      <a:r>
                        <a:rPr lang="en-US" sz="1200" b="0" dirty="0">
                          <a:solidFill>
                            <a:schemeClr val="tx1"/>
                          </a:solidFill>
                          <a:effectLst/>
                          <a:latin typeface="+mn-lt"/>
                        </a:rPr>
                        <a:t>Platinum 8352M</a:t>
                      </a:r>
                      <a:r>
                        <a:rPr lang="en-US" sz="1200" b="0" baseline="30000" dirty="0">
                          <a:solidFill>
                            <a:schemeClr val="tx1"/>
                          </a:solidFill>
                          <a:effectLst/>
                          <a:latin typeface="+mn-lt"/>
                        </a:rPr>
                        <a:t>1,2</a:t>
                      </a:r>
                      <a:endParaRPr lang="en-US" sz="1200" b="0" baseline="3000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n-lt"/>
                        </a:rPr>
                        <a:t>2.3 GHz</a:t>
                      </a:r>
                      <a:r>
                        <a:rPr lang="en-US" sz="1200" b="0" dirty="0">
                          <a:solidFill>
                            <a:schemeClr val="tx1"/>
                          </a:solidFill>
                          <a:effectLst/>
                          <a:latin typeface="+mn-lt"/>
                        </a:rPr>
                        <a:t>/2.4 GHz/2.6 GHz</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n-lt"/>
                        </a:rPr>
                        <a:t>32</a:t>
                      </a:r>
                      <a:r>
                        <a:rPr lang="en-US" sz="1200" b="0" dirty="0">
                          <a:solidFill>
                            <a:schemeClr val="tx1"/>
                          </a:solidFill>
                          <a:effectLst/>
                          <a:latin typeface="+mn-lt"/>
                        </a:rPr>
                        <a:t>/28/24</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48 MB</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mn-lt"/>
                        </a:rPr>
                        <a:t>185W</a:t>
                      </a:r>
                      <a:r>
                        <a:rPr lang="en-US" sz="1200" b="0" dirty="0">
                          <a:solidFill>
                            <a:schemeClr val="tx1"/>
                          </a:solidFill>
                          <a:effectLst/>
                          <a:latin typeface="+mn-lt"/>
                        </a:rPr>
                        <a:t>/185W/185W</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 @ 11.2 GT/s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3200 MT/s</a:t>
                      </a:r>
                      <a:endParaRPr lang="en-US" sz="1200" b="0" dirty="0">
                        <a:solidFill>
                          <a:schemeClr val="tx1"/>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rPr>
                        <a:t>64GB</a:t>
                      </a:r>
                      <a:endParaRPr lang="en-US" sz="1200" b="0" dirty="0">
                        <a:solidFill>
                          <a:srgbClr val="FF0000"/>
                        </a:solidFill>
                        <a:effectLst/>
                        <a:latin typeface="+mn-lt"/>
                        <a:ea typeface="Times New Roman" panose="02020603050405020304" pitchFamily="18" charset="0"/>
                        <a:cs typeface="Times New Roman" panose="02020603050405020304" pitchFamily="18" charset="0"/>
                      </a:endParaRP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a:spcBef>
                          <a:spcPts val="0"/>
                        </a:spcBef>
                        <a:spcAft>
                          <a:spcPts val="0"/>
                        </a:spcAft>
                      </a:pPr>
                      <a:r>
                        <a:rPr lang="en-US" sz="1200" b="0" dirty="0">
                          <a:solidFill>
                            <a:schemeClr val="tx1"/>
                          </a:solidFill>
                          <a:effectLst/>
                          <a:latin typeface="+mn-lt"/>
                          <a:ea typeface="Times New Roman" panose="02020603050405020304" pitchFamily="18" charset="0"/>
                          <a:cs typeface="Times New Roman" panose="02020603050405020304" pitchFamily="18" charset="0"/>
                        </a:rPr>
                        <a:t>6TB</a:t>
                      </a:r>
                    </a:p>
                  </a:txBody>
                  <a:tcPr marL="45720" marR="45720" marT="27432" marB="27432"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extLst>
                  <a:ext uri="{0D108BD9-81ED-4DB2-BD59-A6C34878D82A}">
                    <a16:rowId xmlns:a16="http://schemas.microsoft.com/office/drawing/2014/main" val="538975397"/>
                  </a:ext>
                </a:extLst>
              </a:tr>
            </a:tbl>
          </a:graphicData>
        </a:graphic>
      </p:graphicFrame>
      <p:sp>
        <p:nvSpPr>
          <p:cNvPr id="10" name="Rectangle 9">
            <a:extLst>
              <a:ext uri="{FF2B5EF4-FFF2-40B4-BE49-F238E27FC236}">
                <a16:creationId xmlns:a16="http://schemas.microsoft.com/office/drawing/2014/main" id="{7A96551F-1237-4678-A1CC-417AEADD3945}"/>
              </a:ext>
            </a:extLst>
          </p:cNvPr>
          <p:cNvSpPr/>
          <p:nvPr/>
        </p:nvSpPr>
        <p:spPr>
          <a:xfrm>
            <a:off x="389695" y="5719742"/>
            <a:ext cx="11421303" cy="404947"/>
          </a:xfrm>
          <a:prstGeom prst="rect">
            <a:avLst/>
          </a:prstGeom>
        </p:spPr>
        <p:txBody>
          <a:bodyPr wrap="square" lIns="0" tIns="0" rIns="0" bIns="0" numCol="2">
            <a:noAutofit/>
          </a:bodyPr>
          <a:lstStyle/>
          <a:p>
            <a:r>
              <a:rPr lang="en-US" sz="1000" baseline="30000" dirty="0"/>
              <a:t>1 </a:t>
            </a:r>
            <a:r>
              <a:rPr lang="en-US" sz="1000" dirty="0"/>
              <a:t>Does not support Intel® Speed Select Technology - Base Frequency (SST-BF);</a:t>
            </a:r>
          </a:p>
          <a:p>
            <a:r>
              <a:rPr lang="en-US" sz="1000" baseline="30000" dirty="0"/>
              <a:t>2 </a:t>
            </a:r>
            <a:r>
              <a:rPr lang="en-US" sz="1000" dirty="0"/>
              <a:t>Supports Intel® Speed Select Performance Profile (SST-P), even though not being a “Y” processor;</a:t>
            </a:r>
          </a:p>
          <a:p>
            <a:endParaRPr lang="en-US" sz="1000" dirty="0"/>
          </a:p>
        </p:txBody>
      </p:sp>
      <p:sp>
        <p:nvSpPr>
          <p:cNvPr id="12" name="Rectangle 11">
            <a:extLst>
              <a:ext uri="{FF2B5EF4-FFF2-40B4-BE49-F238E27FC236}">
                <a16:creationId xmlns:a16="http://schemas.microsoft.com/office/drawing/2014/main" id="{FF5BE034-9F98-4249-B6EB-C5F5C67BCFE7}"/>
              </a:ext>
            </a:extLst>
          </p:cNvPr>
          <p:cNvSpPr/>
          <p:nvPr/>
        </p:nvSpPr>
        <p:spPr>
          <a:xfrm>
            <a:off x="6018161" y="5727438"/>
            <a:ext cx="3466013" cy="170345"/>
          </a:xfrm>
          <a:prstGeom prst="rect">
            <a:avLst/>
          </a:prstGeom>
        </p:spPr>
        <p:txBody>
          <a:bodyPr wrap="none" lIns="0" tIns="0" rIns="0" bIns="0">
            <a:noAutofit/>
          </a:bodyPr>
          <a:lstStyle/>
          <a:p>
            <a:r>
              <a:rPr lang="en-US" sz="1000" b="1" dirty="0"/>
              <a:t>Bold:</a:t>
            </a:r>
            <a:r>
              <a:rPr lang="en-US" sz="1000" dirty="0"/>
              <a:t> Speed Select Performance Profile processors default values.</a:t>
            </a:r>
          </a:p>
        </p:txBody>
      </p:sp>
    </p:spTree>
    <p:extLst>
      <p:ext uri="{BB962C8B-B14F-4D97-AF65-F5344CB8AC3E}">
        <p14:creationId xmlns:p14="http://schemas.microsoft.com/office/powerpoint/2010/main" val="330849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C70646-5F58-4738-A7D3-AE04E56EC2AA}"/>
              </a:ext>
            </a:extLst>
          </p:cNvPr>
          <p:cNvSpPr>
            <a:spLocks noGrp="1"/>
          </p:cNvSpPr>
          <p:nvPr>
            <p:ph type="title"/>
          </p:nvPr>
        </p:nvSpPr>
        <p:spPr/>
        <p:txBody>
          <a:bodyPr/>
          <a:lstStyle/>
          <a:p>
            <a:r>
              <a:rPr lang="en-US" dirty="0"/>
              <a:t>HPE PROLIANT DL3x0 Gen10 Plus configuration highlights</a:t>
            </a:r>
          </a:p>
        </p:txBody>
      </p:sp>
      <p:sp>
        <p:nvSpPr>
          <p:cNvPr id="2" name="Footer Placeholder 1">
            <a:extLst>
              <a:ext uri="{FF2B5EF4-FFF2-40B4-BE49-F238E27FC236}">
                <a16:creationId xmlns:a16="http://schemas.microsoft.com/office/drawing/2014/main" id="{82DE5877-0986-4E60-BF99-2BD4DD18CC72}"/>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D186B725-81B3-407D-A0E3-063A983A251D}"/>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49</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Tree>
    <p:extLst>
      <p:ext uri="{BB962C8B-B14F-4D97-AF65-F5344CB8AC3E}">
        <p14:creationId xmlns:p14="http://schemas.microsoft.com/office/powerpoint/2010/main" val="3508409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chemeClr val="bg1"/>
                </a:solidFill>
                <a:effectLst/>
                <a:uLnTx/>
                <a:uFillTx/>
                <a:latin typeface="MetricHPE" panose="020B0503030202060203" pitchFamily="34" charset="0"/>
                <a:ea typeface="+mn-ea"/>
                <a:cs typeface="+mn-cs"/>
              </a:rPr>
              <a:t>CONFIDENTIAL | AUTHORIZED HPE PARTNER USE ONLY</a:t>
            </a:r>
          </a:p>
        </p:txBody>
      </p:sp>
      <p:sp>
        <p:nvSpPr>
          <p:cNvPr id="7" name="Slide Number Placeholder 6"/>
          <p:cNvSpPr>
            <a:spLocks noGrp="1"/>
          </p:cNvSpPr>
          <p:nvPr>
            <p:ph type="sldNum" sz="quarter" idx="11"/>
          </p:nvPr>
        </p:nvSpPr>
        <p:spPr/>
        <p:txBody>
          <a:bodyPr/>
          <a:lstStyle/>
          <a:p>
            <a:pPr marL="205699" marR="0" lvl="0" indent="-205699" algn="l" defTabSz="914400" rtl="0" eaLnBrk="1" fontAlgn="auto" latinLnBrk="0" hangingPunct="1">
              <a:lnSpc>
                <a:spcPct val="90000"/>
              </a:lnSpc>
              <a:spcBef>
                <a:spcPts val="0"/>
              </a:spcBef>
              <a:spcAft>
                <a:spcPts val="0"/>
              </a:spcAft>
              <a:buClrTx/>
              <a:buSzPct val="120000"/>
              <a:buFontTx/>
              <a:buBlip>
                <a:blip r:embed="rId4"/>
              </a:buBlip>
              <a:tabLst/>
              <a:defRPr/>
            </a:pPr>
            <a:fld id="{104FC826-72BB-4AF1-BA01-A94F7396A7DC}" type="slidenum">
              <a:rPr kumimoji="0" lang="en-US" sz="2000" b="0" i="0" u="none" strike="noStrike" kern="1200" cap="all" spc="0" normalizeH="0" baseline="10000" noProof="0" smtClean="0">
                <a:ln>
                  <a:noFill/>
                </a:ln>
                <a:solidFill>
                  <a:schemeClr val="bg1"/>
                </a:solidFill>
                <a:effectLst/>
                <a:uLnTx/>
                <a:uFillTx/>
                <a:latin typeface="MetricHPE" panose="020B0503030202060203" pitchFamily="34" charset="0"/>
                <a:ea typeface="+mn-ea"/>
                <a:cs typeface="+mn-cs"/>
              </a:rPr>
              <a:pPr marL="205699" marR="0" lvl="0" indent="-205699" algn="l" defTabSz="914400" rtl="0" eaLnBrk="1" fontAlgn="auto" latinLnBrk="0" hangingPunct="1">
                <a:lnSpc>
                  <a:spcPct val="90000"/>
                </a:lnSpc>
                <a:spcBef>
                  <a:spcPts val="0"/>
                </a:spcBef>
                <a:spcAft>
                  <a:spcPts val="0"/>
                </a:spcAft>
                <a:buClrTx/>
                <a:buSzPct val="120000"/>
                <a:buFontTx/>
                <a:buBlip>
                  <a:blip r:embed="rId4"/>
                </a:buBlip>
                <a:tabLst/>
                <a:defRPr/>
              </a:pPr>
              <a:t>5</a:t>
            </a:fld>
            <a:endParaRPr kumimoji="0" lang="en-US" sz="2000" b="0" i="0" u="none" strike="noStrike" kern="1200" cap="all" spc="0" normalizeH="0" baseline="10000" noProof="0" dirty="0">
              <a:ln>
                <a:noFill/>
              </a:ln>
              <a:solidFill>
                <a:schemeClr val="bg1"/>
              </a:solidFill>
              <a:effectLst/>
              <a:uLnTx/>
              <a:uFillTx/>
              <a:latin typeface="MetricHPE" panose="020B0503030202060203" pitchFamily="34" charset="0"/>
              <a:ea typeface="+mn-ea"/>
              <a:cs typeface="+mn-cs"/>
            </a:endParaRPr>
          </a:p>
        </p:txBody>
      </p:sp>
      <p:sp>
        <p:nvSpPr>
          <p:cNvPr id="4" name="Title 3">
            <a:extLst>
              <a:ext uri="{FF2B5EF4-FFF2-40B4-BE49-F238E27FC236}">
                <a16:creationId xmlns:a16="http://schemas.microsoft.com/office/drawing/2014/main" id="{2914C1A5-C8BA-44CD-AB77-39F131E5F305}"/>
              </a:ext>
            </a:extLst>
          </p:cNvPr>
          <p:cNvSpPr>
            <a:spLocks noGrp="1"/>
          </p:cNvSpPr>
          <p:nvPr>
            <p:ph type="title"/>
          </p:nvPr>
        </p:nvSpPr>
        <p:spPr/>
        <p:txBody>
          <a:bodyPr/>
          <a:lstStyle/>
          <a:p>
            <a:r>
              <a:rPr lang="en-US" dirty="0">
                <a:solidFill>
                  <a:schemeClr val="bg1"/>
                </a:solidFill>
              </a:rPr>
              <a:t>INTELLIGENT AUTOMATION</a:t>
            </a:r>
          </a:p>
        </p:txBody>
      </p:sp>
      <p:sp>
        <p:nvSpPr>
          <p:cNvPr id="3" name="Rectangle 2">
            <a:extLst>
              <a:ext uri="{FF2B5EF4-FFF2-40B4-BE49-F238E27FC236}">
                <a16:creationId xmlns:a16="http://schemas.microsoft.com/office/drawing/2014/main" id="{36E61CD7-81BE-B24B-B983-04ACAB21B837}"/>
              </a:ext>
            </a:extLst>
          </p:cNvPr>
          <p:cNvSpPr/>
          <p:nvPr/>
        </p:nvSpPr>
        <p:spPr>
          <a:xfrm>
            <a:off x="285743" y="1616298"/>
            <a:ext cx="6244267" cy="1311128"/>
          </a:xfrm>
          <a:prstGeom prst="rect">
            <a:avLst/>
          </a:prstGeom>
        </p:spPr>
        <p:txBody>
          <a:bodyPr wrap="square">
            <a:sp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MetricHPE"/>
                <a:ea typeface="+mn-ea"/>
                <a:cs typeface="+mn-cs"/>
              </a:rPr>
              <a:t>The intelligence built into HPE compute </a:t>
            </a:r>
            <a:r>
              <a:rPr kumimoji="0" lang="en-US" sz="2200" b="1" i="0" u="none" strike="noStrike" kern="1200" cap="none" spc="0" normalizeH="0" baseline="0" noProof="0" dirty="0">
                <a:ln>
                  <a:noFill/>
                </a:ln>
                <a:solidFill>
                  <a:prstClr val="white"/>
                </a:solidFill>
                <a:effectLst/>
                <a:uLnTx/>
                <a:uFillTx/>
                <a:latin typeface="MetricHPE"/>
                <a:ea typeface="+mn-ea"/>
                <a:cs typeface="+mn-cs"/>
              </a:rPr>
              <a:t>simplifies and automates management tasks</a:t>
            </a:r>
            <a:r>
              <a:rPr kumimoji="0" lang="en-US" sz="2200" b="0" i="0" u="none" strike="noStrike" kern="1200" cap="none" spc="0" normalizeH="0" baseline="0" noProof="0" dirty="0">
                <a:ln>
                  <a:noFill/>
                </a:ln>
                <a:solidFill>
                  <a:prstClr val="white"/>
                </a:solidFill>
                <a:effectLst/>
                <a:uLnTx/>
                <a:uFillTx/>
                <a:latin typeface="MetricHPE"/>
                <a:ea typeface="+mn-ea"/>
                <a:cs typeface="+mn-cs"/>
              </a:rPr>
              <a:t>, establishing a solid foundation for an open, hybrid cloud platform enabled by composability</a:t>
            </a:r>
          </a:p>
        </p:txBody>
      </p:sp>
      <p:sp>
        <p:nvSpPr>
          <p:cNvPr id="8" name="Rectangle 7">
            <a:extLst>
              <a:ext uri="{FF2B5EF4-FFF2-40B4-BE49-F238E27FC236}">
                <a16:creationId xmlns:a16="http://schemas.microsoft.com/office/drawing/2014/main" id="{9331F429-3432-1649-9C1E-02EBE1DD5F6B}"/>
              </a:ext>
            </a:extLst>
          </p:cNvPr>
          <p:cNvSpPr/>
          <p:nvPr/>
        </p:nvSpPr>
        <p:spPr>
          <a:xfrm>
            <a:off x="285743" y="3082686"/>
            <a:ext cx="7767205" cy="2396041"/>
          </a:xfrm>
          <a:prstGeom prst="rect">
            <a:avLst/>
          </a:prstGeom>
        </p:spPr>
        <p:txBody>
          <a:bodyPr wrap="square">
            <a:spAutoFit/>
          </a:bodyPr>
          <a:lstStyle/>
          <a:p>
            <a:pPr marL="182880" marR="0" lvl="0" indent="-182880" algn="l" defTabSz="914400" rtl="0" eaLnBrk="1" fontAlgn="auto" latinLnBrk="0" hangingPunct="1">
              <a:lnSpc>
                <a:spcPct val="90000"/>
              </a:lnSpc>
              <a:spcBef>
                <a:spcPts val="0"/>
              </a:spcBef>
              <a:spcAft>
                <a:spcPts val="600"/>
              </a:spcAft>
              <a:buClrTx/>
              <a:buSzTx/>
              <a:buFont typeface="MetricHPE" panose="020B0604020202020204" pitchFamily="34" charset="0"/>
              <a:buChar char="•"/>
              <a:tabLst/>
              <a:defRPr/>
            </a:pPr>
            <a:r>
              <a:rPr kumimoji="0" lang="en-US" sz="1900" b="0" i="0" u="none" strike="noStrike" kern="1200" cap="none" spc="0" normalizeH="0" baseline="0" noProof="0" dirty="0">
                <a:ln>
                  <a:noFill/>
                </a:ln>
                <a:solidFill>
                  <a:prstClr val="white"/>
                </a:solidFill>
                <a:effectLst/>
                <a:uLnTx/>
                <a:uFillTx/>
                <a:latin typeface="MetricHPE"/>
                <a:ea typeface="+mn-ea"/>
                <a:cs typeface="+mn-cs"/>
              </a:rPr>
              <a:t>Easily deploy infrastructure faster, more securely</a:t>
            </a:r>
          </a:p>
          <a:p>
            <a:pPr marL="182880" marR="0" lvl="0" indent="-182880" algn="l" defTabSz="914400" rtl="0" eaLnBrk="1" fontAlgn="auto" latinLnBrk="0" hangingPunct="1">
              <a:lnSpc>
                <a:spcPct val="90000"/>
              </a:lnSpc>
              <a:spcBef>
                <a:spcPts val="0"/>
              </a:spcBef>
              <a:spcAft>
                <a:spcPts val="600"/>
              </a:spcAft>
              <a:buClrTx/>
              <a:buSzTx/>
              <a:buFont typeface="MetricHPE" panose="020B0604020202020204" pitchFamily="34" charset="0"/>
              <a:buChar char="•"/>
              <a:tabLst/>
              <a:defRPr/>
            </a:pPr>
            <a:r>
              <a:rPr kumimoji="0" lang="en-US" sz="1900" b="0" i="0" u="none" strike="noStrike" kern="1200" cap="none" spc="0" normalizeH="0" baseline="0" noProof="0" dirty="0">
                <a:ln>
                  <a:noFill/>
                </a:ln>
                <a:solidFill>
                  <a:prstClr val="white"/>
                </a:solidFill>
                <a:effectLst/>
                <a:uLnTx/>
                <a:uFillTx/>
                <a:latin typeface="MetricHPE"/>
                <a:ea typeface="+mn-ea"/>
                <a:cs typeface="+mn-cs"/>
              </a:rPr>
              <a:t>Software-defined infrastructure that is future-proofed</a:t>
            </a:r>
          </a:p>
          <a:p>
            <a:pPr marL="182880" marR="0" lvl="0" indent="-182880" algn="l" defTabSz="914400" rtl="0" eaLnBrk="1" fontAlgn="auto" latinLnBrk="0" hangingPunct="1">
              <a:lnSpc>
                <a:spcPct val="90000"/>
              </a:lnSpc>
              <a:spcBef>
                <a:spcPts val="0"/>
              </a:spcBef>
              <a:spcAft>
                <a:spcPts val="600"/>
              </a:spcAft>
              <a:buClrTx/>
              <a:buSzTx/>
              <a:buFont typeface="MetricHPE" panose="020B0604020202020204" pitchFamily="34" charset="0"/>
              <a:buChar char="•"/>
              <a:tabLst/>
              <a:defRPr/>
            </a:pPr>
            <a:r>
              <a:rPr kumimoji="0" lang="en-US" sz="1900" b="0" i="0" u="none" strike="noStrike" kern="1200" cap="none" spc="0" normalizeH="0" baseline="0" noProof="0" dirty="0">
                <a:ln>
                  <a:noFill/>
                </a:ln>
                <a:solidFill>
                  <a:prstClr val="white"/>
                </a:solidFill>
                <a:effectLst/>
                <a:uLnTx/>
                <a:uFillTx/>
                <a:latin typeface="MetricHPE"/>
                <a:ea typeface="+mn-ea"/>
                <a:cs typeface="+mn-cs"/>
              </a:rPr>
              <a:t>Automate and enable IT to focus on more strategic projects</a:t>
            </a:r>
          </a:p>
          <a:p>
            <a:pPr marL="182880" marR="0" lvl="0" indent="-182880" algn="l" defTabSz="914400" rtl="0" eaLnBrk="1" fontAlgn="auto" latinLnBrk="0" hangingPunct="1">
              <a:lnSpc>
                <a:spcPct val="90000"/>
              </a:lnSpc>
              <a:spcBef>
                <a:spcPts val="0"/>
              </a:spcBef>
              <a:spcAft>
                <a:spcPts val="600"/>
              </a:spcAft>
              <a:buClrTx/>
              <a:buSzTx/>
              <a:buFont typeface="MetricHPE" panose="020B0604020202020204" pitchFamily="34" charset="0"/>
              <a:buChar char="•"/>
              <a:tabLst/>
              <a:defRPr/>
            </a:pPr>
            <a:r>
              <a:rPr kumimoji="0" lang="en-US" sz="1900" b="0" i="0" u="none" strike="noStrike" kern="1200" cap="none" spc="0" normalizeH="0" baseline="0" noProof="0" dirty="0">
                <a:ln>
                  <a:noFill/>
                </a:ln>
                <a:solidFill>
                  <a:prstClr val="white"/>
                </a:solidFill>
                <a:effectLst/>
                <a:uLnTx/>
                <a:uFillTx/>
                <a:latin typeface="MetricHPE"/>
                <a:ea typeface="+mn-ea"/>
                <a:cs typeface="+mn-cs"/>
              </a:rPr>
              <a:t>Accelerate business with dev-friendly infrastructure</a:t>
            </a:r>
          </a:p>
          <a:p>
            <a:pPr marL="182880" marR="0" lvl="0" indent="-182880" algn="l" defTabSz="914400" rtl="0" eaLnBrk="1" fontAlgn="auto" latinLnBrk="0" hangingPunct="1">
              <a:lnSpc>
                <a:spcPct val="90000"/>
              </a:lnSpc>
              <a:spcBef>
                <a:spcPts val="0"/>
              </a:spcBef>
              <a:spcAft>
                <a:spcPts val="600"/>
              </a:spcAft>
              <a:buClrTx/>
              <a:buSzTx/>
              <a:buFont typeface="MetricHPE" panose="020B0604020202020204" pitchFamily="34" charset="0"/>
              <a:buChar char="•"/>
              <a:tabLst/>
              <a:defRPr/>
            </a:pPr>
            <a:r>
              <a:rPr kumimoji="0" lang="en-US" sz="1900" b="0" i="0" u="none" strike="noStrike" kern="1200" cap="none" spc="0" normalizeH="0" baseline="0" noProof="0" dirty="0">
                <a:ln>
                  <a:noFill/>
                </a:ln>
                <a:solidFill>
                  <a:prstClr val="white"/>
                </a:solidFill>
                <a:effectLst/>
                <a:uLnTx/>
                <a:uFillTx/>
                <a:latin typeface="MetricHPE"/>
                <a:ea typeface="+mn-ea"/>
                <a:cs typeface="+mn-cs"/>
              </a:rPr>
              <a:t>Predict and prevent issues before they adversely impact business operations</a:t>
            </a:r>
          </a:p>
          <a:p>
            <a:pPr marL="182880" marR="0" lvl="0" indent="-182880" algn="l" defTabSz="914400" rtl="0" eaLnBrk="1" fontAlgn="auto" latinLnBrk="0" hangingPunct="1">
              <a:lnSpc>
                <a:spcPct val="90000"/>
              </a:lnSpc>
              <a:spcBef>
                <a:spcPts val="0"/>
              </a:spcBef>
              <a:spcAft>
                <a:spcPts val="600"/>
              </a:spcAft>
              <a:buClrTx/>
              <a:buSzTx/>
              <a:buFont typeface="MetricHPE" panose="020B0604020202020204" pitchFamily="34" charset="0"/>
              <a:buChar char="•"/>
              <a:tabLst/>
              <a:defRPr/>
            </a:pPr>
            <a:r>
              <a:rPr kumimoji="0" lang="en-US" sz="1900" b="0" i="0" u="none" strike="noStrike" kern="1200" cap="none" spc="0" normalizeH="0" baseline="0" noProof="0" dirty="0">
                <a:ln>
                  <a:noFill/>
                </a:ln>
                <a:solidFill>
                  <a:prstClr val="white"/>
                </a:solidFill>
                <a:effectLst/>
                <a:uLnTx/>
                <a:uFillTx/>
                <a:latin typeface="MetricHPE"/>
                <a:ea typeface="+mn-ea"/>
                <a:cs typeface="+mn-cs"/>
              </a:rPr>
              <a:t>Securely configure, monitor, and update servers seamlessly, from anywhere</a:t>
            </a:r>
          </a:p>
          <a:p>
            <a:pPr marL="182880" marR="0" lvl="0" indent="-182880" algn="l" defTabSz="914400" rtl="0" eaLnBrk="1" fontAlgn="auto" latinLnBrk="0" hangingPunct="1">
              <a:lnSpc>
                <a:spcPct val="90000"/>
              </a:lnSpc>
              <a:spcBef>
                <a:spcPts val="0"/>
              </a:spcBef>
              <a:spcAft>
                <a:spcPts val="600"/>
              </a:spcAft>
              <a:buClrTx/>
              <a:buSzTx/>
              <a:buFont typeface="MetricHPE" panose="020B0604020202020204" pitchFamily="34" charset="0"/>
              <a:buChar char="•"/>
              <a:tabLst/>
              <a:defRPr/>
            </a:pPr>
            <a:endParaRPr kumimoji="0" lang="en-US" sz="1900" b="0" i="0" u="none" strike="noStrike" kern="1200" cap="none" spc="0" normalizeH="0" baseline="0" noProof="0" dirty="0">
              <a:ln>
                <a:noFill/>
              </a:ln>
              <a:solidFill>
                <a:prstClr val="white"/>
              </a:solidFill>
              <a:effectLst/>
              <a:uLnTx/>
              <a:uFillTx/>
              <a:latin typeface="MetricHPE"/>
              <a:ea typeface="+mn-ea"/>
              <a:cs typeface="+mn-cs"/>
            </a:endParaRPr>
          </a:p>
        </p:txBody>
      </p:sp>
    </p:spTree>
    <p:extLst>
      <p:ext uri="{BB962C8B-B14F-4D97-AF65-F5344CB8AC3E}">
        <p14:creationId xmlns:p14="http://schemas.microsoft.com/office/powerpoint/2010/main" val="210074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dirty="0"/>
              <a:t>CONFIDENTIAL | AUTHORIZED HPE PARTNER USE ONLY</a:t>
            </a:r>
          </a:p>
        </p:txBody>
      </p:sp>
      <p:sp>
        <p:nvSpPr>
          <p:cNvPr id="5" name="Slide Number Placeholder 4"/>
          <p:cNvSpPr>
            <a:spLocks noGrp="1"/>
          </p:cNvSpPr>
          <p:nvPr>
            <p:ph type="sldNum" sz="quarter" idx="16"/>
          </p:nvPr>
        </p:nvSpPr>
        <p:spPr/>
        <p:txBody>
          <a:bodyPr/>
          <a:lstStyle/>
          <a:p>
            <a:pPr defTabSz="1088421">
              <a:buFontTx/>
              <a:buBlip>
                <a:blip r:embed="rId2"/>
              </a:buBlip>
            </a:pPr>
            <a:fld id="{104FC826-72BB-4AF1-BA01-A94F7396A7DC}" type="slidenum">
              <a:rPr lang="en-US" smtClean="0"/>
              <a:pPr defTabSz="1088421">
                <a:buFontTx/>
                <a:buBlip>
                  <a:blip r:embed="rId2"/>
                </a:buBlip>
              </a:pPr>
              <a:t>50</a:t>
            </a:fld>
            <a:endParaRPr lang="en-US" dirty="0"/>
          </a:p>
        </p:txBody>
      </p:sp>
      <p:sp>
        <p:nvSpPr>
          <p:cNvPr id="8" name="Text Placeholder 7">
            <a:extLst>
              <a:ext uri="{FF2B5EF4-FFF2-40B4-BE49-F238E27FC236}">
                <a16:creationId xmlns:a16="http://schemas.microsoft.com/office/drawing/2014/main" id="{7D966B4B-A05A-4803-9AA8-EC30A094D506}"/>
              </a:ext>
            </a:extLst>
          </p:cNvPr>
          <p:cNvSpPr>
            <a:spLocks noGrp="1"/>
          </p:cNvSpPr>
          <p:nvPr>
            <p:ph type="body" sz="quarter" idx="13"/>
          </p:nvPr>
        </p:nvSpPr>
        <p:spPr/>
        <p:txBody>
          <a:bodyPr/>
          <a:lstStyle/>
          <a:p>
            <a:r>
              <a:rPr lang="en-US" dirty="0"/>
              <a:t>Now vs. future—CTO</a:t>
            </a:r>
          </a:p>
        </p:txBody>
      </p:sp>
      <p:sp>
        <p:nvSpPr>
          <p:cNvPr id="2" name="Title 1"/>
          <p:cNvSpPr>
            <a:spLocks noGrp="1"/>
          </p:cNvSpPr>
          <p:nvPr>
            <p:ph type="title"/>
          </p:nvPr>
        </p:nvSpPr>
        <p:spPr/>
        <p:txBody>
          <a:bodyPr/>
          <a:lstStyle/>
          <a:p>
            <a:r>
              <a:rPr lang="en-US" dirty="0"/>
              <a:t>HPE PROLIANT DL3x0 Gen10 plus processor kit BOM transition</a:t>
            </a:r>
          </a:p>
        </p:txBody>
      </p:sp>
      <p:pic>
        <p:nvPicPr>
          <p:cNvPr id="9" name="Picture 8">
            <a:extLst>
              <a:ext uri="{FF2B5EF4-FFF2-40B4-BE49-F238E27FC236}">
                <a16:creationId xmlns:a16="http://schemas.microsoft.com/office/drawing/2014/main" id="{6A6D6A41-3C09-4E97-B72A-4E67103901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6811741" y="2009519"/>
            <a:ext cx="2339864" cy="1590988"/>
          </a:xfrm>
          <a:prstGeom prst="rect">
            <a:avLst/>
          </a:prstGeom>
        </p:spPr>
      </p:pic>
      <p:pic>
        <p:nvPicPr>
          <p:cNvPr id="10" name="Picture 9">
            <a:extLst>
              <a:ext uri="{FF2B5EF4-FFF2-40B4-BE49-F238E27FC236}">
                <a16:creationId xmlns:a16="http://schemas.microsoft.com/office/drawing/2014/main" id="{E8F729E0-3165-4CE9-BCC4-2EBA34CE70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6200000">
            <a:off x="-76465" y="2009519"/>
            <a:ext cx="2339864" cy="1590988"/>
          </a:xfrm>
          <a:prstGeom prst="rect">
            <a:avLst/>
          </a:prstGeom>
        </p:spPr>
      </p:pic>
      <p:sp>
        <p:nvSpPr>
          <p:cNvPr id="11" name="TextBox 10">
            <a:extLst>
              <a:ext uri="{FF2B5EF4-FFF2-40B4-BE49-F238E27FC236}">
                <a16:creationId xmlns:a16="http://schemas.microsoft.com/office/drawing/2014/main" id="{E0F4E148-BF5F-4542-B0F1-277C2B36E1AB}"/>
              </a:ext>
            </a:extLst>
          </p:cNvPr>
          <p:cNvSpPr txBox="1"/>
          <p:nvPr/>
        </p:nvSpPr>
        <p:spPr>
          <a:xfrm>
            <a:off x="2457268" y="1803580"/>
            <a:ext cx="2590800" cy="533400"/>
          </a:xfrm>
          <a:prstGeom prst="rect">
            <a:avLst/>
          </a:prstGeom>
          <a:noFill/>
        </p:spPr>
        <p:txBody>
          <a:bodyPr wrap="square" lIns="0" tIns="0" rIns="0" bIns="0" rtlCol="0">
            <a:noAutofit/>
          </a:bodyPr>
          <a:lstStyle/>
          <a:p>
            <a:pPr>
              <a:lnSpc>
                <a:spcPct val="90000"/>
              </a:lnSpc>
            </a:pPr>
            <a:r>
              <a:rPr lang="en-US" dirty="0"/>
              <a:t>1P Installation</a:t>
            </a:r>
            <a:r>
              <a:rPr lang="en-GB" dirty="0"/>
              <a:t> (-L21)</a:t>
            </a:r>
          </a:p>
          <a:p>
            <a:pPr marL="182880" indent="-182880" fontAlgn="base">
              <a:lnSpc>
                <a:spcPct val="70000"/>
              </a:lnSpc>
              <a:spcBef>
                <a:spcPts val="400"/>
              </a:spcBef>
              <a:buFont typeface="" panose="020B0303030202060203" pitchFamily="34" charset="0"/>
              <a:buChar char="•"/>
            </a:pPr>
            <a:r>
              <a:rPr lang="en-US" sz="1600" dirty="0">
                <a:latin typeface="MetricHPE" panose="020B0503030202060203" pitchFamily="34" charset="0"/>
              </a:rPr>
              <a:t>Processor</a:t>
            </a:r>
          </a:p>
          <a:p>
            <a:pPr marL="182880" indent="-182880" fontAlgn="base">
              <a:lnSpc>
                <a:spcPct val="70000"/>
              </a:lnSpc>
              <a:spcBef>
                <a:spcPts val="400"/>
              </a:spcBef>
              <a:buFont typeface="" panose="020B0303030202060203" pitchFamily="34" charset="0"/>
              <a:buChar char="•"/>
            </a:pPr>
            <a:r>
              <a:rPr lang="en-US" sz="1600" dirty="0">
                <a:latin typeface="MetricHPE" panose="020B0503030202060203" pitchFamily="34" charset="0"/>
              </a:rPr>
              <a:t>Heatsink</a:t>
            </a:r>
          </a:p>
        </p:txBody>
      </p:sp>
      <p:sp>
        <p:nvSpPr>
          <p:cNvPr id="12" name="TextBox 11">
            <a:extLst>
              <a:ext uri="{FF2B5EF4-FFF2-40B4-BE49-F238E27FC236}">
                <a16:creationId xmlns:a16="http://schemas.microsoft.com/office/drawing/2014/main" id="{5E8B5DC8-F33D-4EAB-9983-57D12CE731E5}"/>
              </a:ext>
            </a:extLst>
          </p:cNvPr>
          <p:cNvSpPr txBox="1"/>
          <p:nvPr/>
        </p:nvSpPr>
        <p:spPr>
          <a:xfrm>
            <a:off x="2457268" y="2851732"/>
            <a:ext cx="2590800" cy="533400"/>
          </a:xfrm>
          <a:prstGeom prst="rect">
            <a:avLst/>
          </a:prstGeom>
          <a:noFill/>
        </p:spPr>
        <p:txBody>
          <a:bodyPr wrap="square" lIns="0" tIns="0" rIns="0" bIns="0" rtlCol="0">
            <a:noAutofit/>
          </a:bodyPr>
          <a:lstStyle/>
          <a:p>
            <a:pPr>
              <a:lnSpc>
                <a:spcPct val="90000"/>
              </a:lnSpc>
            </a:pPr>
            <a:r>
              <a:rPr lang="en-US" dirty="0"/>
              <a:t>2P Installation</a:t>
            </a:r>
            <a:r>
              <a:rPr lang="en-GB" dirty="0"/>
              <a:t> (-B21)</a:t>
            </a:r>
          </a:p>
          <a:p>
            <a:pPr marL="182880" indent="-182880" fontAlgn="base">
              <a:lnSpc>
                <a:spcPct val="70000"/>
              </a:lnSpc>
              <a:spcBef>
                <a:spcPts val="400"/>
              </a:spcBef>
              <a:buFont typeface="" panose="020B0303030202060203" pitchFamily="34" charset="0"/>
              <a:buChar char="•"/>
            </a:pPr>
            <a:r>
              <a:rPr lang="en-US" sz="1600" dirty="0">
                <a:latin typeface="MetricHPE" panose="020B0503030202060203" pitchFamily="34" charset="0"/>
              </a:rPr>
              <a:t>Processor</a:t>
            </a:r>
          </a:p>
          <a:p>
            <a:pPr marL="182880" indent="-182880" fontAlgn="base">
              <a:lnSpc>
                <a:spcPct val="70000"/>
              </a:lnSpc>
              <a:spcBef>
                <a:spcPts val="400"/>
              </a:spcBef>
              <a:buFont typeface="" panose="020B0303030202060203" pitchFamily="34" charset="0"/>
              <a:buChar char="•"/>
            </a:pPr>
            <a:r>
              <a:rPr lang="en-US" sz="1600" dirty="0">
                <a:latin typeface="MetricHPE" panose="020B0503030202060203" pitchFamily="34" charset="0"/>
              </a:rPr>
              <a:t>Heatsink</a:t>
            </a:r>
          </a:p>
          <a:p>
            <a:pPr marL="182880" indent="-182880" fontAlgn="base">
              <a:lnSpc>
                <a:spcPct val="70000"/>
              </a:lnSpc>
              <a:spcBef>
                <a:spcPts val="400"/>
              </a:spcBef>
              <a:buFont typeface="" panose="020B0303030202060203" pitchFamily="34" charset="0"/>
              <a:buChar char="•"/>
            </a:pPr>
            <a:r>
              <a:rPr lang="en-US" sz="1600" dirty="0">
                <a:latin typeface="MetricHPE" panose="020B0503030202060203" pitchFamily="34" charset="0"/>
              </a:rPr>
              <a:t>2 Fans</a:t>
            </a:r>
          </a:p>
        </p:txBody>
      </p:sp>
      <p:sp>
        <p:nvSpPr>
          <p:cNvPr id="13" name="Rounded Rectangle 9">
            <a:extLst>
              <a:ext uri="{FF2B5EF4-FFF2-40B4-BE49-F238E27FC236}">
                <a16:creationId xmlns:a16="http://schemas.microsoft.com/office/drawing/2014/main" id="{FDB7CEC6-BC9F-42E7-A4F1-0EAB99F48EAF}"/>
              </a:ext>
            </a:extLst>
          </p:cNvPr>
          <p:cNvSpPr/>
          <p:nvPr/>
        </p:nvSpPr>
        <p:spPr bwMode="ltGray">
          <a:xfrm>
            <a:off x="2372103" y="2731829"/>
            <a:ext cx="3048000" cy="1295400"/>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14" name="Rounded Rectangle 10">
            <a:extLst>
              <a:ext uri="{FF2B5EF4-FFF2-40B4-BE49-F238E27FC236}">
                <a16:creationId xmlns:a16="http://schemas.microsoft.com/office/drawing/2014/main" id="{72D6A2C2-2346-4AF4-8AAA-4A82DFAC1F68}"/>
              </a:ext>
            </a:extLst>
          </p:cNvPr>
          <p:cNvSpPr/>
          <p:nvPr/>
        </p:nvSpPr>
        <p:spPr bwMode="ltGray">
          <a:xfrm>
            <a:off x="2372103" y="1718236"/>
            <a:ext cx="3048000" cy="914400"/>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15" name="Right Arrow 13">
            <a:extLst>
              <a:ext uri="{FF2B5EF4-FFF2-40B4-BE49-F238E27FC236}">
                <a16:creationId xmlns:a16="http://schemas.microsoft.com/office/drawing/2014/main" id="{5CED572A-D1A5-4C0B-9FC8-690CCFD853A0}"/>
              </a:ext>
            </a:extLst>
          </p:cNvPr>
          <p:cNvSpPr/>
          <p:nvPr/>
        </p:nvSpPr>
        <p:spPr bwMode="ltGray">
          <a:xfrm rot="10800000">
            <a:off x="1648203" y="1963085"/>
            <a:ext cx="713251" cy="424703"/>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16" name="TextBox 15">
            <a:extLst>
              <a:ext uri="{FF2B5EF4-FFF2-40B4-BE49-F238E27FC236}">
                <a16:creationId xmlns:a16="http://schemas.microsoft.com/office/drawing/2014/main" id="{9A3A9ADE-F853-474D-B219-A9051F37D027}"/>
              </a:ext>
            </a:extLst>
          </p:cNvPr>
          <p:cNvSpPr txBox="1"/>
          <p:nvPr/>
        </p:nvSpPr>
        <p:spPr>
          <a:xfrm>
            <a:off x="349602" y="1152589"/>
            <a:ext cx="1451325" cy="618631"/>
          </a:xfrm>
          <a:prstGeom prst="rect">
            <a:avLst/>
          </a:prstGeom>
          <a:noFill/>
          <a:ln w="57150">
            <a:noFill/>
            <a:miter lim="800000"/>
          </a:ln>
        </p:spPr>
        <p:txBody>
          <a:bodyPr wrap="square" lIns="182880" tIns="182880" rIns="182880" bIns="182880" rtlCol="0">
            <a:spAutoFit/>
          </a:bodyPr>
          <a:lstStyle/>
          <a:p>
            <a:pPr algn="l">
              <a:lnSpc>
                <a:spcPct val="90000"/>
              </a:lnSpc>
              <a:spcBef>
                <a:spcPts val="400"/>
              </a:spcBef>
            </a:pPr>
            <a:r>
              <a:rPr lang="en-US" b="1" dirty="0"/>
              <a:t>Gen10 CTO</a:t>
            </a:r>
            <a:endParaRPr lang="en-GB" b="1" dirty="0"/>
          </a:p>
        </p:txBody>
      </p:sp>
      <p:sp>
        <p:nvSpPr>
          <p:cNvPr id="17" name="Right Arrow 15">
            <a:extLst>
              <a:ext uri="{FF2B5EF4-FFF2-40B4-BE49-F238E27FC236}">
                <a16:creationId xmlns:a16="http://schemas.microsoft.com/office/drawing/2014/main" id="{8439680A-1505-497D-BEEA-F7E2A5FA1679}"/>
              </a:ext>
            </a:extLst>
          </p:cNvPr>
          <p:cNvSpPr/>
          <p:nvPr/>
        </p:nvSpPr>
        <p:spPr bwMode="ltGray">
          <a:xfrm rot="10800000">
            <a:off x="1648202" y="2954825"/>
            <a:ext cx="713251" cy="424703"/>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18" name="TextBox 17">
            <a:extLst>
              <a:ext uri="{FF2B5EF4-FFF2-40B4-BE49-F238E27FC236}">
                <a16:creationId xmlns:a16="http://schemas.microsoft.com/office/drawing/2014/main" id="{67715BB5-D30D-49D1-9CF7-389C5BC8BF0B}"/>
              </a:ext>
            </a:extLst>
          </p:cNvPr>
          <p:cNvSpPr txBox="1"/>
          <p:nvPr/>
        </p:nvSpPr>
        <p:spPr>
          <a:xfrm>
            <a:off x="197452" y="4297398"/>
            <a:ext cx="2638967" cy="1030026"/>
          </a:xfrm>
          <a:prstGeom prst="rect">
            <a:avLst/>
          </a:prstGeom>
          <a:noFill/>
          <a:ln w="57150">
            <a:noFill/>
            <a:miter lim="800000"/>
          </a:ln>
        </p:spPr>
        <p:txBody>
          <a:bodyPr wrap="square" lIns="182880" tIns="182880" rIns="182880" bIns="182880" rtlCol="0">
            <a:spAutoFit/>
          </a:bodyPr>
          <a:lstStyle/>
          <a:p>
            <a:pPr algn="l">
              <a:lnSpc>
                <a:spcPct val="90000"/>
              </a:lnSpc>
              <a:spcBef>
                <a:spcPts val="200"/>
              </a:spcBef>
            </a:pPr>
            <a:r>
              <a:rPr lang="en-US" sz="1600" b="1" dirty="0"/>
              <a:t>1P Order:</a:t>
            </a:r>
          </a:p>
          <a:p>
            <a:pPr algn="l">
              <a:lnSpc>
                <a:spcPct val="90000"/>
              </a:lnSpc>
              <a:spcBef>
                <a:spcPts val="200"/>
              </a:spcBef>
            </a:pPr>
            <a:r>
              <a:rPr lang="en-US" sz="1400" dirty="0"/>
              <a:t>#1 CTO server</a:t>
            </a:r>
          </a:p>
          <a:p>
            <a:pPr algn="l">
              <a:lnSpc>
                <a:spcPct val="90000"/>
              </a:lnSpc>
              <a:spcBef>
                <a:spcPts val="200"/>
              </a:spcBef>
            </a:pPr>
            <a:r>
              <a:rPr lang="en-US" sz="1400" dirty="0"/>
              <a:t>#2 CPU + Heatsink kit (-L21) x 1</a:t>
            </a:r>
          </a:p>
        </p:txBody>
      </p:sp>
      <p:pic>
        <p:nvPicPr>
          <p:cNvPr id="19" name="Picture 18">
            <a:extLst>
              <a:ext uri="{FF2B5EF4-FFF2-40B4-BE49-F238E27FC236}">
                <a16:creationId xmlns:a16="http://schemas.microsoft.com/office/drawing/2014/main" id="{A4F32EF4-CCEE-4FCD-87D4-A8C2479374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621392" y="2154402"/>
            <a:ext cx="426676" cy="346812"/>
          </a:xfrm>
          <a:prstGeom prst="rect">
            <a:avLst/>
          </a:prstGeom>
        </p:spPr>
      </p:pic>
      <p:pic>
        <p:nvPicPr>
          <p:cNvPr id="20" name="Picture 19">
            <a:extLst>
              <a:ext uri="{FF2B5EF4-FFF2-40B4-BE49-F238E27FC236}">
                <a16:creationId xmlns:a16="http://schemas.microsoft.com/office/drawing/2014/main" id="{B5770EB7-0209-4041-9AB9-DCB451707D7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236627" y="3203539"/>
            <a:ext cx="519851" cy="452463"/>
          </a:xfrm>
          <a:prstGeom prst="rect">
            <a:avLst/>
          </a:prstGeom>
        </p:spPr>
      </p:pic>
      <p:sp>
        <p:nvSpPr>
          <p:cNvPr id="21" name="Right Arrow 22">
            <a:extLst>
              <a:ext uri="{FF2B5EF4-FFF2-40B4-BE49-F238E27FC236}">
                <a16:creationId xmlns:a16="http://schemas.microsoft.com/office/drawing/2014/main" id="{18569397-F844-4FBA-8A3B-8C66B6D90A16}"/>
              </a:ext>
            </a:extLst>
          </p:cNvPr>
          <p:cNvSpPr/>
          <p:nvPr/>
        </p:nvSpPr>
        <p:spPr bwMode="ltGray">
          <a:xfrm>
            <a:off x="5877013" y="2387788"/>
            <a:ext cx="852256" cy="991741"/>
          </a:xfrm>
          <a:prstGeom prst="rightArrow">
            <a:avLst/>
          </a:prstGeom>
          <a:solidFill>
            <a:srgbClr val="01A982"/>
          </a:solidFill>
          <a:ln w="19050">
            <a:solidFill>
              <a:srgbClr val="01A9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F6E78934-F17D-4C56-B24D-049E9FFA62C7}"/>
              </a:ext>
            </a:extLst>
          </p:cNvPr>
          <p:cNvSpPr txBox="1"/>
          <p:nvPr/>
        </p:nvSpPr>
        <p:spPr>
          <a:xfrm>
            <a:off x="9553688" y="1336914"/>
            <a:ext cx="2080416" cy="284606"/>
          </a:xfrm>
          <a:prstGeom prst="rect">
            <a:avLst/>
          </a:prstGeom>
          <a:noFill/>
        </p:spPr>
        <p:txBody>
          <a:bodyPr wrap="square" lIns="0" tIns="0" rIns="0" bIns="0" rtlCol="0">
            <a:noAutofit/>
          </a:bodyPr>
          <a:lstStyle/>
          <a:p>
            <a:pPr algn="ctr">
              <a:lnSpc>
                <a:spcPct val="90000"/>
              </a:lnSpc>
            </a:pPr>
            <a:r>
              <a:rPr lang="en-US" b="1" dirty="0"/>
              <a:t>1P Installation</a:t>
            </a:r>
            <a:r>
              <a:rPr lang="en-GB" b="1" dirty="0"/>
              <a:t> </a:t>
            </a:r>
          </a:p>
        </p:txBody>
      </p:sp>
      <p:sp>
        <p:nvSpPr>
          <p:cNvPr id="23" name="TextBox 22">
            <a:extLst>
              <a:ext uri="{FF2B5EF4-FFF2-40B4-BE49-F238E27FC236}">
                <a16:creationId xmlns:a16="http://schemas.microsoft.com/office/drawing/2014/main" id="{0BCF90D3-BEA9-4362-A716-E095E07980DA}"/>
              </a:ext>
            </a:extLst>
          </p:cNvPr>
          <p:cNvSpPr txBox="1"/>
          <p:nvPr/>
        </p:nvSpPr>
        <p:spPr>
          <a:xfrm>
            <a:off x="9553688" y="2945788"/>
            <a:ext cx="2080416" cy="306567"/>
          </a:xfrm>
          <a:prstGeom prst="rect">
            <a:avLst/>
          </a:prstGeom>
          <a:noFill/>
        </p:spPr>
        <p:txBody>
          <a:bodyPr wrap="square" lIns="0" tIns="0" rIns="0" bIns="0" rtlCol="0">
            <a:noAutofit/>
          </a:bodyPr>
          <a:lstStyle/>
          <a:p>
            <a:pPr algn="ctr">
              <a:lnSpc>
                <a:spcPct val="90000"/>
              </a:lnSpc>
            </a:pPr>
            <a:r>
              <a:rPr lang="en-US" b="1" dirty="0"/>
              <a:t>2P Installation</a:t>
            </a:r>
            <a:r>
              <a:rPr lang="en-GB" b="1" dirty="0"/>
              <a:t> </a:t>
            </a:r>
          </a:p>
        </p:txBody>
      </p:sp>
      <p:sp>
        <p:nvSpPr>
          <p:cNvPr id="24" name="Right Arrow 27">
            <a:extLst>
              <a:ext uri="{FF2B5EF4-FFF2-40B4-BE49-F238E27FC236}">
                <a16:creationId xmlns:a16="http://schemas.microsoft.com/office/drawing/2014/main" id="{C08E5F70-BF40-4B6E-ADD2-826A90749E59}"/>
              </a:ext>
            </a:extLst>
          </p:cNvPr>
          <p:cNvSpPr/>
          <p:nvPr/>
        </p:nvSpPr>
        <p:spPr bwMode="ltGray">
          <a:xfrm rot="10800000">
            <a:off x="8379021" y="1973438"/>
            <a:ext cx="713251" cy="424703"/>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25" name="Right Arrow 28">
            <a:extLst>
              <a:ext uri="{FF2B5EF4-FFF2-40B4-BE49-F238E27FC236}">
                <a16:creationId xmlns:a16="http://schemas.microsoft.com/office/drawing/2014/main" id="{234E9F1B-37EA-446A-B692-77F27D7FED86}"/>
              </a:ext>
            </a:extLst>
          </p:cNvPr>
          <p:cNvSpPr/>
          <p:nvPr/>
        </p:nvSpPr>
        <p:spPr bwMode="ltGray">
          <a:xfrm rot="10800000">
            <a:off x="8379020" y="2965178"/>
            <a:ext cx="713251" cy="424703"/>
          </a:xfrm>
          <a:prstGeom prst="rightArrow">
            <a:avLst/>
          </a:prstGeom>
          <a:solidFill>
            <a:schemeClr val="accent5"/>
          </a:solid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26" name="TextBox 25">
            <a:extLst>
              <a:ext uri="{FF2B5EF4-FFF2-40B4-BE49-F238E27FC236}">
                <a16:creationId xmlns:a16="http://schemas.microsoft.com/office/drawing/2014/main" id="{59A6F76B-EE6F-4C46-BA32-6E53372C9B50}"/>
              </a:ext>
            </a:extLst>
          </p:cNvPr>
          <p:cNvSpPr txBox="1"/>
          <p:nvPr/>
        </p:nvSpPr>
        <p:spPr>
          <a:xfrm>
            <a:off x="7054007" y="4297398"/>
            <a:ext cx="2301574" cy="1249573"/>
          </a:xfrm>
          <a:prstGeom prst="rect">
            <a:avLst/>
          </a:prstGeom>
          <a:noFill/>
          <a:ln w="57150">
            <a:noFill/>
            <a:miter lim="800000"/>
          </a:ln>
        </p:spPr>
        <p:txBody>
          <a:bodyPr wrap="square" lIns="182880" tIns="182880" rIns="182880" bIns="182880" rtlCol="0">
            <a:spAutoFit/>
          </a:bodyPr>
          <a:lstStyle/>
          <a:p>
            <a:pPr algn="l">
              <a:lnSpc>
                <a:spcPct val="90000"/>
              </a:lnSpc>
              <a:spcBef>
                <a:spcPts val="200"/>
              </a:spcBef>
            </a:pPr>
            <a:r>
              <a:rPr lang="en-US" sz="1600" b="1" dirty="0"/>
              <a:t>1P Order:</a:t>
            </a:r>
          </a:p>
          <a:p>
            <a:pPr algn="l">
              <a:lnSpc>
                <a:spcPct val="90000"/>
              </a:lnSpc>
              <a:spcBef>
                <a:spcPts val="200"/>
              </a:spcBef>
            </a:pPr>
            <a:r>
              <a:rPr lang="en-US" sz="1400" dirty="0"/>
              <a:t>#1 CTO server</a:t>
            </a:r>
          </a:p>
          <a:p>
            <a:pPr>
              <a:lnSpc>
                <a:spcPct val="90000"/>
              </a:lnSpc>
              <a:spcBef>
                <a:spcPts val="200"/>
              </a:spcBef>
            </a:pPr>
            <a:r>
              <a:rPr lang="en-US" sz="1400" dirty="0"/>
              <a:t>#2 Processor kit (-B21) x 1</a:t>
            </a:r>
            <a:endParaRPr lang="en-GB" sz="1400" dirty="0"/>
          </a:p>
          <a:p>
            <a:pPr>
              <a:lnSpc>
                <a:spcPct val="90000"/>
              </a:lnSpc>
              <a:spcBef>
                <a:spcPts val="200"/>
              </a:spcBef>
            </a:pPr>
            <a:r>
              <a:rPr lang="en-US" sz="1400" b="1" dirty="0">
                <a:latin typeface="MetricHPE" panose="020B0703030202060203" pitchFamily="34" charset="0"/>
              </a:rPr>
              <a:t>#3 Heatsink kit (-B21) x 1</a:t>
            </a:r>
          </a:p>
        </p:txBody>
      </p:sp>
      <p:sp>
        <p:nvSpPr>
          <p:cNvPr id="27" name="TextBox 26">
            <a:extLst>
              <a:ext uri="{FF2B5EF4-FFF2-40B4-BE49-F238E27FC236}">
                <a16:creationId xmlns:a16="http://schemas.microsoft.com/office/drawing/2014/main" id="{F7343A94-9437-4A12-94D1-8CBF05A2EBA9}"/>
              </a:ext>
            </a:extLst>
          </p:cNvPr>
          <p:cNvSpPr txBox="1"/>
          <p:nvPr/>
        </p:nvSpPr>
        <p:spPr>
          <a:xfrm>
            <a:off x="3136245" y="4297398"/>
            <a:ext cx="3129736" cy="1469120"/>
          </a:xfrm>
          <a:prstGeom prst="rect">
            <a:avLst/>
          </a:prstGeom>
          <a:noFill/>
          <a:ln w="57150">
            <a:noFill/>
            <a:miter lim="800000"/>
          </a:ln>
        </p:spPr>
        <p:txBody>
          <a:bodyPr wrap="square" lIns="182880" tIns="182880" rIns="182880" bIns="182880" rtlCol="0">
            <a:spAutoFit/>
          </a:bodyPr>
          <a:lstStyle/>
          <a:p>
            <a:pPr algn="l">
              <a:lnSpc>
                <a:spcPct val="90000"/>
              </a:lnSpc>
              <a:spcBef>
                <a:spcPts val="200"/>
              </a:spcBef>
            </a:pPr>
            <a:r>
              <a:rPr lang="en-US" sz="1600" b="1" dirty="0"/>
              <a:t>2P Order:</a:t>
            </a:r>
          </a:p>
          <a:p>
            <a:pPr algn="l">
              <a:lnSpc>
                <a:spcPct val="90000"/>
              </a:lnSpc>
              <a:spcBef>
                <a:spcPts val="200"/>
              </a:spcBef>
            </a:pPr>
            <a:r>
              <a:rPr lang="en-US" sz="1400" dirty="0"/>
              <a:t>#1 CTO server</a:t>
            </a:r>
          </a:p>
          <a:p>
            <a:pPr>
              <a:lnSpc>
                <a:spcPct val="90000"/>
              </a:lnSpc>
              <a:spcBef>
                <a:spcPts val="200"/>
              </a:spcBef>
            </a:pPr>
            <a:r>
              <a:rPr lang="en-US" sz="1400" dirty="0"/>
              <a:t>#2 CPU + Heatsink kit (-L21) x 1</a:t>
            </a:r>
          </a:p>
          <a:p>
            <a:pPr>
              <a:lnSpc>
                <a:spcPct val="90000"/>
              </a:lnSpc>
              <a:spcBef>
                <a:spcPts val="200"/>
              </a:spcBef>
            </a:pPr>
            <a:r>
              <a:rPr lang="en-US" sz="1400" dirty="0"/>
              <a:t>#3 CPU + Heatsink + Fan kit (-B21) x 1</a:t>
            </a:r>
          </a:p>
          <a:p>
            <a:pPr>
              <a:lnSpc>
                <a:spcPct val="90000"/>
              </a:lnSpc>
              <a:spcBef>
                <a:spcPts val="200"/>
              </a:spcBef>
            </a:pPr>
            <a:r>
              <a:rPr lang="en-US" sz="1400" dirty="0"/>
              <a:t>#4 Secondary/Tertiary Riser x 1</a:t>
            </a:r>
          </a:p>
        </p:txBody>
      </p:sp>
      <p:sp>
        <p:nvSpPr>
          <p:cNvPr id="28" name="TextBox 27">
            <a:extLst>
              <a:ext uri="{FF2B5EF4-FFF2-40B4-BE49-F238E27FC236}">
                <a16:creationId xmlns:a16="http://schemas.microsoft.com/office/drawing/2014/main" id="{0235DBC6-EE17-440E-A978-7B9CDF818A6C}"/>
              </a:ext>
            </a:extLst>
          </p:cNvPr>
          <p:cNvSpPr txBox="1"/>
          <p:nvPr/>
        </p:nvSpPr>
        <p:spPr>
          <a:xfrm>
            <a:off x="9368382" y="4297398"/>
            <a:ext cx="2489746" cy="1469120"/>
          </a:xfrm>
          <a:prstGeom prst="rect">
            <a:avLst/>
          </a:prstGeom>
          <a:noFill/>
          <a:ln w="57150">
            <a:noFill/>
            <a:miter lim="800000"/>
          </a:ln>
        </p:spPr>
        <p:txBody>
          <a:bodyPr wrap="square" lIns="182880" tIns="182880" rIns="182880" bIns="182880" rtlCol="0" anchor="t">
            <a:spAutoFit/>
          </a:bodyPr>
          <a:lstStyle/>
          <a:p>
            <a:pPr algn="l">
              <a:lnSpc>
                <a:spcPct val="90000"/>
              </a:lnSpc>
              <a:spcBef>
                <a:spcPts val="200"/>
              </a:spcBef>
            </a:pPr>
            <a:r>
              <a:rPr lang="en-US" sz="1600" b="1" dirty="0"/>
              <a:t>2P Order:</a:t>
            </a:r>
          </a:p>
          <a:p>
            <a:pPr algn="l">
              <a:lnSpc>
                <a:spcPct val="90000"/>
              </a:lnSpc>
              <a:spcBef>
                <a:spcPts val="200"/>
              </a:spcBef>
            </a:pPr>
            <a:r>
              <a:rPr lang="en-US" sz="1400" dirty="0"/>
              <a:t>#1 CTO server</a:t>
            </a:r>
          </a:p>
          <a:p>
            <a:pPr>
              <a:lnSpc>
                <a:spcPct val="90000"/>
              </a:lnSpc>
              <a:spcBef>
                <a:spcPts val="200"/>
              </a:spcBef>
            </a:pPr>
            <a:r>
              <a:rPr lang="en-US" sz="1400" dirty="0"/>
              <a:t>#2 Processor kit (-B21) x 2</a:t>
            </a:r>
          </a:p>
          <a:p>
            <a:pPr>
              <a:lnSpc>
                <a:spcPct val="90000"/>
              </a:lnSpc>
              <a:spcBef>
                <a:spcPts val="200"/>
              </a:spcBef>
            </a:pPr>
            <a:r>
              <a:rPr lang="en-US" sz="1400" b="1" dirty="0">
                <a:latin typeface="MetricHPE" panose="020B0703030202060203" pitchFamily="34" charset="0"/>
              </a:rPr>
              <a:t>#3 Heatsink kit (-B21) x 2</a:t>
            </a:r>
          </a:p>
          <a:p>
            <a:pPr algn="l">
              <a:lnSpc>
                <a:spcPct val="90000"/>
              </a:lnSpc>
              <a:spcBef>
                <a:spcPts val="200"/>
              </a:spcBef>
            </a:pPr>
            <a:r>
              <a:rPr lang="en-US" sz="1400" b="1" dirty="0">
                <a:latin typeface="MetricHPE" panose="020B0703030202060203" pitchFamily="34" charset="0"/>
              </a:rPr>
              <a:t>#4 Fan kit1 (-B21) x 1</a:t>
            </a:r>
          </a:p>
        </p:txBody>
      </p:sp>
      <p:sp>
        <p:nvSpPr>
          <p:cNvPr id="29" name="TextBox 28">
            <a:extLst>
              <a:ext uri="{FF2B5EF4-FFF2-40B4-BE49-F238E27FC236}">
                <a16:creationId xmlns:a16="http://schemas.microsoft.com/office/drawing/2014/main" id="{6CDE539A-2012-431A-96E5-FDF92C803707}"/>
              </a:ext>
            </a:extLst>
          </p:cNvPr>
          <p:cNvSpPr txBox="1"/>
          <p:nvPr/>
        </p:nvSpPr>
        <p:spPr>
          <a:xfrm>
            <a:off x="7047341" y="1152589"/>
            <a:ext cx="2021840" cy="618631"/>
          </a:xfrm>
          <a:prstGeom prst="rect">
            <a:avLst/>
          </a:prstGeom>
          <a:noFill/>
          <a:ln w="57150">
            <a:noFill/>
            <a:miter lim="800000"/>
          </a:ln>
        </p:spPr>
        <p:txBody>
          <a:bodyPr wrap="square" lIns="182880" tIns="182880" rIns="182880" bIns="182880" rtlCol="0">
            <a:spAutoFit/>
          </a:bodyPr>
          <a:lstStyle/>
          <a:p>
            <a:pPr algn="l">
              <a:lnSpc>
                <a:spcPct val="90000"/>
              </a:lnSpc>
              <a:spcBef>
                <a:spcPts val="400"/>
              </a:spcBef>
            </a:pPr>
            <a:r>
              <a:rPr lang="en-US" b="1" dirty="0"/>
              <a:t>Gen10 Plus CTO</a:t>
            </a:r>
            <a:endParaRPr lang="en-GB" b="1" dirty="0"/>
          </a:p>
        </p:txBody>
      </p:sp>
      <p:grpSp>
        <p:nvGrpSpPr>
          <p:cNvPr id="30" name="Group 29">
            <a:extLst>
              <a:ext uri="{FF2B5EF4-FFF2-40B4-BE49-F238E27FC236}">
                <a16:creationId xmlns:a16="http://schemas.microsoft.com/office/drawing/2014/main" id="{CD6D5D09-A581-40DF-BE01-D35E2E493EBB}"/>
              </a:ext>
            </a:extLst>
          </p:cNvPr>
          <p:cNvGrpSpPr/>
          <p:nvPr/>
        </p:nvGrpSpPr>
        <p:grpSpPr>
          <a:xfrm>
            <a:off x="9583786" y="1602837"/>
            <a:ext cx="2063844" cy="366583"/>
            <a:chOff x="9376703" y="1293538"/>
            <a:chExt cx="2063844" cy="366583"/>
          </a:xfrm>
        </p:grpSpPr>
        <p:sp>
          <p:nvSpPr>
            <p:cNvPr id="31" name="Rounded Rectangle 26">
              <a:extLst>
                <a:ext uri="{FF2B5EF4-FFF2-40B4-BE49-F238E27FC236}">
                  <a16:creationId xmlns:a16="http://schemas.microsoft.com/office/drawing/2014/main" id="{9E1B59F6-2763-4E7D-AA0E-AD07AA6CED46}"/>
                </a:ext>
              </a:extLst>
            </p:cNvPr>
            <p:cNvSpPr/>
            <p:nvPr/>
          </p:nvSpPr>
          <p:spPr bwMode="ltGray">
            <a:xfrm>
              <a:off x="9376703" y="1293538"/>
              <a:ext cx="2063844" cy="366583"/>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32" name="Rectangle 31">
              <a:extLst>
                <a:ext uri="{FF2B5EF4-FFF2-40B4-BE49-F238E27FC236}">
                  <a16:creationId xmlns:a16="http://schemas.microsoft.com/office/drawing/2014/main" id="{171DF5C4-549D-4B07-B149-5737201B6E08}"/>
                </a:ext>
              </a:extLst>
            </p:cNvPr>
            <p:cNvSpPr/>
            <p:nvPr/>
          </p:nvSpPr>
          <p:spPr>
            <a:xfrm>
              <a:off x="9419802" y="1315900"/>
              <a:ext cx="1667636" cy="341632"/>
            </a:xfrm>
            <a:prstGeom prst="rect">
              <a:avLst/>
            </a:prstGeom>
          </p:spPr>
          <p:txBody>
            <a:bodyPr wrap="none">
              <a:spAutoFit/>
            </a:bodyPr>
            <a:lstStyle/>
            <a:p>
              <a:pPr>
                <a:lnSpc>
                  <a:spcPct val="90000"/>
                </a:lnSpc>
              </a:pPr>
              <a:r>
                <a:rPr lang="en-US" dirty="0"/>
                <a:t>Processor (-B21)</a:t>
              </a:r>
            </a:p>
          </p:txBody>
        </p:sp>
      </p:grpSp>
      <p:grpSp>
        <p:nvGrpSpPr>
          <p:cNvPr id="33" name="Group 32">
            <a:extLst>
              <a:ext uri="{FF2B5EF4-FFF2-40B4-BE49-F238E27FC236}">
                <a16:creationId xmlns:a16="http://schemas.microsoft.com/office/drawing/2014/main" id="{60676391-1E91-4D43-9C74-05B97330E160}"/>
              </a:ext>
            </a:extLst>
          </p:cNvPr>
          <p:cNvGrpSpPr/>
          <p:nvPr/>
        </p:nvGrpSpPr>
        <p:grpSpPr>
          <a:xfrm>
            <a:off x="9583786" y="2044400"/>
            <a:ext cx="2063844" cy="366583"/>
            <a:chOff x="9376703" y="1879324"/>
            <a:chExt cx="2063844" cy="366583"/>
          </a:xfrm>
        </p:grpSpPr>
        <p:sp>
          <p:nvSpPr>
            <p:cNvPr id="34" name="Rounded Rectangle 38">
              <a:extLst>
                <a:ext uri="{FF2B5EF4-FFF2-40B4-BE49-F238E27FC236}">
                  <a16:creationId xmlns:a16="http://schemas.microsoft.com/office/drawing/2014/main" id="{C8B43261-EA3F-443D-B225-0120BE9F206F}"/>
                </a:ext>
              </a:extLst>
            </p:cNvPr>
            <p:cNvSpPr/>
            <p:nvPr/>
          </p:nvSpPr>
          <p:spPr bwMode="ltGray">
            <a:xfrm>
              <a:off x="9376703" y="1879324"/>
              <a:ext cx="2063844" cy="366583"/>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35" name="Rectangle 34">
              <a:extLst>
                <a:ext uri="{FF2B5EF4-FFF2-40B4-BE49-F238E27FC236}">
                  <a16:creationId xmlns:a16="http://schemas.microsoft.com/office/drawing/2014/main" id="{05881E64-D1E7-41FE-BF99-200955B19167}"/>
                </a:ext>
              </a:extLst>
            </p:cNvPr>
            <p:cNvSpPr/>
            <p:nvPr/>
          </p:nvSpPr>
          <p:spPr>
            <a:xfrm>
              <a:off x="9419802" y="1899160"/>
              <a:ext cx="1583575" cy="341632"/>
            </a:xfrm>
            <a:prstGeom prst="rect">
              <a:avLst/>
            </a:prstGeom>
          </p:spPr>
          <p:txBody>
            <a:bodyPr wrap="none">
              <a:spAutoFit/>
            </a:bodyPr>
            <a:lstStyle/>
            <a:p>
              <a:pPr>
                <a:lnSpc>
                  <a:spcPct val="90000"/>
                </a:lnSpc>
              </a:pPr>
              <a:r>
                <a:rPr lang="en-US" dirty="0"/>
                <a:t>Heatsink (-B21)</a:t>
              </a:r>
            </a:p>
          </p:txBody>
        </p:sp>
      </p:grpSp>
      <p:grpSp>
        <p:nvGrpSpPr>
          <p:cNvPr id="36" name="Group 35">
            <a:extLst>
              <a:ext uri="{FF2B5EF4-FFF2-40B4-BE49-F238E27FC236}">
                <a16:creationId xmlns:a16="http://schemas.microsoft.com/office/drawing/2014/main" id="{9A1D84BB-C7C7-45BE-9AAE-F7A2E235D451}"/>
              </a:ext>
            </a:extLst>
          </p:cNvPr>
          <p:cNvGrpSpPr/>
          <p:nvPr/>
        </p:nvGrpSpPr>
        <p:grpSpPr>
          <a:xfrm>
            <a:off x="9583786" y="3209484"/>
            <a:ext cx="2063844" cy="336715"/>
            <a:chOff x="9376703" y="1293538"/>
            <a:chExt cx="2063844" cy="366583"/>
          </a:xfrm>
        </p:grpSpPr>
        <p:sp>
          <p:nvSpPr>
            <p:cNvPr id="37" name="Rounded Rectangle 47">
              <a:extLst>
                <a:ext uri="{FF2B5EF4-FFF2-40B4-BE49-F238E27FC236}">
                  <a16:creationId xmlns:a16="http://schemas.microsoft.com/office/drawing/2014/main" id="{6C3F751E-35F2-45D8-A9CE-C448F0269513}"/>
                </a:ext>
              </a:extLst>
            </p:cNvPr>
            <p:cNvSpPr/>
            <p:nvPr/>
          </p:nvSpPr>
          <p:spPr bwMode="ltGray">
            <a:xfrm>
              <a:off x="9376703" y="1293538"/>
              <a:ext cx="2063844" cy="366583"/>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38" name="Rectangle 37">
              <a:extLst>
                <a:ext uri="{FF2B5EF4-FFF2-40B4-BE49-F238E27FC236}">
                  <a16:creationId xmlns:a16="http://schemas.microsoft.com/office/drawing/2014/main" id="{8F39093D-B605-4BF0-99EB-5EA37215C676}"/>
                </a:ext>
              </a:extLst>
            </p:cNvPr>
            <p:cNvSpPr/>
            <p:nvPr/>
          </p:nvSpPr>
          <p:spPr>
            <a:xfrm>
              <a:off x="9419802" y="1315900"/>
              <a:ext cx="1667636" cy="341632"/>
            </a:xfrm>
            <a:prstGeom prst="rect">
              <a:avLst/>
            </a:prstGeom>
          </p:spPr>
          <p:txBody>
            <a:bodyPr wrap="none">
              <a:spAutoFit/>
            </a:bodyPr>
            <a:lstStyle/>
            <a:p>
              <a:pPr>
                <a:lnSpc>
                  <a:spcPct val="90000"/>
                </a:lnSpc>
              </a:pPr>
              <a:r>
                <a:rPr lang="en-US" dirty="0"/>
                <a:t>Processor (-B21)</a:t>
              </a:r>
            </a:p>
          </p:txBody>
        </p:sp>
      </p:grpSp>
      <p:grpSp>
        <p:nvGrpSpPr>
          <p:cNvPr id="39" name="Group 38">
            <a:extLst>
              <a:ext uri="{FF2B5EF4-FFF2-40B4-BE49-F238E27FC236}">
                <a16:creationId xmlns:a16="http://schemas.microsoft.com/office/drawing/2014/main" id="{FC295703-F74F-4A67-B63B-5FFD6137D0A5}"/>
              </a:ext>
            </a:extLst>
          </p:cNvPr>
          <p:cNvGrpSpPr/>
          <p:nvPr/>
        </p:nvGrpSpPr>
        <p:grpSpPr>
          <a:xfrm>
            <a:off x="9583786" y="3623158"/>
            <a:ext cx="2063844" cy="359852"/>
            <a:chOff x="9376703" y="1879324"/>
            <a:chExt cx="2063844" cy="391772"/>
          </a:xfrm>
        </p:grpSpPr>
        <p:sp>
          <p:nvSpPr>
            <p:cNvPr id="40" name="Rounded Rectangle 50">
              <a:extLst>
                <a:ext uri="{FF2B5EF4-FFF2-40B4-BE49-F238E27FC236}">
                  <a16:creationId xmlns:a16="http://schemas.microsoft.com/office/drawing/2014/main" id="{AFEB7F5F-6A79-4788-BBFF-604B74E6ACF7}"/>
                </a:ext>
              </a:extLst>
            </p:cNvPr>
            <p:cNvSpPr/>
            <p:nvPr/>
          </p:nvSpPr>
          <p:spPr bwMode="ltGray">
            <a:xfrm>
              <a:off x="9376703" y="1879324"/>
              <a:ext cx="2063844" cy="366583"/>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41" name="Rectangle 40">
              <a:extLst>
                <a:ext uri="{FF2B5EF4-FFF2-40B4-BE49-F238E27FC236}">
                  <a16:creationId xmlns:a16="http://schemas.microsoft.com/office/drawing/2014/main" id="{A0B6E409-5C5E-4FEA-A2B3-C967DD778BE4}"/>
                </a:ext>
              </a:extLst>
            </p:cNvPr>
            <p:cNvSpPr/>
            <p:nvPr/>
          </p:nvSpPr>
          <p:spPr>
            <a:xfrm>
              <a:off x="9419802" y="1899160"/>
              <a:ext cx="1672637" cy="371936"/>
            </a:xfrm>
            <a:prstGeom prst="rect">
              <a:avLst/>
            </a:prstGeom>
          </p:spPr>
          <p:txBody>
            <a:bodyPr wrap="none">
              <a:spAutoFit/>
            </a:bodyPr>
            <a:lstStyle/>
            <a:p>
              <a:pPr>
                <a:lnSpc>
                  <a:spcPct val="90000"/>
                </a:lnSpc>
              </a:pPr>
              <a:r>
                <a:rPr lang="en-US" dirty="0"/>
                <a:t>Heatsinks (-B21)</a:t>
              </a:r>
            </a:p>
          </p:txBody>
        </p:sp>
      </p:grpSp>
      <p:grpSp>
        <p:nvGrpSpPr>
          <p:cNvPr id="42" name="Group 41">
            <a:extLst>
              <a:ext uri="{FF2B5EF4-FFF2-40B4-BE49-F238E27FC236}">
                <a16:creationId xmlns:a16="http://schemas.microsoft.com/office/drawing/2014/main" id="{5F6D8ABD-5E82-48F0-82C9-846CBA8B8E7C}"/>
              </a:ext>
            </a:extLst>
          </p:cNvPr>
          <p:cNvGrpSpPr/>
          <p:nvPr/>
        </p:nvGrpSpPr>
        <p:grpSpPr>
          <a:xfrm>
            <a:off x="9583786" y="4041710"/>
            <a:ext cx="2063844" cy="359852"/>
            <a:chOff x="9376703" y="1879324"/>
            <a:chExt cx="2063844" cy="391772"/>
          </a:xfrm>
        </p:grpSpPr>
        <p:sp>
          <p:nvSpPr>
            <p:cNvPr id="43" name="Rounded Rectangle 53">
              <a:extLst>
                <a:ext uri="{FF2B5EF4-FFF2-40B4-BE49-F238E27FC236}">
                  <a16:creationId xmlns:a16="http://schemas.microsoft.com/office/drawing/2014/main" id="{4FE1E9BF-777C-4514-B735-EDDC9C8E94C7}"/>
                </a:ext>
              </a:extLst>
            </p:cNvPr>
            <p:cNvSpPr/>
            <p:nvPr/>
          </p:nvSpPr>
          <p:spPr bwMode="ltGray">
            <a:xfrm>
              <a:off x="9376703" y="1879324"/>
              <a:ext cx="2063844" cy="366583"/>
            </a:xfrm>
            <a:prstGeom prst="roundRect">
              <a:avLst>
                <a:gd name="adj" fmla="val 0"/>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GB" dirty="0"/>
            </a:p>
          </p:txBody>
        </p:sp>
        <p:sp>
          <p:nvSpPr>
            <p:cNvPr id="44" name="Rectangle 43">
              <a:extLst>
                <a:ext uri="{FF2B5EF4-FFF2-40B4-BE49-F238E27FC236}">
                  <a16:creationId xmlns:a16="http://schemas.microsoft.com/office/drawing/2014/main" id="{64BF4787-E5CB-405C-85EC-F97B7EA58D08}"/>
                </a:ext>
              </a:extLst>
            </p:cNvPr>
            <p:cNvSpPr/>
            <p:nvPr/>
          </p:nvSpPr>
          <p:spPr>
            <a:xfrm>
              <a:off x="9419802" y="1899160"/>
              <a:ext cx="1443216" cy="371936"/>
            </a:xfrm>
            <a:prstGeom prst="rect">
              <a:avLst/>
            </a:prstGeom>
          </p:spPr>
          <p:txBody>
            <a:bodyPr wrap="none" lIns="91440" tIns="45720" rIns="91440" bIns="45720" anchor="t">
              <a:spAutoFit/>
            </a:bodyPr>
            <a:lstStyle/>
            <a:p>
              <a:pPr>
                <a:lnSpc>
                  <a:spcPct val="90000"/>
                </a:lnSpc>
              </a:pPr>
              <a:r>
                <a:rPr lang="en-US" dirty="0"/>
                <a:t>Fan Kit (-B21)</a:t>
              </a:r>
            </a:p>
          </p:txBody>
        </p:sp>
      </p:grpSp>
      <p:pic>
        <p:nvPicPr>
          <p:cNvPr id="45" name="Picture 44">
            <a:extLst>
              <a:ext uri="{FF2B5EF4-FFF2-40B4-BE49-F238E27FC236}">
                <a16:creationId xmlns:a16="http://schemas.microsoft.com/office/drawing/2014/main" id="{1F31FDD0-FB0A-4A96-B362-288BCAC7B8B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1270072" y="2102719"/>
            <a:ext cx="282805" cy="229870"/>
          </a:xfrm>
          <a:prstGeom prst="rect">
            <a:avLst/>
          </a:prstGeom>
        </p:spPr>
      </p:pic>
      <p:pic>
        <p:nvPicPr>
          <p:cNvPr id="46" name="Picture 45">
            <a:extLst>
              <a:ext uri="{FF2B5EF4-FFF2-40B4-BE49-F238E27FC236}">
                <a16:creationId xmlns:a16="http://schemas.microsoft.com/office/drawing/2014/main" id="{9D1FF5D5-8800-46CE-AD21-B84C058DF4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1282567" y="3685349"/>
            <a:ext cx="282805" cy="229870"/>
          </a:xfrm>
          <a:prstGeom prst="rect">
            <a:avLst/>
          </a:prstGeom>
        </p:spPr>
      </p:pic>
      <p:pic>
        <p:nvPicPr>
          <p:cNvPr id="47" name="Picture 46">
            <a:extLst>
              <a:ext uri="{FF2B5EF4-FFF2-40B4-BE49-F238E27FC236}">
                <a16:creationId xmlns:a16="http://schemas.microsoft.com/office/drawing/2014/main" id="{889A6FC0-4D60-44A7-932A-7053F343D4A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1294521" y="4069044"/>
            <a:ext cx="339583" cy="295563"/>
          </a:xfrm>
          <a:prstGeom prst="rect">
            <a:avLst/>
          </a:prstGeom>
        </p:spPr>
      </p:pic>
      <p:pic>
        <p:nvPicPr>
          <p:cNvPr id="48" name="Picture 47">
            <a:extLst>
              <a:ext uri="{FF2B5EF4-FFF2-40B4-BE49-F238E27FC236}">
                <a16:creationId xmlns:a16="http://schemas.microsoft.com/office/drawing/2014/main" id="{C3BBF4B7-5E27-482B-BA03-BB3FD00146B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764827" y="3265641"/>
            <a:ext cx="426676" cy="346812"/>
          </a:xfrm>
          <a:prstGeom prst="rect">
            <a:avLst/>
          </a:prstGeom>
        </p:spPr>
      </p:pic>
      <p:sp>
        <p:nvSpPr>
          <p:cNvPr id="53" name="Rectangle 52">
            <a:extLst>
              <a:ext uri="{FF2B5EF4-FFF2-40B4-BE49-F238E27FC236}">
                <a16:creationId xmlns:a16="http://schemas.microsoft.com/office/drawing/2014/main" id="{D7A58CFD-E754-47C7-A5C3-3027696CA4C6}"/>
              </a:ext>
            </a:extLst>
          </p:cNvPr>
          <p:cNvSpPr/>
          <p:nvPr/>
        </p:nvSpPr>
        <p:spPr>
          <a:xfrm>
            <a:off x="299423" y="5753558"/>
            <a:ext cx="4892080" cy="400110"/>
          </a:xfrm>
          <a:prstGeom prst="rect">
            <a:avLst/>
          </a:prstGeom>
        </p:spPr>
        <p:txBody>
          <a:bodyPr wrap="square">
            <a:spAutoFit/>
          </a:bodyPr>
          <a:lstStyle/>
          <a:p>
            <a:r>
              <a:rPr lang="en-US" sz="1000" dirty="0">
                <a:solidFill>
                  <a:schemeClr val="accent6"/>
                </a:solidFill>
                <a:sym typeface="Wingdings" panose="05000000000000000000" pitchFamily="2" charset="2"/>
              </a:rPr>
              <a:t></a:t>
            </a:r>
            <a:r>
              <a:rPr lang="en-US" sz="1000" dirty="0">
                <a:solidFill>
                  <a:srgbClr val="FEC901"/>
                </a:solidFill>
                <a:sym typeface="Wingdings" panose="05000000000000000000" pitchFamily="2" charset="2"/>
              </a:rPr>
              <a:t> </a:t>
            </a:r>
            <a:r>
              <a:rPr lang="en-US" sz="1000" dirty="0"/>
              <a:t>Auto-defaulted via CTO rules—Correct HS added depending TDP (Standard vs. Performance)</a:t>
            </a:r>
          </a:p>
          <a:p>
            <a:r>
              <a:rPr lang="en-US" sz="1000" baseline="30000" dirty="0"/>
              <a:t>1 </a:t>
            </a:r>
            <a:r>
              <a:rPr lang="en-US" sz="1000" dirty="0"/>
              <a:t>Except for High Performance fan kit, as includes 7 fans already (1P or 2P)</a:t>
            </a:r>
          </a:p>
        </p:txBody>
      </p:sp>
      <p:sp>
        <p:nvSpPr>
          <p:cNvPr id="54" name="Rectangle 53">
            <a:extLst>
              <a:ext uri="{FF2B5EF4-FFF2-40B4-BE49-F238E27FC236}">
                <a16:creationId xmlns:a16="http://schemas.microsoft.com/office/drawing/2014/main" id="{8ABC5B01-CAD9-4539-AFEC-B8941D6E2FB4}"/>
              </a:ext>
            </a:extLst>
          </p:cNvPr>
          <p:cNvSpPr/>
          <p:nvPr/>
        </p:nvSpPr>
        <p:spPr bwMode="ltGray">
          <a:xfrm>
            <a:off x="7186179" y="5120640"/>
            <a:ext cx="1983947" cy="261257"/>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sp>
        <p:nvSpPr>
          <p:cNvPr id="55" name="Rectangle 54">
            <a:extLst>
              <a:ext uri="{FF2B5EF4-FFF2-40B4-BE49-F238E27FC236}">
                <a16:creationId xmlns:a16="http://schemas.microsoft.com/office/drawing/2014/main" id="{77415B71-91CF-49F0-BF30-1A214166B8DD}"/>
              </a:ext>
            </a:extLst>
          </p:cNvPr>
          <p:cNvSpPr/>
          <p:nvPr/>
        </p:nvSpPr>
        <p:spPr bwMode="ltGray">
          <a:xfrm>
            <a:off x="9493951" y="5120640"/>
            <a:ext cx="1983947" cy="45969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schemeClr val="tx1"/>
              </a:solidFill>
            </a:endParaRPr>
          </a:p>
        </p:txBody>
      </p:sp>
      <p:pic>
        <p:nvPicPr>
          <p:cNvPr id="58" name="Picture 57" descr="Logo&#10;&#10;Description automatically generated">
            <a:extLst>
              <a:ext uri="{FF2B5EF4-FFF2-40B4-BE49-F238E27FC236}">
                <a16:creationId xmlns:a16="http://schemas.microsoft.com/office/drawing/2014/main" id="{C25CD688-7151-44CA-980C-0E4BE039937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92109" y="2156616"/>
            <a:ext cx="320348" cy="320348"/>
          </a:xfrm>
          <a:prstGeom prst="rect">
            <a:avLst/>
          </a:prstGeom>
        </p:spPr>
      </p:pic>
      <p:pic>
        <p:nvPicPr>
          <p:cNvPr id="59" name="Picture 58" descr="Logo&#10;&#10;Description automatically generated">
            <a:extLst>
              <a:ext uri="{FF2B5EF4-FFF2-40B4-BE49-F238E27FC236}">
                <a16:creationId xmlns:a16="http://schemas.microsoft.com/office/drawing/2014/main" id="{B044D766-9041-474D-B038-F8972A2776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00288" y="3272078"/>
            <a:ext cx="320348" cy="320348"/>
          </a:xfrm>
          <a:prstGeom prst="rect">
            <a:avLst/>
          </a:prstGeom>
        </p:spPr>
      </p:pic>
      <p:pic>
        <p:nvPicPr>
          <p:cNvPr id="61" name="Picture 60" descr="Logo&#10;&#10;Description automatically generated">
            <a:extLst>
              <a:ext uri="{FF2B5EF4-FFF2-40B4-BE49-F238E27FC236}">
                <a16:creationId xmlns:a16="http://schemas.microsoft.com/office/drawing/2014/main" id="{14EEF8D2-989B-4B33-9C53-57C195584B4A}"/>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35763" y="1707717"/>
            <a:ext cx="217410" cy="217410"/>
          </a:xfrm>
          <a:prstGeom prst="rect">
            <a:avLst/>
          </a:prstGeom>
        </p:spPr>
      </p:pic>
      <p:pic>
        <p:nvPicPr>
          <p:cNvPr id="63" name="Picture 62" descr="Logo&#10;&#10;Description automatically generated">
            <a:extLst>
              <a:ext uri="{FF2B5EF4-FFF2-40B4-BE49-F238E27FC236}">
                <a16:creationId xmlns:a16="http://schemas.microsoft.com/office/drawing/2014/main" id="{218DA424-AC42-4D9B-B676-164F16813B0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335763" y="3298392"/>
            <a:ext cx="217410" cy="217410"/>
          </a:xfrm>
          <a:prstGeom prst="rect">
            <a:avLst/>
          </a:prstGeom>
        </p:spPr>
      </p:pic>
    </p:spTree>
    <p:extLst>
      <p:ext uri="{BB962C8B-B14F-4D97-AF65-F5344CB8AC3E}">
        <p14:creationId xmlns:p14="http://schemas.microsoft.com/office/powerpoint/2010/main" val="994171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dirty="0"/>
              <a:t>CONFIDENTIAL | AUTHORIZED HPE PARTNER USE ONLY</a:t>
            </a:r>
          </a:p>
        </p:txBody>
      </p:sp>
      <p:sp>
        <p:nvSpPr>
          <p:cNvPr id="5" name="Slide Number Placeholder 4"/>
          <p:cNvSpPr>
            <a:spLocks noGrp="1"/>
          </p:cNvSpPr>
          <p:nvPr>
            <p:ph type="sldNum" sz="quarter" idx="16"/>
          </p:nvPr>
        </p:nvSpPr>
        <p:spPr/>
        <p:txBody>
          <a:bodyPr/>
          <a:lstStyle/>
          <a:p>
            <a:pPr defTabSz="1088421">
              <a:buFontTx/>
              <a:buBlip>
                <a:blip r:embed="rId3"/>
              </a:buBlip>
            </a:pPr>
            <a:fld id="{104FC826-72BB-4AF1-BA01-A94F7396A7DC}" type="slidenum">
              <a:rPr lang="en-US" smtClean="0"/>
              <a:pPr defTabSz="1088421">
                <a:buFontTx/>
                <a:buBlip>
                  <a:blip r:embed="rId3"/>
                </a:buBlip>
              </a:pPr>
              <a:t>51</a:t>
            </a:fld>
            <a:endParaRPr lang="en-US" dirty="0"/>
          </a:p>
        </p:txBody>
      </p:sp>
      <p:sp>
        <p:nvSpPr>
          <p:cNvPr id="8" name="Text Placeholder 7">
            <a:extLst>
              <a:ext uri="{FF2B5EF4-FFF2-40B4-BE49-F238E27FC236}">
                <a16:creationId xmlns:a16="http://schemas.microsoft.com/office/drawing/2014/main" id="{D8DE3E05-D9A2-488E-B76B-DDB76A71E788}"/>
              </a:ext>
            </a:extLst>
          </p:cNvPr>
          <p:cNvSpPr>
            <a:spLocks noGrp="1"/>
          </p:cNvSpPr>
          <p:nvPr>
            <p:ph type="body" sz="quarter" idx="13"/>
          </p:nvPr>
        </p:nvSpPr>
        <p:spPr/>
        <p:txBody>
          <a:bodyPr/>
          <a:lstStyle/>
          <a:p>
            <a:r>
              <a:rPr lang="en-US" dirty="0"/>
              <a:t>Gen10 Plus DIMM population and Gen10 compare</a:t>
            </a:r>
          </a:p>
        </p:txBody>
      </p:sp>
      <p:sp>
        <p:nvSpPr>
          <p:cNvPr id="2" name="Title 1"/>
          <p:cNvSpPr>
            <a:spLocks noGrp="1"/>
          </p:cNvSpPr>
          <p:nvPr>
            <p:ph type="title"/>
          </p:nvPr>
        </p:nvSpPr>
        <p:spPr/>
        <p:txBody>
          <a:bodyPr/>
          <a:lstStyle/>
          <a:p>
            <a:r>
              <a:rPr lang="fr-FR" dirty="0"/>
              <a:t>HPE </a:t>
            </a:r>
            <a:r>
              <a:rPr lang="fr-FR" dirty="0" err="1"/>
              <a:t>PROliant</a:t>
            </a:r>
            <a:r>
              <a:rPr lang="fr-FR" dirty="0"/>
              <a:t> DL3x0 Gen10 plus memory</a:t>
            </a:r>
            <a:endParaRPr lang="en-US" dirty="0"/>
          </a:p>
        </p:txBody>
      </p:sp>
      <p:sp>
        <p:nvSpPr>
          <p:cNvPr id="9" name="Rectangle 8">
            <a:extLst>
              <a:ext uri="{FF2B5EF4-FFF2-40B4-BE49-F238E27FC236}">
                <a16:creationId xmlns:a16="http://schemas.microsoft.com/office/drawing/2014/main" id="{23F81BF9-3405-4649-9B13-8BB4FA5088E6}"/>
              </a:ext>
            </a:extLst>
          </p:cNvPr>
          <p:cNvSpPr/>
          <p:nvPr/>
        </p:nvSpPr>
        <p:spPr>
          <a:xfrm>
            <a:off x="299422" y="5753558"/>
            <a:ext cx="6850315" cy="400110"/>
          </a:xfrm>
          <a:prstGeom prst="rect">
            <a:avLst/>
          </a:prstGeom>
        </p:spPr>
        <p:txBody>
          <a:bodyPr wrap="square">
            <a:spAutoFit/>
          </a:bodyPr>
          <a:lstStyle/>
          <a:p>
            <a:r>
              <a:rPr lang="en-US" sz="1000" baseline="30000" dirty="0"/>
              <a:t>1 </a:t>
            </a:r>
            <a:r>
              <a:rPr lang="en-US" sz="1000" dirty="0"/>
              <a:t>Supported for 6 way interleave, Sub-NUMA Clustering (SNC); </a:t>
            </a:r>
          </a:p>
          <a:p>
            <a:r>
              <a:rPr lang="en-US" sz="1000" baseline="30000" dirty="0"/>
              <a:t>2 </a:t>
            </a:r>
            <a:r>
              <a:rPr lang="en-US" sz="1000" dirty="0"/>
              <a:t>Unbalanced, supported for SNC 2, 4/8 way interleave. Must order P26933-B21 [HPE 12 DIMM SNC2 Hemi SGX FIO Enable]</a:t>
            </a:r>
          </a:p>
        </p:txBody>
      </p:sp>
      <p:graphicFrame>
        <p:nvGraphicFramePr>
          <p:cNvPr id="10" name="Table 9">
            <a:extLst>
              <a:ext uri="{FF2B5EF4-FFF2-40B4-BE49-F238E27FC236}">
                <a16:creationId xmlns:a16="http://schemas.microsoft.com/office/drawing/2014/main" id="{0E9516F9-96D2-4D3B-AE3F-22674D766F0F}"/>
              </a:ext>
            </a:extLst>
          </p:cNvPr>
          <p:cNvGraphicFramePr>
            <a:graphicFrameLocks noGrp="1"/>
          </p:cNvGraphicFramePr>
          <p:nvPr/>
        </p:nvGraphicFramePr>
        <p:xfrm>
          <a:off x="380996" y="1536917"/>
          <a:ext cx="11204546" cy="2692543"/>
        </p:xfrm>
        <a:graphic>
          <a:graphicData uri="http://schemas.openxmlformats.org/drawingml/2006/table">
            <a:tbl>
              <a:tblPr/>
              <a:tblGrid>
                <a:gridCol w="1216470">
                  <a:extLst>
                    <a:ext uri="{9D8B030D-6E8A-4147-A177-3AD203B41FA5}">
                      <a16:colId xmlns:a16="http://schemas.microsoft.com/office/drawing/2014/main" val="189329281"/>
                    </a:ext>
                  </a:extLst>
                </a:gridCol>
                <a:gridCol w="1783909">
                  <a:extLst>
                    <a:ext uri="{9D8B030D-6E8A-4147-A177-3AD203B41FA5}">
                      <a16:colId xmlns:a16="http://schemas.microsoft.com/office/drawing/2014/main" val="3411778065"/>
                    </a:ext>
                  </a:extLst>
                </a:gridCol>
                <a:gridCol w="384048">
                  <a:extLst>
                    <a:ext uri="{9D8B030D-6E8A-4147-A177-3AD203B41FA5}">
                      <a16:colId xmlns:a16="http://schemas.microsoft.com/office/drawing/2014/main" val="1085410452"/>
                    </a:ext>
                  </a:extLst>
                </a:gridCol>
                <a:gridCol w="384048">
                  <a:extLst>
                    <a:ext uri="{9D8B030D-6E8A-4147-A177-3AD203B41FA5}">
                      <a16:colId xmlns:a16="http://schemas.microsoft.com/office/drawing/2014/main" val="2539796636"/>
                    </a:ext>
                  </a:extLst>
                </a:gridCol>
                <a:gridCol w="384048">
                  <a:extLst>
                    <a:ext uri="{9D8B030D-6E8A-4147-A177-3AD203B41FA5}">
                      <a16:colId xmlns:a16="http://schemas.microsoft.com/office/drawing/2014/main" val="2734624197"/>
                    </a:ext>
                  </a:extLst>
                </a:gridCol>
                <a:gridCol w="384048">
                  <a:extLst>
                    <a:ext uri="{9D8B030D-6E8A-4147-A177-3AD203B41FA5}">
                      <a16:colId xmlns:a16="http://schemas.microsoft.com/office/drawing/2014/main" val="929833806"/>
                    </a:ext>
                  </a:extLst>
                </a:gridCol>
                <a:gridCol w="384048">
                  <a:extLst>
                    <a:ext uri="{9D8B030D-6E8A-4147-A177-3AD203B41FA5}">
                      <a16:colId xmlns:a16="http://schemas.microsoft.com/office/drawing/2014/main" val="3633262439"/>
                    </a:ext>
                  </a:extLst>
                </a:gridCol>
                <a:gridCol w="384048">
                  <a:extLst>
                    <a:ext uri="{9D8B030D-6E8A-4147-A177-3AD203B41FA5}">
                      <a16:colId xmlns:a16="http://schemas.microsoft.com/office/drawing/2014/main" val="2541599218"/>
                    </a:ext>
                  </a:extLst>
                </a:gridCol>
                <a:gridCol w="384048">
                  <a:extLst>
                    <a:ext uri="{9D8B030D-6E8A-4147-A177-3AD203B41FA5}">
                      <a16:colId xmlns:a16="http://schemas.microsoft.com/office/drawing/2014/main" val="3981943096"/>
                    </a:ext>
                  </a:extLst>
                </a:gridCol>
                <a:gridCol w="384048">
                  <a:extLst>
                    <a:ext uri="{9D8B030D-6E8A-4147-A177-3AD203B41FA5}">
                      <a16:colId xmlns:a16="http://schemas.microsoft.com/office/drawing/2014/main" val="4111567545"/>
                    </a:ext>
                  </a:extLst>
                </a:gridCol>
                <a:gridCol w="384048">
                  <a:extLst>
                    <a:ext uri="{9D8B030D-6E8A-4147-A177-3AD203B41FA5}">
                      <a16:colId xmlns:a16="http://schemas.microsoft.com/office/drawing/2014/main" val="511724864"/>
                    </a:ext>
                  </a:extLst>
                </a:gridCol>
                <a:gridCol w="384048">
                  <a:extLst>
                    <a:ext uri="{9D8B030D-6E8A-4147-A177-3AD203B41FA5}">
                      <a16:colId xmlns:a16="http://schemas.microsoft.com/office/drawing/2014/main" val="1597097668"/>
                    </a:ext>
                  </a:extLst>
                </a:gridCol>
                <a:gridCol w="384048">
                  <a:extLst>
                    <a:ext uri="{9D8B030D-6E8A-4147-A177-3AD203B41FA5}">
                      <a16:colId xmlns:a16="http://schemas.microsoft.com/office/drawing/2014/main" val="1444687789"/>
                    </a:ext>
                  </a:extLst>
                </a:gridCol>
                <a:gridCol w="384048">
                  <a:extLst>
                    <a:ext uri="{9D8B030D-6E8A-4147-A177-3AD203B41FA5}">
                      <a16:colId xmlns:a16="http://schemas.microsoft.com/office/drawing/2014/main" val="3371428210"/>
                    </a:ext>
                  </a:extLst>
                </a:gridCol>
                <a:gridCol w="384048">
                  <a:extLst>
                    <a:ext uri="{9D8B030D-6E8A-4147-A177-3AD203B41FA5}">
                      <a16:colId xmlns:a16="http://schemas.microsoft.com/office/drawing/2014/main" val="2039845364"/>
                    </a:ext>
                  </a:extLst>
                </a:gridCol>
                <a:gridCol w="384048">
                  <a:extLst>
                    <a:ext uri="{9D8B030D-6E8A-4147-A177-3AD203B41FA5}">
                      <a16:colId xmlns:a16="http://schemas.microsoft.com/office/drawing/2014/main" val="1318786268"/>
                    </a:ext>
                  </a:extLst>
                </a:gridCol>
                <a:gridCol w="384048">
                  <a:extLst>
                    <a:ext uri="{9D8B030D-6E8A-4147-A177-3AD203B41FA5}">
                      <a16:colId xmlns:a16="http://schemas.microsoft.com/office/drawing/2014/main" val="1895984837"/>
                    </a:ext>
                  </a:extLst>
                </a:gridCol>
                <a:gridCol w="384048">
                  <a:extLst>
                    <a:ext uri="{9D8B030D-6E8A-4147-A177-3AD203B41FA5}">
                      <a16:colId xmlns:a16="http://schemas.microsoft.com/office/drawing/2014/main" val="97543936"/>
                    </a:ext>
                  </a:extLst>
                </a:gridCol>
                <a:gridCol w="2059399">
                  <a:extLst>
                    <a:ext uri="{9D8B030D-6E8A-4147-A177-3AD203B41FA5}">
                      <a16:colId xmlns:a16="http://schemas.microsoft.com/office/drawing/2014/main" val="823868103"/>
                    </a:ext>
                  </a:extLst>
                </a:gridCol>
              </a:tblGrid>
              <a:tr h="269383">
                <a:tc rowSpan="2">
                  <a:txBody>
                    <a:bodyPr/>
                    <a:lstStyle/>
                    <a:p>
                      <a:pPr algn="l" fontAlgn="ctr"/>
                      <a:r>
                        <a:rPr lang="en-US" sz="1400" b="1" i="0" u="none" strike="noStrike" dirty="0">
                          <a:solidFill>
                            <a:srgbClr val="FFFFFF"/>
                          </a:solidFill>
                          <a:effectLst/>
                          <a:latin typeface="+mj-lt"/>
                        </a:rPr>
                        <a:t>DIMMs/socket</a:t>
                      </a:r>
                    </a:p>
                  </a:txBody>
                  <a:tcPr marT="0" marB="0" anchor="b">
                    <a:lnL w="1905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algn="l" fontAlgn="ctr"/>
                      <a:r>
                        <a:rPr lang="en-US" sz="1400" b="1" i="0" u="none" strike="noStrike" dirty="0">
                          <a:solidFill>
                            <a:srgbClr val="FFFFFF"/>
                          </a:solidFill>
                          <a:effectLst/>
                          <a:latin typeface="+mj-lt"/>
                        </a:rPr>
                        <a:t>How to order</a:t>
                      </a:r>
                    </a:p>
                  </a:txBody>
                  <a:tcPr marT="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16">
                  <a:txBody>
                    <a:bodyPr/>
                    <a:lstStyle/>
                    <a:p>
                      <a:pPr algn="ctr" fontAlgn="ctr"/>
                      <a:r>
                        <a:rPr lang="en-US" sz="1400" b="1" i="0" u="none" strike="noStrike" dirty="0">
                          <a:solidFill>
                            <a:srgbClr val="FFFFFF"/>
                          </a:solidFill>
                          <a:effectLst/>
                          <a:latin typeface="+mj-lt"/>
                        </a:rPr>
                        <a:t>DIMM slot</a:t>
                      </a:r>
                    </a:p>
                  </a:txBody>
                  <a:tcPr marL="0" marR="0" marT="0" marB="0" anchor="b">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l" fontAlgn="ctr"/>
                      <a:r>
                        <a:rPr lang="en-US" sz="1400" b="1" i="0" u="none" strike="noStrike" dirty="0">
                          <a:solidFill>
                            <a:srgbClr val="FFFFFF"/>
                          </a:solidFill>
                          <a:effectLst/>
                          <a:latin typeface="+mj-lt"/>
                        </a:rPr>
                        <a:t>DL3x0 Gen10 comparison</a:t>
                      </a:r>
                    </a:p>
                  </a:txBody>
                  <a:tcPr marT="0" marB="0" anchor="b">
                    <a:lnL w="1270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934566892"/>
                  </a:ext>
                </a:extLst>
              </a:tr>
              <a:tr h="177628">
                <a:tc vMerge="1">
                  <a:txBody>
                    <a:bodyPr/>
                    <a:lstStyle/>
                    <a:p>
                      <a:pPr algn="l" fontAlgn="ctr"/>
                      <a:endParaRPr lang="en-US" sz="1200" b="1" i="0" u="none" strike="noStrike" dirty="0">
                        <a:solidFill>
                          <a:schemeClr val="bg1"/>
                        </a:solidFill>
                        <a:effectLst/>
                        <a:latin typeface="+mn-lt"/>
                      </a:endParaRPr>
                    </a:p>
                  </a:txBody>
                  <a:tcPr marT="27432" marB="18288" anchor="ctr">
                    <a:lnL w="190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l" fontAlgn="ctr"/>
                      <a:endParaRPr lang="en-US" sz="1200" b="1" i="0" u="none" strike="noStrike" dirty="0">
                        <a:solidFill>
                          <a:schemeClr val="bg1"/>
                        </a:solidFill>
                        <a:effectLst/>
                        <a:latin typeface="+mn-lt"/>
                      </a:endParaRP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dirty="0">
                          <a:solidFill>
                            <a:schemeClr val="bg1"/>
                          </a:solidFill>
                          <a:effectLst/>
                          <a:latin typeface="+mn-lt"/>
                        </a:rPr>
                        <a:t>1</a:t>
                      </a:r>
                    </a:p>
                  </a:txBody>
                  <a:tcPr marT="27432" marB="18288" anchor="b">
                    <a:lnL w="1270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dirty="0">
                          <a:solidFill>
                            <a:schemeClr val="bg1"/>
                          </a:solidFill>
                          <a:effectLst/>
                          <a:latin typeface="+mn-lt"/>
                        </a:rPr>
                        <a:t>2</a:t>
                      </a:r>
                    </a:p>
                  </a:txBody>
                  <a:tcPr marT="27432"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dirty="0">
                          <a:solidFill>
                            <a:schemeClr val="bg1"/>
                          </a:solidFill>
                          <a:effectLst/>
                          <a:latin typeface="+mn-lt"/>
                        </a:rPr>
                        <a:t>3</a:t>
                      </a:r>
                    </a:p>
                  </a:txBody>
                  <a:tcPr marT="27432"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dirty="0">
                          <a:solidFill>
                            <a:schemeClr val="bg1"/>
                          </a:solidFill>
                          <a:effectLst/>
                          <a:latin typeface="+mn-lt"/>
                        </a:rPr>
                        <a:t>4</a:t>
                      </a:r>
                    </a:p>
                  </a:txBody>
                  <a:tcPr marT="27432"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dirty="0">
                          <a:solidFill>
                            <a:schemeClr val="bg1"/>
                          </a:solidFill>
                          <a:effectLst/>
                          <a:latin typeface="+mn-lt"/>
                        </a:rPr>
                        <a:t>5</a:t>
                      </a:r>
                    </a:p>
                  </a:txBody>
                  <a:tcPr marT="27432"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dirty="0">
                          <a:solidFill>
                            <a:schemeClr val="bg1"/>
                          </a:solidFill>
                          <a:effectLst/>
                          <a:latin typeface="+mn-lt"/>
                        </a:rPr>
                        <a:t>6</a:t>
                      </a:r>
                    </a:p>
                  </a:txBody>
                  <a:tcPr marT="27432"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dirty="0">
                          <a:solidFill>
                            <a:schemeClr val="bg1"/>
                          </a:solidFill>
                          <a:effectLst/>
                          <a:latin typeface="+mn-lt"/>
                        </a:rPr>
                        <a:t>7</a:t>
                      </a:r>
                    </a:p>
                  </a:txBody>
                  <a:tcPr marT="27432"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dirty="0">
                          <a:solidFill>
                            <a:schemeClr val="bg1"/>
                          </a:solidFill>
                          <a:effectLst/>
                          <a:latin typeface="+mn-lt"/>
                        </a:rPr>
                        <a:t>8</a:t>
                      </a:r>
                    </a:p>
                  </a:txBody>
                  <a:tcPr marT="27432" marB="18288" anchor="b">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dirty="0">
                          <a:solidFill>
                            <a:schemeClr val="bg1"/>
                          </a:solidFill>
                          <a:effectLst/>
                          <a:latin typeface="+mn-lt"/>
                        </a:rPr>
                        <a:t>9</a:t>
                      </a:r>
                    </a:p>
                  </a:txBody>
                  <a:tcPr marT="27432" marB="18288" anchor="b">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dirty="0">
                          <a:solidFill>
                            <a:schemeClr val="bg1"/>
                          </a:solidFill>
                          <a:effectLst/>
                          <a:latin typeface="+mn-lt"/>
                        </a:rPr>
                        <a:t>10</a:t>
                      </a:r>
                    </a:p>
                  </a:txBody>
                  <a:tcPr marT="27432"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dirty="0">
                          <a:solidFill>
                            <a:schemeClr val="bg1"/>
                          </a:solidFill>
                          <a:effectLst/>
                          <a:latin typeface="+mn-lt"/>
                        </a:rPr>
                        <a:t>11</a:t>
                      </a:r>
                    </a:p>
                  </a:txBody>
                  <a:tcPr marT="27432"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dirty="0">
                          <a:solidFill>
                            <a:schemeClr val="bg1"/>
                          </a:solidFill>
                          <a:effectLst/>
                          <a:latin typeface="+mn-lt"/>
                        </a:rPr>
                        <a:t>12</a:t>
                      </a:r>
                    </a:p>
                  </a:txBody>
                  <a:tcPr marT="27432"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dirty="0">
                          <a:solidFill>
                            <a:schemeClr val="bg1"/>
                          </a:solidFill>
                          <a:effectLst/>
                          <a:latin typeface="+mn-lt"/>
                        </a:rPr>
                        <a:t>13</a:t>
                      </a:r>
                    </a:p>
                  </a:txBody>
                  <a:tcPr marT="27432"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dirty="0">
                          <a:solidFill>
                            <a:schemeClr val="bg1"/>
                          </a:solidFill>
                          <a:effectLst/>
                          <a:latin typeface="+mn-lt"/>
                        </a:rPr>
                        <a:t>14</a:t>
                      </a:r>
                    </a:p>
                  </a:txBody>
                  <a:tcPr marT="27432"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dirty="0">
                          <a:solidFill>
                            <a:schemeClr val="bg1"/>
                          </a:solidFill>
                          <a:effectLst/>
                          <a:latin typeface="+mn-lt"/>
                        </a:rPr>
                        <a:t>15</a:t>
                      </a:r>
                    </a:p>
                  </a:txBody>
                  <a:tcPr marT="27432" marB="18288"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ctr"/>
                      <a:r>
                        <a:rPr lang="en-US" sz="1200" b="1" i="0" u="none" strike="noStrike" dirty="0">
                          <a:solidFill>
                            <a:schemeClr val="bg1"/>
                          </a:solidFill>
                          <a:effectLst/>
                          <a:latin typeface="+mn-lt"/>
                        </a:rPr>
                        <a:t>16</a:t>
                      </a:r>
                    </a:p>
                  </a:txBody>
                  <a:tcPr marT="27432" marB="18288" anchor="b">
                    <a:lnL w="635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l" fontAlgn="ctr"/>
                      <a:endParaRPr lang="en-US" sz="1200" b="1" i="0" u="none" strike="noStrike" dirty="0">
                        <a:solidFill>
                          <a:schemeClr val="bg1"/>
                        </a:solidFill>
                        <a:effectLst/>
                        <a:latin typeface="+mn-lt"/>
                      </a:endParaRPr>
                    </a:p>
                  </a:txBody>
                  <a:tcPr marT="27432" marB="18288" anchor="ctr">
                    <a:lnL w="6350" cap="flat" cmpd="sng" algn="ctr">
                      <a:no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555809906"/>
                  </a:ext>
                </a:extLst>
              </a:tr>
              <a:tr h="177628">
                <a:tc>
                  <a:txBody>
                    <a:bodyPr/>
                    <a:lstStyle/>
                    <a:p>
                      <a:pPr algn="l" fontAlgn="ctr"/>
                      <a:r>
                        <a:rPr lang="en-US" sz="1200" b="0" i="0" u="none" strike="noStrike" dirty="0">
                          <a:solidFill>
                            <a:srgbClr val="000000"/>
                          </a:solidFill>
                          <a:effectLst/>
                          <a:latin typeface="+mn-lt"/>
                        </a:rPr>
                        <a:t>1 DIMM</a:t>
                      </a:r>
                    </a:p>
                  </a:txBody>
                  <a:tcPr marT="27432" marB="18288" anchor="ctr">
                    <a:lnL w="1905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i="0" u="none" strike="noStrike" dirty="0">
                          <a:solidFill>
                            <a:srgbClr val="000000"/>
                          </a:solidFill>
                          <a:effectLst/>
                          <a:latin typeface="+mn-lt"/>
                        </a:rPr>
                        <a:t>Default</a:t>
                      </a:r>
                    </a:p>
                  </a:txBody>
                  <a:tcPr marT="27432"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 </a:t>
                      </a:r>
                    </a:p>
                  </a:txBody>
                  <a:tcPr marT="27432" marB="18288" anchor="ctr">
                    <a:lnL w="1270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FFFFFF"/>
                          </a:solidFill>
                          <a:effectLst/>
                          <a:latin typeface="+mn-lt"/>
                        </a:rPr>
                        <a:t> </a:t>
                      </a:r>
                    </a:p>
                  </a:txBody>
                  <a:tcPr marT="27432" marB="18288"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14</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 </a:t>
                      </a:r>
                    </a:p>
                  </a:txBody>
                  <a:tcPr marT="27432" marB="18288" anchor="ctr">
                    <a:lnL w="635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i="0" u="none" strike="noStrike" dirty="0">
                          <a:solidFill>
                            <a:srgbClr val="000000"/>
                          </a:solidFill>
                          <a:effectLst/>
                          <a:latin typeface="+mn-lt"/>
                        </a:rPr>
                        <a:t>Supported</a:t>
                      </a:r>
                    </a:p>
                  </a:txBody>
                  <a:tcPr marT="27432" marB="18288" anchor="ctr">
                    <a:lnL w="1270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88614244"/>
                  </a:ext>
                </a:extLst>
              </a:tr>
              <a:tr h="177628">
                <a:tc>
                  <a:txBody>
                    <a:bodyPr/>
                    <a:lstStyle/>
                    <a:p>
                      <a:pPr algn="l" fontAlgn="ctr"/>
                      <a:r>
                        <a:rPr lang="en-US" sz="1200" b="0" i="0" u="none" strike="noStrike" dirty="0">
                          <a:solidFill>
                            <a:srgbClr val="000000"/>
                          </a:solidFill>
                          <a:effectLst/>
                          <a:latin typeface="+mn-lt"/>
                        </a:rPr>
                        <a:t>2 DIMMs</a:t>
                      </a:r>
                    </a:p>
                  </a:txBody>
                  <a:tcPr marT="27432" marB="18288" anchor="ctr">
                    <a:lnL w="1905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i="0" u="none" strike="noStrike" dirty="0">
                          <a:solidFill>
                            <a:srgbClr val="000000"/>
                          </a:solidFill>
                          <a:effectLst/>
                          <a:latin typeface="+mn-lt"/>
                        </a:rPr>
                        <a:t>Default</a:t>
                      </a:r>
                    </a:p>
                  </a:txBody>
                  <a:tcPr marT="27432"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 </a:t>
                      </a:r>
                    </a:p>
                  </a:txBody>
                  <a:tcPr marT="27432" marB="18288" anchor="ctr">
                    <a:lnL w="1270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3</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FFFFFF"/>
                          </a:solidFill>
                          <a:effectLst/>
                          <a:latin typeface="+mn-lt"/>
                        </a:rPr>
                        <a:t> </a:t>
                      </a:r>
                    </a:p>
                  </a:txBody>
                  <a:tcPr marT="27432" marB="18288"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14</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 </a:t>
                      </a:r>
                    </a:p>
                  </a:txBody>
                  <a:tcPr marT="27432" marB="18288" anchor="ctr">
                    <a:lnL w="635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i="0" u="none" strike="noStrike" dirty="0">
                          <a:solidFill>
                            <a:srgbClr val="000000"/>
                          </a:solidFill>
                          <a:effectLst/>
                          <a:latin typeface="+mn-lt"/>
                        </a:rPr>
                        <a:t>Supported</a:t>
                      </a:r>
                    </a:p>
                  </a:txBody>
                  <a:tcPr marT="27432" marB="18288" anchor="ctr">
                    <a:lnL w="1270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3477930"/>
                  </a:ext>
                </a:extLst>
              </a:tr>
              <a:tr h="177628">
                <a:tc>
                  <a:txBody>
                    <a:bodyPr/>
                    <a:lstStyle/>
                    <a:p>
                      <a:pPr algn="l" fontAlgn="ctr"/>
                      <a:r>
                        <a:rPr lang="en-US" sz="1200" b="0" i="0" u="none" strike="noStrike" dirty="0">
                          <a:solidFill>
                            <a:srgbClr val="000000"/>
                          </a:solidFill>
                          <a:effectLst/>
                          <a:latin typeface="+mn-lt"/>
                        </a:rPr>
                        <a:t>4 DIMMs</a:t>
                      </a:r>
                    </a:p>
                  </a:txBody>
                  <a:tcPr marT="27432" marB="18288" anchor="ctr">
                    <a:lnL w="1905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i="0" u="none" strike="noStrike" dirty="0">
                          <a:solidFill>
                            <a:srgbClr val="000000"/>
                          </a:solidFill>
                          <a:effectLst/>
                          <a:latin typeface="+mn-lt"/>
                        </a:rPr>
                        <a:t>Default</a:t>
                      </a:r>
                    </a:p>
                  </a:txBody>
                  <a:tcPr marT="27432"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 </a:t>
                      </a:r>
                    </a:p>
                  </a:txBody>
                  <a:tcPr marT="27432" marB="18288" anchor="ctr">
                    <a:lnL w="1270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3</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7</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FFFFFF"/>
                          </a:solidFill>
                          <a:effectLst/>
                          <a:latin typeface="+mn-lt"/>
                        </a:rPr>
                        <a:t> </a:t>
                      </a:r>
                    </a:p>
                  </a:txBody>
                  <a:tcPr marT="27432" marB="18288"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10</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14</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 </a:t>
                      </a:r>
                    </a:p>
                  </a:txBody>
                  <a:tcPr marT="27432" marB="18288" anchor="ctr">
                    <a:lnL w="635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i="0" u="none" strike="noStrike" dirty="0">
                          <a:solidFill>
                            <a:srgbClr val="000000"/>
                          </a:solidFill>
                          <a:effectLst/>
                          <a:latin typeface="+mn-lt"/>
                        </a:rPr>
                        <a:t>Supported</a:t>
                      </a:r>
                    </a:p>
                  </a:txBody>
                  <a:tcPr marT="27432" marB="18288" anchor="ctr">
                    <a:lnL w="1270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9703130"/>
                  </a:ext>
                </a:extLst>
              </a:tr>
              <a:tr h="177628">
                <a:tc>
                  <a:txBody>
                    <a:bodyPr/>
                    <a:lstStyle/>
                    <a:p>
                      <a:pPr algn="l" fontAlgn="ctr"/>
                      <a:r>
                        <a:rPr lang="en-US" sz="1200" b="0" i="0" u="none" strike="noStrike" dirty="0">
                          <a:solidFill>
                            <a:srgbClr val="000000"/>
                          </a:solidFill>
                          <a:effectLst/>
                          <a:latin typeface="+mn-lt"/>
                        </a:rPr>
                        <a:t>6 DIMMs</a:t>
                      </a:r>
                    </a:p>
                  </a:txBody>
                  <a:tcPr marT="27432" marB="18288" anchor="ctr">
                    <a:lnL w="1905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i="0" u="none" strike="noStrike" dirty="0">
                          <a:solidFill>
                            <a:srgbClr val="000000"/>
                          </a:solidFill>
                          <a:effectLst/>
                          <a:latin typeface="+mn-lt"/>
                        </a:rPr>
                        <a:t>Default</a:t>
                      </a:r>
                    </a:p>
                  </a:txBody>
                  <a:tcPr marT="27432"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1</a:t>
                      </a:r>
                    </a:p>
                  </a:txBody>
                  <a:tcPr marT="27432" marB="18288" anchor="ctr">
                    <a:lnL w="1270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3</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7</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FFFFFF"/>
                          </a:solidFill>
                          <a:effectLst/>
                          <a:latin typeface="+mn-lt"/>
                        </a:rPr>
                        <a:t> </a:t>
                      </a:r>
                    </a:p>
                  </a:txBody>
                  <a:tcPr marT="27432" marB="18288"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10</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14</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16</a:t>
                      </a:r>
                    </a:p>
                  </a:txBody>
                  <a:tcPr marT="27432" marB="18288" anchor="ctr">
                    <a:lnL w="635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i="0" u="none" strike="noStrike" dirty="0">
                          <a:solidFill>
                            <a:srgbClr val="000000"/>
                          </a:solidFill>
                          <a:effectLst/>
                          <a:latin typeface="+mn-lt"/>
                        </a:rPr>
                        <a:t>Supported</a:t>
                      </a:r>
                    </a:p>
                  </a:txBody>
                  <a:tcPr marT="27432" marB="18288" anchor="ctr">
                    <a:lnL w="1270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98496485"/>
                  </a:ext>
                </a:extLst>
              </a:tr>
              <a:tr h="177628">
                <a:tc>
                  <a:txBody>
                    <a:bodyPr/>
                    <a:lstStyle/>
                    <a:p>
                      <a:pPr algn="l" fontAlgn="ctr"/>
                      <a:r>
                        <a:rPr lang="en-US" sz="1200" b="0" i="0" u="none" strike="noStrike" dirty="0">
                          <a:solidFill>
                            <a:srgbClr val="000000"/>
                          </a:solidFill>
                          <a:effectLst/>
                          <a:latin typeface="+mn-lt"/>
                        </a:rPr>
                        <a:t>8 DIMMs</a:t>
                      </a:r>
                    </a:p>
                  </a:txBody>
                  <a:tcPr marT="27432" marB="18288" anchor="ctr">
                    <a:lnL w="1905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i="0" u="none" strike="noStrike" dirty="0">
                          <a:solidFill>
                            <a:srgbClr val="000000"/>
                          </a:solidFill>
                          <a:effectLst/>
                          <a:latin typeface="+mn-lt"/>
                        </a:rPr>
                        <a:t>Default</a:t>
                      </a:r>
                    </a:p>
                  </a:txBody>
                  <a:tcPr marT="27432"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1</a:t>
                      </a:r>
                    </a:p>
                  </a:txBody>
                  <a:tcPr marT="27432" marB="18288" anchor="ctr">
                    <a:lnL w="1270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3</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5</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7</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FFFFFF"/>
                          </a:solidFill>
                          <a:effectLst/>
                          <a:latin typeface="+mn-lt"/>
                        </a:rPr>
                        <a:t> </a:t>
                      </a:r>
                    </a:p>
                  </a:txBody>
                  <a:tcPr marT="27432" marB="18288"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10</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12</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14</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16</a:t>
                      </a:r>
                    </a:p>
                  </a:txBody>
                  <a:tcPr marT="27432" marB="18288" anchor="ctr">
                    <a:lnL w="635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i="0" u="none" strike="noStrike" dirty="0">
                          <a:solidFill>
                            <a:srgbClr val="000000"/>
                          </a:solidFill>
                          <a:effectLst/>
                          <a:latin typeface="+mn-lt"/>
                        </a:rPr>
                        <a:t>Supported</a:t>
                      </a:r>
                    </a:p>
                  </a:txBody>
                  <a:tcPr marT="27432" marB="18288" anchor="ctr">
                    <a:lnL w="1270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6622135"/>
                  </a:ext>
                </a:extLst>
              </a:tr>
              <a:tr h="177628">
                <a:tc>
                  <a:txBody>
                    <a:bodyPr/>
                    <a:lstStyle/>
                    <a:p>
                      <a:pPr algn="l" fontAlgn="ctr"/>
                      <a:r>
                        <a:rPr lang="en-US" sz="1200" b="0" i="0" u="none" strike="noStrike" dirty="0">
                          <a:solidFill>
                            <a:srgbClr val="000000"/>
                          </a:solidFill>
                          <a:effectLst/>
                          <a:latin typeface="+mn-lt"/>
                        </a:rPr>
                        <a:t>12 DIMMs</a:t>
                      </a:r>
                    </a:p>
                  </a:txBody>
                  <a:tcPr marT="27432" marB="18288" anchor="ctr">
                    <a:lnL w="1905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i="0" u="none" strike="noStrike" dirty="0">
                          <a:solidFill>
                            <a:srgbClr val="000000"/>
                          </a:solidFill>
                          <a:effectLst/>
                          <a:latin typeface="+mn-lt"/>
                        </a:rPr>
                        <a:t>Default</a:t>
                      </a:r>
                      <a:r>
                        <a:rPr lang="en-US" sz="1200" b="0" i="0" u="none" strike="noStrike" baseline="30000" dirty="0">
                          <a:solidFill>
                            <a:srgbClr val="000000"/>
                          </a:solidFill>
                          <a:effectLst/>
                          <a:latin typeface="+mn-lt"/>
                        </a:rPr>
                        <a:t>1</a:t>
                      </a:r>
                    </a:p>
                  </a:txBody>
                  <a:tcPr marT="27432"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1</a:t>
                      </a:r>
                    </a:p>
                  </a:txBody>
                  <a:tcPr marT="27432" marB="18288" anchor="ctr">
                    <a:lnL w="1270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2</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3</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4</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7</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8</a:t>
                      </a:r>
                    </a:p>
                  </a:txBody>
                  <a:tcPr marT="27432" marB="18288"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FFFFFF"/>
                          </a:solidFill>
                          <a:effectLst/>
                          <a:latin typeface="+mn-lt"/>
                        </a:rPr>
                        <a:t>9</a:t>
                      </a:r>
                    </a:p>
                  </a:txBody>
                  <a:tcPr marT="27432" marB="18288"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10</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13</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14</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15</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16</a:t>
                      </a:r>
                    </a:p>
                  </a:txBody>
                  <a:tcPr marT="27432" marB="18288" anchor="ctr">
                    <a:lnL w="635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i="0" u="none" strike="noStrike" dirty="0">
                          <a:solidFill>
                            <a:srgbClr val="000000"/>
                          </a:solidFill>
                          <a:effectLst/>
                          <a:latin typeface="+mn-lt"/>
                        </a:rPr>
                        <a:t>Supported</a:t>
                      </a:r>
                    </a:p>
                  </a:txBody>
                  <a:tcPr marT="27432" marB="18288" anchor="ctr">
                    <a:lnL w="1270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5161951"/>
                  </a:ext>
                </a:extLst>
              </a:tr>
              <a:tr h="177628">
                <a:tc>
                  <a:txBody>
                    <a:bodyPr/>
                    <a:lstStyle/>
                    <a:p>
                      <a:pPr algn="l" fontAlgn="ctr"/>
                      <a:r>
                        <a:rPr lang="en-US" sz="1200" b="0" i="0" u="none" strike="noStrike" dirty="0">
                          <a:solidFill>
                            <a:srgbClr val="000000"/>
                          </a:solidFill>
                          <a:effectLst/>
                          <a:latin typeface="+mn-lt"/>
                        </a:rPr>
                        <a:t>12 DIMMs</a:t>
                      </a:r>
                    </a:p>
                  </a:txBody>
                  <a:tcPr marT="27432" marB="18288" anchor="ctr">
                    <a:lnL w="1905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32DAC8"/>
                    </a:solidFill>
                  </a:tcPr>
                </a:tc>
                <a:tc>
                  <a:txBody>
                    <a:bodyPr/>
                    <a:lstStyle/>
                    <a:p>
                      <a:pPr algn="l" fontAlgn="ctr"/>
                      <a:r>
                        <a:rPr lang="en-US" sz="1200" b="0" i="0" u="none" strike="noStrike" dirty="0">
                          <a:solidFill>
                            <a:srgbClr val="000000"/>
                          </a:solidFill>
                          <a:effectLst/>
                          <a:latin typeface="+mn-lt"/>
                        </a:rPr>
                        <a:t>Trigger SKU for Unbalanced SNC interleave</a:t>
                      </a:r>
                      <a:r>
                        <a:rPr lang="en-US" sz="1200" b="0" i="0" u="none" strike="noStrike" baseline="30000" dirty="0">
                          <a:solidFill>
                            <a:srgbClr val="000000"/>
                          </a:solidFill>
                          <a:effectLst/>
                          <a:latin typeface="+mn-lt"/>
                        </a:rPr>
                        <a:t>2</a:t>
                      </a:r>
                    </a:p>
                  </a:txBody>
                  <a:tcPr marT="27432"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32DAC8"/>
                    </a:solidFill>
                  </a:tcPr>
                </a:tc>
                <a:tc>
                  <a:txBody>
                    <a:bodyPr/>
                    <a:lstStyle/>
                    <a:p>
                      <a:pPr algn="ctr" fontAlgn="ctr"/>
                      <a:r>
                        <a:rPr lang="en-US" sz="1200" b="0" i="0" u="none" strike="noStrike" dirty="0">
                          <a:solidFill>
                            <a:srgbClr val="000000"/>
                          </a:solidFill>
                          <a:effectLst/>
                          <a:latin typeface="+mn-lt"/>
                        </a:rPr>
                        <a:t>1</a:t>
                      </a:r>
                    </a:p>
                  </a:txBody>
                  <a:tcPr marT="27432" marB="18288" anchor="ctr">
                    <a:lnL w="1270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3</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4</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5</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7</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8</a:t>
                      </a:r>
                    </a:p>
                  </a:txBody>
                  <a:tcPr marT="27432" marB="18288"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FFFFFF"/>
                          </a:solidFill>
                          <a:effectLst/>
                          <a:latin typeface="+mn-lt"/>
                        </a:rPr>
                        <a:t>9</a:t>
                      </a:r>
                    </a:p>
                  </a:txBody>
                  <a:tcPr marT="27432" marB="18288"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10</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12</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13</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14</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 </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16</a:t>
                      </a:r>
                    </a:p>
                  </a:txBody>
                  <a:tcPr marT="27432" marB="18288" anchor="ctr">
                    <a:lnL w="635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i="0" u="none" strike="noStrike" dirty="0">
                          <a:solidFill>
                            <a:srgbClr val="000000"/>
                          </a:solidFill>
                          <a:effectLst/>
                          <a:latin typeface="+mn-lt"/>
                        </a:rPr>
                        <a:t>Supported</a:t>
                      </a:r>
                    </a:p>
                  </a:txBody>
                  <a:tcPr marT="27432" marB="18288" anchor="ctr">
                    <a:lnL w="1270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3153483"/>
                  </a:ext>
                </a:extLst>
              </a:tr>
              <a:tr h="177628">
                <a:tc>
                  <a:txBody>
                    <a:bodyPr/>
                    <a:lstStyle/>
                    <a:p>
                      <a:pPr algn="l" fontAlgn="ctr"/>
                      <a:r>
                        <a:rPr lang="en-US" sz="1200" b="0" i="0" u="none" strike="noStrike" dirty="0">
                          <a:solidFill>
                            <a:srgbClr val="000000"/>
                          </a:solidFill>
                          <a:effectLst/>
                          <a:latin typeface="+mn-lt"/>
                        </a:rPr>
                        <a:t>16 DIMMs</a:t>
                      </a:r>
                    </a:p>
                  </a:txBody>
                  <a:tcPr marT="27432" marB="18288" anchor="ctr">
                    <a:lnL w="1905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i="0" u="none" strike="noStrike" dirty="0">
                          <a:solidFill>
                            <a:srgbClr val="000000"/>
                          </a:solidFill>
                          <a:effectLst/>
                          <a:latin typeface="+mn-lt"/>
                        </a:rPr>
                        <a:t>Default</a:t>
                      </a:r>
                    </a:p>
                  </a:txBody>
                  <a:tcPr marT="27432" marB="18288"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000000"/>
                          </a:solidFill>
                          <a:effectLst/>
                          <a:latin typeface="+mn-lt"/>
                        </a:rPr>
                        <a:t>1</a:t>
                      </a:r>
                    </a:p>
                  </a:txBody>
                  <a:tcPr marT="27432" marB="18288" anchor="ctr">
                    <a:lnL w="12700" cap="flat" cmpd="sng" algn="ctr">
                      <a:solidFill>
                        <a:schemeClr val="bg1">
                          <a:lumMod val="8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2</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3</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4</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5</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6</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7</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8</a:t>
                      </a:r>
                    </a:p>
                  </a:txBody>
                  <a:tcPr marT="27432" marB="18288" anchor="ctr">
                    <a:lnL w="635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FFFFFF"/>
                          </a:solidFill>
                          <a:effectLst/>
                          <a:latin typeface="+mn-lt"/>
                        </a:rPr>
                        <a:t>9</a:t>
                      </a:r>
                    </a:p>
                  </a:txBody>
                  <a:tcPr marT="27432" marB="18288" anchor="ctr">
                    <a:lnL w="1270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10</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11</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12</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13</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14</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200" b="0" i="0" u="none" strike="noStrike" dirty="0">
                          <a:solidFill>
                            <a:srgbClr val="FFFFFF"/>
                          </a:solidFill>
                          <a:effectLst/>
                          <a:latin typeface="+mn-lt"/>
                        </a:rPr>
                        <a:t>15</a:t>
                      </a:r>
                    </a:p>
                  </a:txBody>
                  <a:tcPr marT="27432" marB="18288"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fontAlgn="ctr"/>
                      <a:r>
                        <a:rPr lang="en-US" sz="1200" b="0" i="0" u="none" strike="noStrike" dirty="0">
                          <a:solidFill>
                            <a:srgbClr val="000000"/>
                          </a:solidFill>
                          <a:effectLst/>
                          <a:latin typeface="+mn-lt"/>
                        </a:rPr>
                        <a:t>16</a:t>
                      </a:r>
                    </a:p>
                  </a:txBody>
                  <a:tcPr marT="27432" marB="18288" anchor="ctr">
                    <a:lnL w="6350" cap="flat" cmpd="sng" algn="ctr">
                      <a:no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200" b="0" i="0" u="none" strike="noStrike" dirty="0">
                          <a:solidFill>
                            <a:srgbClr val="000000"/>
                          </a:solidFill>
                          <a:effectLst/>
                          <a:latin typeface="+mn-lt"/>
                        </a:rPr>
                        <a:t>Not feasible—12 DIMMS max</a:t>
                      </a:r>
                    </a:p>
                  </a:txBody>
                  <a:tcPr marT="27432" marB="18288" anchor="ctr">
                    <a:lnL w="12700" cap="flat" cmpd="sng" algn="ctr">
                      <a:solidFill>
                        <a:schemeClr val="bg1">
                          <a:lumMod val="85000"/>
                        </a:schemeClr>
                      </a:solidFill>
                      <a:prstDash val="solid"/>
                      <a:round/>
                      <a:headEnd type="none" w="med" len="med"/>
                      <a:tailEnd type="none" w="med" len="med"/>
                    </a:lnL>
                    <a:lnR w="190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FF8300"/>
                    </a:solidFill>
                  </a:tcPr>
                </a:tc>
                <a:extLst>
                  <a:ext uri="{0D108BD9-81ED-4DB2-BD59-A6C34878D82A}">
                    <a16:rowId xmlns:a16="http://schemas.microsoft.com/office/drawing/2014/main" val="2953014204"/>
                  </a:ext>
                </a:extLst>
              </a:tr>
            </a:tbl>
          </a:graphicData>
        </a:graphic>
      </p:graphicFrame>
    </p:spTree>
    <p:extLst>
      <p:ext uri="{BB962C8B-B14F-4D97-AF65-F5344CB8AC3E}">
        <p14:creationId xmlns:p14="http://schemas.microsoft.com/office/powerpoint/2010/main" val="504204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FEF4277-2664-4DF6-81AA-000D80571015}"/>
              </a:ext>
            </a:extLst>
          </p:cNvPr>
          <p:cNvSpPr>
            <a:spLocks noGrp="1"/>
          </p:cNvSpPr>
          <p:nvPr>
            <p:ph type="body" sz="quarter" idx="17"/>
          </p:nvPr>
        </p:nvSpPr>
        <p:spPr>
          <a:xfrm>
            <a:off x="281746" y="1344282"/>
            <a:ext cx="11529254" cy="2809708"/>
          </a:xfrm>
        </p:spPr>
        <p:txBody>
          <a:bodyPr>
            <a:normAutofit/>
          </a:bodyPr>
          <a:lstStyle/>
          <a:p>
            <a:r>
              <a:rPr lang="en-US" sz="2000" dirty="0"/>
              <a:t>Increased processor TDP and DIMM count requires optimally cooling DL3x0 Gen10 Plus servers.</a:t>
            </a:r>
          </a:p>
          <a:p>
            <a:r>
              <a:rPr lang="en-US" sz="2000" dirty="0"/>
              <a:t>Three components will be available to efficiently address challenge:</a:t>
            </a:r>
          </a:p>
          <a:p>
            <a:pPr lvl="1"/>
            <a:r>
              <a:rPr lang="en-US" sz="1800" dirty="0"/>
              <a:t>High performance heatsink, necessary for processors with a TDP equal or higher than 150W.</a:t>
            </a:r>
          </a:p>
          <a:p>
            <a:pPr lvl="1"/>
            <a:r>
              <a:rPr lang="en-US" sz="1800" dirty="0"/>
              <a:t>High performance fans, required when processors with a TDP of 205W or more are being used.</a:t>
            </a:r>
          </a:p>
          <a:p>
            <a:pPr lvl="2"/>
            <a:r>
              <a:rPr lang="en-US" sz="1600" dirty="0"/>
              <a:t>Other options as NVMe SSDs, 100GbE or greater NICs/HCAs, accelerators or 24G SAS drives require high performance fans..</a:t>
            </a:r>
          </a:p>
          <a:p>
            <a:pPr lvl="1"/>
            <a:r>
              <a:rPr lang="en-US" sz="1800" dirty="0"/>
              <a:t>DIMM blanks, which are imperative for TDPs ranging 105W–140W and 230W–270W.</a:t>
            </a:r>
          </a:p>
          <a:p>
            <a:pPr lvl="2"/>
            <a:r>
              <a:rPr lang="en-US" sz="1600" dirty="0"/>
              <a:t>Recommended for 150W to 255W TDPs—both included—as could assist lowering fan speed/noise given funneling air the best way.</a:t>
            </a:r>
          </a:p>
          <a:p>
            <a:pPr lvl="2"/>
            <a:r>
              <a:rPr lang="en-US" sz="1600" dirty="0"/>
              <a:t>Same kit currently used on DL38x Gen10 &amp; DL385 Gen10 Plus (P07818-B21), BTO includes 31 dummy blanks.</a:t>
            </a:r>
          </a:p>
          <a:p>
            <a:pPr lvl="1"/>
            <a:r>
              <a:rPr lang="en-US" sz="1800" dirty="0"/>
              <a:t>Table below summarizes applicable TDP scenarios:</a:t>
            </a:r>
          </a:p>
        </p:txBody>
      </p:sp>
      <p:sp>
        <p:nvSpPr>
          <p:cNvPr id="8" name="Text Placeholder 7">
            <a:extLst>
              <a:ext uri="{FF2B5EF4-FFF2-40B4-BE49-F238E27FC236}">
                <a16:creationId xmlns:a16="http://schemas.microsoft.com/office/drawing/2014/main" id="{C34CDBCD-DECB-410B-8100-ADA3A9F07D26}"/>
              </a:ext>
            </a:extLst>
          </p:cNvPr>
          <p:cNvSpPr>
            <a:spLocks noGrp="1"/>
          </p:cNvSpPr>
          <p:nvPr>
            <p:ph type="body" sz="quarter" idx="13"/>
          </p:nvPr>
        </p:nvSpPr>
        <p:spPr/>
        <p:txBody>
          <a:bodyPr/>
          <a:lstStyle/>
          <a:p>
            <a:r>
              <a:rPr lang="en-US" dirty="0"/>
              <a:t>Heatsink, fan and DIMM blank requirements per processor Thermal Design Power (TDP) ranges</a:t>
            </a:r>
          </a:p>
        </p:txBody>
      </p:sp>
      <p:sp>
        <p:nvSpPr>
          <p:cNvPr id="4" name="Footer Placeholder 3"/>
          <p:cNvSpPr>
            <a:spLocks noGrp="1"/>
          </p:cNvSpPr>
          <p:nvPr>
            <p:ph type="ftr" sz="quarter" idx="18"/>
          </p:nvPr>
        </p:nvSpPr>
        <p:spPr/>
        <p:txBody>
          <a:bodyPr/>
          <a:lstStyle/>
          <a:p>
            <a:r>
              <a:rPr lang="en-US" dirty="0"/>
              <a:t>CONFIDENTIAL | AUTHORIZED HPE PARTNER USE ONLY</a:t>
            </a:r>
          </a:p>
        </p:txBody>
      </p:sp>
      <p:sp>
        <p:nvSpPr>
          <p:cNvPr id="5" name="Slide Number Placeholder 4"/>
          <p:cNvSpPr>
            <a:spLocks noGrp="1"/>
          </p:cNvSpPr>
          <p:nvPr>
            <p:ph type="sldNum" sz="quarter" idx="19"/>
          </p:nvPr>
        </p:nvSpPr>
        <p:spPr/>
        <p:txBody>
          <a:bodyPr/>
          <a:lstStyle/>
          <a:p>
            <a:pPr defTabSz="1088421">
              <a:buFontTx/>
              <a:buBlip>
                <a:blip r:embed="rId2"/>
              </a:buBlip>
            </a:pPr>
            <a:fld id="{104FC826-72BB-4AF1-BA01-A94F7396A7DC}" type="slidenum">
              <a:rPr lang="en-US" smtClean="0"/>
              <a:pPr defTabSz="1088421">
                <a:buFontTx/>
                <a:buBlip>
                  <a:blip r:embed="rId2"/>
                </a:buBlip>
              </a:pPr>
              <a:t>52</a:t>
            </a:fld>
            <a:endParaRPr lang="en-US" dirty="0"/>
          </a:p>
        </p:txBody>
      </p:sp>
      <p:sp>
        <p:nvSpPr>
          <p:cNvPr id="2" name="Title 1"/>
          <p:cNvSpPr>
            <a:spLocks noGrp="1"/>
          </p:cNvSpPr>
          <p:nvPr>
            <p:ph type="title"/>
          </p:nvPr>
        </p:nvSpPr>
        <p:spPr/>
        <p:txBody>
          <a:bodyPr/>
          <a:lstStyle/>
          <a:p>
            <a:r>
              <a:rPr lang="fr-FR" dirty="0"/>
              <a:t>Hpe proliant DL3x0 Gen10 plus cooling</a:t>
            </a:r>
            <a:endParaRPr lang="en-US" dirty="0"/>
          </a:p>
        </p:txBody>
      </p:sp>
      <p:graphicFrame>
        <p:nvGraphicFramePr>
          <p:cNvPr id="10" name="Table 9">
            <a:extLst>
              <a:ext uri="{FF2B5EF4-FFF2-40B4-BE49-F238E27FC236}">
                <a16:creationId xmlns:a16="http://schemas.microsoft.com/office/drawing/2014/main" id="{74AE2E7B-CB87-41F8-AB77-B55297A680EB}"/>
              </a:ext>
            </a:extLst>
          </p:cNvPr>
          <p:cNvGraphicFramePr>
            <a:graphicFrameLocks noGrp="1"/>
          </p:cNvGraphicFramePr>
          <p:nvPr>
            <p:extLst>
              <p:ext uri="{D42A27DB-BD31-4B8C-83A1-F6EECF244321}">
                <p14:modId xmlns:p14="http://schemas.microsoft.com/office/powerpoint/2010/main" val="3989024847"/>
              </p:ext>
            </p:extLst>
          </p:nvPr>
        </p:nvGraphicFramePr>
        <p:xfrm>
          <a:off x="824616" y="4081016"/>
          <a:ext cx="8349742" cy="1219200"/>
        </p:xfrm>
        <a:graphic>
          <a:graphicData uri="http://schemas.openxmlformats.org/drawingml/2006/table">
            <a:tbl>
              <a:tblPr>
                <a:tableStyleId>{912C8C85-51F0-491E-9774-3900AFEF0FD7}</a:tableStyleId>
              </a:tblPr>
              <a:tblGrid>
                <a:gridCol w="1793050">
                  <a:extLst>
                    <a:ext uri="{9D8B030D-6E8A-4147-A177-3AD203B41FA5}">
                      <a16:colId xmlns:a16="http://schemas.microsoft.com/office/drawing/2014/main" val="1621855591"/>
                    </a:ext>
                  </a:extLst>
                </a:gridCol>
                <a:gridCol w="1479867">
                  <a:extLst>
                    <a:ext uri="{9D8B030D-6E8A-4147-A177-3AD203B41FA5}">
                      <a16:colId xmlns:a16="http://schemas.microsoft.com/office/drawing/2014/main" val="1964165746"/>
                    </a:ext>
                  </a:extLst>
                </a:gridCol>
                <a:gridCol w="1692275">
                  <a:extLst>
                    <a:ext uri="{9D8B030D-6E8A-4147-A177-3AD203B41FA5}">
                      <a16:colId xmlns:a16="http://schemas.microsoft.com/office/drawing/2014/main" val="2394654998"/>
                    </a:ext>
                  </a:extLst>
                </a:gridCol>
                <a:gridCol w="1692275">
                  <a:extLst>
                    <a:ext uri="{9D8B030D-6E8A-4147-A177-3AD203B41FA5}">
                      <a16:colId xmlns:a16="http://schemas.microsoft.com/office/drawing/2014/main" val="2669026462"/>
                    </a:ext>
                  </a:extLst>
                </a:gridCol>
                <a:gridCol w="1692275">
                  <a:extLst>
                    <a:ext uri="{9D8B030D-6E8A-4147-A177-3AD203B41FA5}">
                      <a16:colId xmlns:a16="http://schemas.microsoft.com/office/drawing/2014/main" val="4032575857"/>
                    </a:ext>
                  </a:extLst>
                </a:gridCol>
              </a:tblGrid>
              <a:tr h="200025">
                <a:tc>
                  <a:txBody>
                    <a:bodyPr/>
                    <a:lstStyle/>
                    <a:p>
                      <a:pPr algn="l" fontAlgn="b"/>
                      <a:r>
                        <a:rPr lang="en-US" sz="1400" b="1" u="none" strike="noStrike" dirty="0">
                          <a:solidFill>
                            <a:schemeClr val="bg1"/>
                          </a:solidFill>
                          <a:effectLst/>
                          <a:latin typeface="+mj-lt"/>
                        </a:rPr>
                        <a:t>CPU TDP (Watts)</a:t>
                      </a:r>
                      <a:endParaRPr lang="en-US" sz="1400" b="1" i="0" u="none" strike="noStrike" dirty="0">
                        <a:solidFill>
                          <a:schemeClr val="bg1"/>
                        </a:solidFill>
                        <a:effectLst/>
                        <a:latin typeface="+mj-lt"/>
                      </a:endParaRPr>
                    </a:p>
                  </a:txBody>
                  <a:tcPr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latin typeface="+mj-lt"/>
                        </a:rPr>
                        <a:t>105W–140W</a:t>
                      </a:r>
                      <a:endParaRPr lang="en-US" sz="1400" b="1" i="0" u="none" strike="noStrike" dirty="0">
                        <a:solidFill>
                          <a:schemeClr val="bg1"/>
                        </a:solidFill>
                        <a:effectLst/>
                        <a:latin typeface="+mj-lt"/>
                      </a:endParaRPr>
                    </a:p>
                  </a:txBody>
                  <a:tcPr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latin typeface="+mj-lt"/>
                        </a:rPr>
                        <a:t>150W</a:t>
                      </a:r>
                      <a:r>
                        <a:rPr lang="en-US" sz="1400" b="1" u="none" strike="noStrike" kern="1200" dirty="0">
                          <a:solidFill>
                            <a:schemeClr val="bg1"/>
                          </a:solidFill>
                          <a:effectLst/>
                          <a:latin typeface="+mj-lt"/>
                          <a:ea typeface="+mn-ea"/>
                          <a:cs typeface="+mn-cs"/>
                        </a:rPr>
                        <a:t>–</a:t>
                      </a:r>
                      <a:r>
                        <a:rPr lang="en-US" sz="1400" b="1" u="none" strike="noStrike" dirty="0">
                          <a:solidFill>
                            <a:schemeClr val="bg1"/>
                          </a:solidFill>
                          <a:effectLst/>
                          <a:latin typeface="+mj-lt"/>
                        </a:rPr>
                        <a:t>195W</a:t>
                      </a:r>
                      <a:endParaRPr lang="en-US" sz="1400" b="1" i="0" u="none" strike="noStrike" dirty="0">
                        <a:solidFill>
                          <a:schemeClr val="bg1"/>
                        </a:solidFill>
                        <a:effectLst/>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latin typeface="+mj-lt"/>
                        </a:rPr>
                        <a:t>205W</a:t>
                      </a:r>
                      <a:r>
                        <a:rPr lang="en-US" sz="1400" b="1" u="none" strike="noStrike" kern="1200" dirty="0">
                          <a:solidFill>
                            <a:schemeClr val="bg1"/>
                          </a:solidFill>
                          <a:effectLst/>
                          <a:latin typeface="+mj-lt"/>
                          <a:ea typeface="+mn-ea"/>
                          <a:cs typeface="+mn-cs"/>
                        </a:rPr>
                        <a:t>–</a:t>
                      </a:r>
                      <a:r>
                        <a:rPr lang="en-US" sz="1400" b="1" u="none" strike="noStrike" dirty="0">
                          <a:solidFill>
                            <a:schemeClr val="bg1"/>
                          </a:solidFill>
                          <a:effectLst/>
                          <a:latin typeface="+mj-lt"/>
                        </a:rPr>
                        <a:t>225W</a:t>
                      </a:r>
                      <a:endParaRPr lang="en-US" sz="1400" b="1" i="0" u="none" strike="noStrike" dirty="0">
                        <a:solidFill>
                          <a:schemeClr val="bg1"/>
                        </a:solidFill>
                        <a:effectLst/>
                        <a:latin typeface="+mj-lt"/>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fontAlgn="b"/>
                      <a:r>
                        <a:rPr lang="en-US" sz="1400" b="1" u="none" strike="noStrike" dirty="0">
                          <a:solidFill>
                            <a:schemeClr val="bg1"/>
                          </a:solidFill>
                          <a:effectLst/>
                          <a:latin typeface="+mj-lt"/>
                        </a:rPr>
                        <a:t>230W</a:t>
                      </a:r>
                      <a:r>
                        <a:rPr lang="en-US" sz="1400" b="1" u="none" strike="noStrike" kern="1200" dirty="0">
                          <a:solidFill>
                            <a:schemeClr val="bg1"/>
                          </a:solidFill>
                          <a:effectLst/>
                          <a:latin typeface="+mj-lt"/>
                          <a:ea typeface="+mn-ea"/>
                          <a:cs typeface="+mn-cs"/>
                        </a:rPr>
                        <a:t>–</a:t>
                      </a:r>
                      <a:r>
                        <a:rPr lang="en-US" sz="1400" b="1" u="none" strike="noStrike" dirty="0">
                          <a:solidFill>
                            <a:schemeClr val="bg1"/>
                          </a:solidFill>
                          <a:effectLst/>
                          <a:latin typeface="+mj-lt"/>
                        </a:rPr>
                        <a:t>270W</a:t>
                      </a:r>
                      <a:endParaRPr lang="en-US" sz="1400" b="1" i="0" u="none" strike="noStrike" dirty="0">
                        <a:solidFill>
                          <a:schemeClr val="bg1"/>
                        </a:solidFill>
                        <a:effectLst/>
                        <a:latin typeface="+mj-lt"/>
                      </a:endParaRPr>
                    </a:p>
                  </a:txBody>
                  <a:tcPr anchor="b">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832810889"/>
                  </a:ext>
                </a:extLst>
              </a:tr>
              <a:tr h="190500">
                <a:tc>
                  <a:txBody>
                    <a:bodyPr/>
                    <a:lstStyle/>
                    <a:p>
                      <a:pPr algn="l" fontAlgn="b"/>
                      <a:r>
                        <a:rPr lang="en-US" sz="1400" u="none" strike="noStrike" dirty="0">
                          <a:effectLst/>
                          <a:latin typeface="+mn-lt"/>
                        </a:rPr>
                        <a:t>Heatsink</a:t>
                      </a:r>
                      <a:endParaRPr lang="en-US" sz="1400" b="1" i="0" u="none" strike="noStrike" dirty="0">
                        <a:solidFill>
                          <a:srgbClr val="000000"/>
                        </a:solidFill>
                        <a:effectLst/>
                        <a:latin typeface="+mn-lt"/>
                      </a:endParaRPr>
                    </a:p>
                  </a:txBody>
                  <a:tcPr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dirty="0">
                          <a:effectLst/>
                          <a:latin typeface="+mn-lt"/>
                        </a:rPr>
                        <a:t>Standard</a:t>
                      </a:r>
                      <a:endParaRPr lang="en-US" sz="1400" b="0" i="0" u="none" strike="noStrike" dirty="0">
                        <a:solidFill>
                          <a:srgbClr val="000000"/>
                        </a:solidFill>
                        <a:effectLst/>
                        <a:latin typeface="+mn-lt"/>
                      </a:endParaRPr>
                    </a:p>
                  </a:txBody>
                  <a:tcPr anchor="b">
                    <a:lnL w="28575"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u="none" strike="noStrike" dirty="0">
                          <a:effectLst/>
                          <a:latin typeface="+mn-lt"/>
                        </a:rPr>
                        <a:t>High Performance</a:t>
                      </a:r>
                      <a:endParaRPr lang="en-US" sz="1400" b="1" i="0" u="none" strike="noStrike" dirty="0">
                        <a:solidFill>
                          <a:srgbClr val="000000"/>
                        </a:solidFill>
                        <a:effectLst/>
                        <a:latin typeface="+mn-lt"/>
                      </a:endParaRPr>
                    </a:p>
                  </a:txBody>
                  <a:tcPr anchor="b">
                    <a:lnL w="381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High Performance</a:t>
                      </a:r>
                      <a:endParaRPr kumimoji="0" lang="en-US" sz="1400" b="1" i="0" u="none" strike="noStrike" kern="1200" cap="none" spc="0" normalizeH="0" baseline="0" noProof="0" dirty="0">
                        <a:ln>
                          <a:noFill/>
                        </a:ln>
                        <a:solidFill>
                          <a:srgbClr val="000000"/>
                        </a:solidFill>
                        <a:effectLst/>
                        <a:uLnTx/>
                        <a:uFillTx/>
                        <a:latin typeface="+mn-lt"/>
                        <a:ea typeface="+mn-ea"/>
                        <a:cs typeface="+mn-cs"/>
                      </a:endParaRP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High Performance</a:t>
                      </a:r>
                      <a:endParaRPr kumimoji="0" lang="en-US" sz="1400" b="1" i="0" u="none" strike="noStrike" kern="1200" cap="none" spc="0" normalizeH="0" baseline="0" noProof="0" dirty="0">
                        <a:ln>
                          <a:noFill/>
                        </a:ln>
                        <a:solidFill>
                          <a:srgbClr val="000000"/>
                        </a:solidFill>
                        <a:effectLst/>
                        <a:uLnTx/>
                        <a:uFillTx/>
                        <a:latin typeface="+mn-lt"/>
                        <a:ea typeface="+mn-ea"/>
                        <a:cs typeface="+mn-cs"/>
                      </a:endParaRPr>
                    </a:p>
                  </a:txBody>
                  <a:tcPr anchor="b">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4228450"/>
                  </a:ext>
                </a:extLst>
              </a:tr>
              <a:tr h="190500">
                <a:tc>
                  <a:txBody>
                    <a:bodyPr/>
                    <a:lstStyle/>
                    <a:p>
                      <a:pPr algn="l" fontAlgn="b"/>
                      <a:r>
                        <a:rPr lang="en-US" sz="1400" u="none" strike="noStrike" dirty="0">
                          <a:effectLst/>
                          <a:latin typeface="+mn-lt"/>
                        </a:rPr>
                        <a:t>Fans</a:t>
                      </a:r>
                      <a:endParaRPr lang="en-US" sz="1400" b="1" i="0" u="none" strike="noStrike" dirty="0">
                        <a:solidFill>
                          <a:srgbClr val="000000"/>
                        </a:solidFill>
                        <a:effectLst/>
                        <a:latin typeface="+mn-lt"/>
                      </a:endParaRPr>
                    </a:p>
                  </a:txBody>
                  <a:tcPr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u="none" strike="noStrike" dirty="0">
                          <a:effectLst/>
                          <a:latin typeface="+mn-lt"/>
                        </a:rPr>
                        <a:t>Standard</a:t>
                      </a:r>
                      <a:endParaRPr lang="en-US" sz="1400" b="0" i="0" u="none" strike="noStrike" dirty="0">
                        <a:solidFill>
                          <a:srgbClr val="000000"/>
                        </a:solidFill>
                        <a:effectLst/>
                        <a:latin typeface="+mn-lt"/>
                      </a:endParaRPr>
                    </a:p>
                  </a:txBody>
                  <a:tcPr anchor="b">
                    <a:lnL w="28575"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n-lt"/>
                        </a:rPr>
                        <a:t>Standard</a:t>
                      </a:r>
                      <a:endParaRPr lang="en-US" sz="1400" b="0" i="0" u="none" strike="noStrike" dirty="0">
                        <a:solidFill>
                          <a:srgbClr val="000000"/>
                        </a:solidFill>
                        <a:effectLst/>
                        <a:latin typeface="+mn-lt"/>
                      </a:endParaRPr>
                    </a:p>
                  </a:txBody>
                  <a:tcPr anchor="b">
                    <a:lnL w="127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High Performance</a:t>
                      </a:r>
                      <a:endParaRPr kumimoji="0" lang="en-US" sz="1400" b="1" i="0" u="none" strike="noStrike" kern="1200" cap="none" spc="0" normalizeH="0" baseline="0" noProof="0" dirty="0">
                        <a:ln>
                          <a:noFill/>
                        </a:ln>
                        <a:solidFill>
                          <a:srgbClr val="000000"/>
                        </a:solidFill>
                        <a:effectLst/>
                        <a:uLnTx/>
                        <a:uFillTx/>
                        <a:latin typeface="+mn-lt"/>
                        <a:ea typeface="+mn-ea"/>
                        <a:cs typeface="+mn-cs"/>
                      </a:endParaRPr>
                    </a:p>
                  </a:txBody>
                  <a:tcPr anchor="b">
                    <a:lnL w="381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n-lt"/>
                          <a:ea typeface="+mn-ea"/>
                          <a:cs typeface="+mn-cs"/>
                        </a:rPr>
                        <a:t>High Performance</a:t>
                      </a:r>
                      <a:endParaRPr kumimoji="0" lang="en-US" sz="1400" b="1" i="0" u="none" strike="noStrike" kern="1200" cap="none" spc="0" normalizeH="0" baseline="0" noProof="0" dirty="0">
                        <a:ln>
                          <a:noFill/>
                        </a:ln>
                        <a:solidFill>
                          <a:srgbClr val="000000"/>
                        </a:solidFill>
                        <a:effectLst/>
                        <a:uLnTx/>
                        <a:uFillTx/>
                        <a:latin typeface="+mn-lt"/>
                        <a:ea typeface="+mn-ea"/>
                        <a:cs typeface="+mn-cs"/>
                      </a:endParaRPr>
                    </a:p>
                  </a:txBody>
                  <a:tcPr anchor="b">
                    <a:lnL w="127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12557480"/>
                  </a:ext>
                </a:extLst>
              </a:tr>
              <a:tr h="200025">
                <a:tc>
                  <a:txBody>
                    <a:bodyPr/>
                    <a:lstStyle/>
                    <a:p>
                      <a:pPr algn="l" fontAlgn="b"/>
                      <a:r>
                        <a:rPr lang="en-US" sz="1400" u="none" strike="noStrike" dirty="0">
                          <a:effectLst/>
                          <a:latin typeface="+mn-lt"/>
                        </a:rPr>
                        <a:t>DIMM blanks</a:t>
                      </a:r>
                      <a:endParaRPr lang="en-US" sz="1400" b="1" i="0" u="none" strike="noStrike" dirty="0">
                        <a:solidFill>
                          <a:srgbClr val="000000"/>
                        </a:solidFill>
                        <a:effectLst/>
                        <a:latin typeface="+mn-lt"/>
                      </a:endParaRPr>
                    </a:p>
                  </a:txBody>
                  <a:tcPr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u="none" strike="noStrike" dirty="0">
                          <a:effectLst/>
                          <a:latin typeface="+mn-lt"/>
                        </a:rPr>
                        <a:t>Required</a:t>
                      </a:r>
                      <a:endParaRPr lang="en-US" sz="1400" b="1" i="0" u="none" strike="noStrike" dirty="0">
                        <a:solidFill>
                          <a:srgbClr val="000000"/>
                        </a:solidFill>
                        <a:effectLst/>
                        <a:latin typeface="+mn-lt"/>
                      </a:endParaRPr>
                    </a:p>
                  </a:txBody>
                  <a:tcPr anchor="b">
                    <a:lnL w="28575"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n-lt"/>
                        </a:rPr>
                        <a:t>Recommended</a:t>
                      </a:r>
                      <a:r>
                        <a:rPr lang="en-US" sz="1400" u="none" strike="noStrike" baseline="30000" dirty="0">
                          <a:effectLst/>
                          <a:latin typeface="+mn-lt"/>
                        </a:rPr>
                        <a:t>1</a:t>
                      </a:r>
                      <a:endParaRPr lang="en-US" sz="1400" b="0" i="0" u="none" strike="noStrike" baseline="30000" dirty="0">
                        <a:solidFill>
                          <a:srgbClr val="000000"/>
                        </a:solidFill>
                        <a:effectLst/>
                        <a:latin typeface="+mn-lt"/>
                      </a:endParaRPr>
                    </a:p>
                  </a:txBody>
                  <a:tcPr anchor="b">
                    <a:lnL w="381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u="none" strike="noStrike" dirty="0">
                          <a:effectLst/>
                          <a:latin typeface="+mn-lt"/>
                        </a:rPr>
                        <a:t>Recommended</a:t>
                      </a:r>
                      <a:r>
                        <a:rPr lang="en-US" sz="1400" u="none" strike="noStrike" baseline="30000" dirty="0">
                          <a:effectLst/>
                          <a:latin typeface="+mn-lt"/>
                        </a:rPr>
                        <a:t>1</a:t>
                      </a:r>
                      <a:endParaRPr lang="en-US" sz="1400" b="0" i="0" u="none" strike="noStrike" baseline="30000" dirty="0">
                        <a:solidFill>
                          <a:srgbClr val="000000"/>
                        </a:solidFill>
                        <a:effectLst/>
                        <a:latin typeface="+mn-lt"/>
                      </a:endParaRPr>
                    </a:p>
                  </a:txBody>
                  <a:tcPr anchor="b">
                    <a:lnL w="12700" cap="flat" cmpd="sng" algn="ctr">
                      <a:noFill/>
                      <a:prstDash val="solid"/>
                      <a:round/>
                      <a:headEnd type="none" w="med" len="med"/>
                      <a:tailEnd type="none" w="med" len="med"/>
                    </a:lnL>
                    <a:lnR w="381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400" b="1" u="none" strike="noStrike" dirty="0">
                          <a:effectLst/>
                          <a:latin typeface="+mn-lt"/>
                        </a:rPr>
                        <a:t>Required</a:t>
                      </a:r>
                      <a:endParaRPr lang="en-US" sz="1400" b="1" i="0" u="none" strike="noStrike" dirty="0">
                        <a:solidFill>
                          <a:srgbClr val="000000"/>
                        </a:solidFill>
                        <a:effectLst/>
                        <a:latin typeface="+mn-lt"/>
                      </a:endParaRPr>
                    </a:p>
                  </a:txBody>
                  <a:tcPr anchor="b">
                    <a:lnL w="38100" cap="flat" cmpd="sng" algn="ctr">
                      <a:noFill/>
                      <a:prstDash val="solid"/>
                      <a:round/>
                      <a:headEnd type="none" w="med" len="med"/>
                      <a:tailEnd type="none" w="med" len="med"/>
                    </a:lnL>
                    <a:lnR w="2857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2554241"/>
                  </a:ext>
                </a:extLst>
              </a:tr>
            </a:tbl>
          </a:graphicData>
        </a:graphic>
      </p:graphicFrame>
      <p:sp>
        <p:nvSpPr>
          <p:cNvPr id="11" name="Rectangle 10">
            <a:extLst>
              <a:ext uri="{FF2B5EF4-FFF2-40B4-BE49-F238E27FC236}">
                <a16:creationId xmlns:a16="http://schemas.microsoft.com/office/drawing/2014/main" id="{350A43B2-390A-454A-B77B-7D59CABE1636}"/>
              </a:ext>
            </a:extLst>
          </p:cNvPr>
          <p:cNvSpPr/>
          <p:nvPr/>
        </p:nvSpPr>
        <p:spPr>
          <a:xfrm>
            <a:off x="299422" y="5892899"/>
            <a:ext cx="6850315" cy="246221"/>
          </a:xfrm>
          <a:prstGeom prst="rect">
            <a:avLst/>
          </a:prstGeom>
        </p:spPr>
        <p:txBody>
          <a:bodyPr wrap="square">
            <a:spAutoFit/>
          </a:bodyPr>
          <a:lstStyle/>
          <a:p>
            <a:r>
              <a:rPr lang="en-US" sz="1000" b="1" dirty="0"/>
              <a:t>Bold:</a:t>
            </a:r>
            <a:r>
              <a:rPr lang="en-US" sz="1000" dirty="0"/>
              <a:t> Required; </a:t>
            </a:r>
            <a:r>
              <a:rPr lang="en-US" sz="1000" baseline="30000" dirty="0"/>
              <a:t>1 </a:t>
            </a:r>
            <a:r>
              <a:rPr lang="en-US" sz="1000" dirty="0"/>
              <a:t>Optional DIMM blanks enhance cooling and could reduce fan speed/noise. Not enforced by processor TDP rules.</a:t>
            </a:r>
          </a:p>
        </p:txBody>
      </p:sp>
    </p:spTree>
    <p:extLst>
      <p:ext uri="{BB962C8B-B14F-4D97-AF65-F5344CB8AC3E}">
        <p14:creationId xmlns:p14="http://schemas.microsoft.com/office/powerpoint/2010/main" val="307380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08" y="381946"/>
            <a:ext cx="11524491" cy="427036"/>
          </a:xfrm>
        </p:spPr>
        <p:txBody>
          <a:bodyPr/>
          <a:lstStyle/>
          <a:p>
            <a:r>
              <a:rPr lang="fr-FR" dirty="0"/>
              <a:t>Hpe proliant DL3x0 Gen10 PLUS drive carriers</a:t>
            </a:r>
            <a:endParaRPr lang="en-US" dirty="0"/>
          </a:p>
        </p:txBody>
      </p:sp>
      <p:sp>
        <p:nvSpPr>
          <p:cNvPr id="4" name="Footer Placeholder 3"/>
          <p:cNvSpPr>
            <a:spLocks noGrp="1"/>
          </p:cNvSpPr>
          <p:nvPr>
            <p:ph type="ftr" sz="quarter" idx="18"/>
          </p:nvPr>
        </p:nvSpPr>
        <p:spPr/>
        <p:txBody>
          <a:bodyPr/>
          <a:lstStyle/>
          <a:p>
            <a:r>
              <a:rPr lang="en-US" dirty="0"/>
              <a:t>CONFIDENTIAL | AUTHORIZED HPE PARTNER USE ONLY</a:t>
            </a:r>
          </a:p>
        </p:txBody>
      </p:sp>
      <p:sp>
        <p:nvSpPr>
          <p:cNvPr id="5" name="Slide Number Placeholder 4"/>
          <p:cNvSpPr>
            <a:spLocks noGrp="1"/>
          </p:cNvSpPr>
          <p:nvPr>
            <p:ph type="sldNum" sz="quarter" idx="19"/>
          </p:nvPr>
        </p:nvSpPr>
        <p:spPr/>
        <p:txBody>
          <a:bodyPr/>
          <a:lstStyle/>
          <a:p>
            <a:pPr defTabSz="1088421">
              <a:buFontTx/>
              <a:buBlip>
                <a:blip r:embed="rId2"/>
              </a:buBlip>
            </a:pPr>
            <a:fld id="{104FC826-72BB-4AF1-BA01-A94F7396A7DC}" type="slidenum">
              <a:rPr lang="en-US" smtClean="0"/>
              <a:pPr defTabSz="1088421">
                <a:buFontTx/>
                <a:buBlip>
                  <a:blip r:embed="rId2"/>
                </a:buBlip>
              </a:pPr>
              <a:t>53</a:t>
            </a:fld>
            <a:endParaRPr lang="en-US" dirty="0"/>
          </a:p>
        </p:txBody>
      </p:sp>
      <p:pic>
        <p:nvPicPr>
          <p:cNvPr id="14" name="Picture 13" descr="20010050.jpg">
            <a:extLst>
              <a:ext uri="{FF2B5EF4-FFF2-40B4-BE49-F238E27FC236}">
                <a16:creationId xmlns:a16="http://schemas.microsoft.com/office/drawing/2014/main" id="{463098ED-512B-4D0B-AC96-72F9417D948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9168" b="4784"/>
          <a:stretch/>
        </p:blipFill>
        <p:spPr>
          <a:xfrm>
            <a:off x="8126157" y="843248"/>
            <a:ext cx="3788901" cy="1842899"/>
          </a:xfrm>
          <a:prstGeom prst="rect">
            <a:avLst/>
          </a:prstGeom>
        </p:spPr>
      </p:pic>
      <p:pic>
        <p:nvPicPr>
          <p:cNvPr id="15" name="Picture 14">
            <a:extLst>
              <a:ext uri="{FF2B5EF4-FFF2-40B4-BE49-F238E27FC236}">
                <a16:creationId xmlns:a16="http://schemas.microsoft.com/office/drawing/2014/main" id="{3183C4E7-E069-4E4E-9016-9BD5821FFCE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1743" y="1464683"/>
            <a:ext cx="3519168" cy="815966"/>
          </a:xfrm>
          <a:prstGeom prst="rect">
            <a:avLst/>
          </a:prstGeom>
        </p:spPr>
      </p:pic>
      <p:grpSp>
        <p:nvGrpSpPr>
          <p:cNvPr id="16" name="Group 15">
            <a:extLst>
              <a:ext uri="{FF2B5EF4-FFF2-40B4-BE49-F238E27FC236}">
                <a16:creationId xmlns:a16="http://schemas.microsoft.com/office/drawing/2014/main" id="{F1DA1764-3673-407D-82A6-68C46F384FFD}"/>
              </a:ext>
            </a:extLst>
          </p:cNvPr>
          <p:cNvGrpSpPr/>
          <p:nvPr/>
        </p:nvGrpSpPr>
        <p:grpSpPr>
          <a:xfrm>
            <a:off x="4795621" y="1708794"/>
            <a:ext cx="2548044" cy="619169"/>
            <a:chOff x="4280598" y="3044651"/>
            <a:chExt cx="3885732" cy="909376"/>
          </a:xfrm>
        </p:grpSpPr>
        <p:pic>
          <p:nvPicPr>
            <p:cNvPr id="17" name="Picture 16">
              <a:extLst>
                <a:ext uri="{FF2B5EF4-FFF2-40B4-BE49-F238E27FC236}">
                  <a16:creationId xmlns:a16="http://schemas.microsoft.com/office/drawing/2014/main" id="{82FFE9B5-82A6-4912-B510-53FD1363ABF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5651" t="44396" r="7082" b="42344"/>
            <a:stretch/>
          </p:blipFill>
          <p:spPr>
            <a:xfrm>
              <a:off x="4280598" y="3044651"/>
              <a:ext cx="3572190" cy="909376"/>
            </a:xfrm>
            <a:prstGeom prst="rect">
              <a:avLst/>
            </a:prstGeom>
          </p:spPr>
        </p:pic>
        <p:pic>
          <p:nvPicPr>
            <p:cNvPr id="18" name="Picture 17">
              <a:extLst>
                <a:ext uri="{FF2B5EF4-FFF2-40B4-BE49-F238E27FC236}">
                  <a16:creationId xmlns:a16="http://schemas.microsoft.com/office/drawing/2014/main" id="{E9F1F525-F0BD-4287-80C4-CE4DF34EF8C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39245" y="3160390"/>
              <a:ext cx="627085" cy="612272"/>
            </a:xfrm>
            <a:prstGeom prst="rect">
              <a:avLst/>
            </a:prstGeom>
          </p:spPr>
        </p:pic>
      </p:grpSp>
      <p:sp>
        <p:nvSpPr>
          <p:cNvPr id="19" name="TextBox 18">
            <a:extLst>
              <a:ext uri="{FF2B5EF4-FFF2-40B4-BE49-F238E27FC236}">
                <a16:creationId xmlns:a16="http://schemas.microsoft.com/office/drawing/2014/main" id="{9C05EF62-47B0-4BD0-91A8-BDCE7C0506B3}"/>
              </a:ext>
            </a:extLst>
          </p:cNvPr>
          <p:cNvSpPr txBox="1"/>
          <p:nvPr/>
        </p:nvSpPr>
        <p:spPr>
          <a:xfrm>
            <a:off x="1237992" y="2137148"/>
            <a:ext cx="1303883" cy="618631"/>
          </a:xfrm>
          <a:prstGeom prst="rect">
            <a:avLst/>
          </a:prstGeom>
          <a:noFill/>
          <a:ln w="57150">
            <a:noFill/>
            <a:miter lim="800000"/>
          </a:ln>
        </p:spPr>
        <p:txBody>
          <a:bodyPr wrap="none" lIns="182880" tIns="182880" rIns="182880" bIns="182880" rtlCol="0">
            <a:spAutoFit/>
          </a:bodyPr>
          <a:lstStyle/>
          <a:p>
            <a:pPr algn="l">
              <a:lnSpc>
                <a:spcPct val="90000"/>
              </a:lnSpc>
              <a:spcBef>
                <a:spcPts val="400"/>
              </a:spcBef>
            </a:pPr>
            <a:r>
              <a:rPr lang="en-US" b="1" dirty="0">
                <a:latin typeface="+mj-lt"/>
              </a:rPr>
              <a:t>LFF = LPC</a:t>
            </a:r>
          </a:p>
        </p:txBody>
      </p:sp>
      <p:sp>
        <p:nvSpPr>
          <p:cNvPr id="20" name="TextBox 19">
            <a:extLst>
              <a:ext uri="{FF2B5EF4-FFF2-40B4-BE49-F238E27FC236}">
                <a16:creationId xmlns:a16="http://schemas.microsoft.com/office/drawing/2014/main" id="{FB678747-BEB0-4C42-B10D-2598AF05D26A}"/>
              </a:ext>
            </a:extLst>
          </p:cNvPr>
          <p:cNvSpPr txBox="1"/>
          <p:nvPr/>
        </p:nvSpPr>
        <p:spPr>
          <a:xfrm>
            <a:off x="5366983" y="2130055"/>
            <a:ext cx="1186863" cy="618631"/>
          </a:xfrm>
          <a:prstGeom prst="rect">
            <a:avLst/>
          </a:prstGeom>
          <a:noFill/>
          <a:ln w="57150">
            <a:noFill/>
            <a:miter lim="800000"/>
          </a:ln>
        </p:spPr>
        <p:txBody>
          <a:bodyPr wrap="none" lIns="182880" tIns="182880" rIns="182880" bIns="182880" rtlCol="0">
            <a:spAutoFit/>
          </a:bodyPr>
          <a:lstStyle/>
          <a:p>
            <a:pPr algn="l">
              <a:lnSpc>
                <a:spcPct val="90000"/>
              </a:lnSpc>
              <a:spcBef>
                <a:spcPts val="400"/>
              </a:spcBef>
            </a:pPr>
            <a:r>
              <a:rPr lang="en-US" b="1" dirty="0">
                <a:latin typeface="+mj-lt"/>
              </a:rPr>
              <a:t>SFF = BC</a:t>
            </a:r>
          </a:p>
        </p:txBody>
      </p:sp>
      <p:sp>
        <p:nvSpPr>
          <p:cNvPr id="21" name="Oval 20">
            <a:extLst>
              <a:ext uri="{FF2B5EF4-FFF2-40B4-BE49-F238E27FC236}">
                <a16:creationId xmlns:a16="http://schemas.microsoft.com/office/drawing/2014/main" id="{5727AFF2-519B-4830-97E3-1D671B12DE5D}"/>
              </a:ext>
            </a:extLst>
          </p:cNvPr>
          <p:cNvSpPr/>
          <p:nvPr/>
        </p:nvSpPr>
        <p:spPr>
          <a:xfrm>
            <a:off x="3606358" y="1586429"/>
            <a:ext cx="201168" cy="201168"/>
          </a:xfrm>
          <a:prstGeom prst="ellipse">
            <a:avLst/>
          </a:prstGeom>
          <a:solidFill>
            <a:srgbClr val="32DAC8"/>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1</a:t>
            </a:r>
            <a:endParaRPr lang="en-US" sz="1200" b="1" dirty="0">
              <a:solidFill>
                <a:schemeClr val="tx1"/>
              </a:solidFill>
            </a:endParaRPr>
          </a:p>
        </p:txBody>
      </p:sp>
      <p:sp>
        <p:nvSpPr>
          <p:cNvPr id="22" name="Oval 21">
            <a:extLst>
              <a:ext uri="{FF2B5EF4-FFF2-40B4-BE49-F238E27FC236}">
                <a16:creationId xmlns:a16="http://schemas.microsoft.com/office/drawing/2014/main" id="{A1B8B709-825D-4FB0-A01D-7EB6CFA86469}"/>
              </a:ext>
            </a:extLst>
          </p:cNvPr>
          <p:cNvSpPr/>
          <p:nvPr/>
        </p:nvSpPr>
        <p:spPr>
          <a:xfrm>
            <a:off x="3626619" y="1895452"/>
            <a:ext cx="201168" cy="201168"/>
          </a:xfrm>
          <a:prstGeom prst="ellipse">
            <a:avLst/>
          </a:prstGeom>
          <a:solidFill>
            <a:srgbClr val="32DAC8"/>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2</a:t>
            </a:r>
            <a:endParaRPr lang="en-US" sz="1200" b="1" dirty="0">
              <a:solidFill>
                <a:schemeClr val="tx1"/>
              </a:solidFill>
            </a:endParaRPr>
          </a:p>
        </p:txBody>
      </p:sp>
      <p:cxnSp>
        <p:nvCxnSpPr>
          <p:cNvPr id="24" name="Straight Connector 23">
            <a:extLst>
              <a:ext uri="{FF2B5EF4-FFF2-40B4-BE49-F238E27FC236}">
                <a16:creationId xmlns:a16="http://schemas.microsoft.com/office/drawing/2014/main" id="{1708F900-D4EC-43A8-AC7A-CE160B20AED0}"/>
              </a:ext>
            </a:extLst>
          </p:cNvPr>
          <p:cNvCxnSpPr>
            <a:cxnSpLocks/>
          </p:cNvCxnSpPr>
          <p:nvPr/>
        </p:nvCxnSpPr>
        <p:spPr>
          <a:xfrm flipV="1">
            <a:off x="3343275" y="1690832"/>
            <a:ext cx="263083" cy="65587"/>
          </a:xfrm>
          <a:prstGeom prst="line">
            <a:avLst/>
          </a:prstGeom>
          <a:ln w="28575">
            <a:solidFill>
              <a:srgbClr val="32DAC8"/>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051BFAE-C65A-44D5-824E-631556E9FA7E}"/>
              </a:ext>
            </a:extLst>
          </p:cNvPr>
          <p:cNvCxnSpPr>
            <a:cxnSpLocks/>
            <a:endCxn id="22" idx="2"/>
          </p:cNvCxnSpPr>
          <p:nvPr/>
        </p:nvCxnSpPr>
        <p:spPr>
          <a:xfrm flipV="1">
            <a:off x="3343275" y="1996036"/>
            <a:ext cx="283344" cy="65184"/>
          </a:xfrm>
          <a:prstGeom prst="line">
            <a:avLst/>
          </a:prstGeom>
          <a:ln w="28575">
            <a:solidFill>
              <a:srgbClr val="32DAC8"/>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05313510-D49D-486E-B552-EC6FF4A08FD1}"/>
              </a:ext>
            </a:extLst>
          </p:cNvPr>
          <p:cNvSpPr/>
          <p:nvPr/>
        </p:nvSpPr>
        <p:spPr>
          <a:xfrm>
            <a:off x="7164045" y="1794868"/>
            <a:ext cx="201168" cy="201168"/>
          </a:xfrm>
          <a:prstGeom prst="ellipse">
            <a:avLst/>
          </a:prstGeom>
          <a:solidFill>
            <a:srgbClr val="32DAC8"/>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1</a:t>
            </a:r>
            <a:endParaRPr lang="en-US" sz="1200" b="1" dirty="0">
              <a:solidFill>
                <a:schemeClr val="tx1"/>
              </a:solidFill>
            </a:endParaRPr>
          </a:p>
        </p:txBody>
      </p:sp>
      <p:sp>
        <p:nvSpPr>
          <p:cNvPr id="28" name="Oval 27">
            <a:extLst>
              <a:ext uri="{FF2B5EF4-FFF2-40B4-BE49-F238E27FC236}">
                <a16:creationId xmlns:a16="http://schemas.microsoft.com/office/drawing/2014/main" id="{62F2E589-0EE6-4324-8512-2AD3396A10E8}"/>
              </a:ext>
            </a:extLst>
          </p:cNvPr>
          <p:cNvSpPr/>
          <p:nvPr/>
        </p:nvSpPr>
        <p:spPr>
          <a:xfrm>
            <a:off x="7171195" y="2028245"/>
            <a:ext cx="201168" cy="201168"/>
          </a:xfrm>
          <a:prstGeom prst="ellipse">
            <a:avLst/>
          </a:prstGeom>
          <a:solidFill>
            <a:srgbClr val="32DAC8"/>
          </a:solidFill>
          <a:ln>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2</a:t>
            </a:r>
            <a:endParaRPr lang="en-US" sz="1200" b="1" dirty="0">
              <a:solidFill>
                <a:schemeClr val="tx1"/>
              </a:solidFill>
            </a:endParaRPr>
          </a:p>
        </p:txBody>
      </p:sp>
      <p:cxnSp>
        <p:nvCxnSpPr>
          <p:cNvPr id="29" name="Straight Connector 28">
            <a:extLst>
              <a:ext uri="{FF2B5EF4-FFF2-40B4-BE49-F238E27FC236}">
                <a16:creationId xmlns:a16="http://schemas.microsoft.com/office/drawing/2014/main" id="{AF573F2C-FDA2-4CEA-9529-FE7EDFF57F7F}"/>
              </a:ext>
            </a:extLst>
          </p:cNvPr>
          <p:cNvCxnSpPr>
            <a:cxnSpLocks/>
          </p:cNvCxnSpPr>
          <p:nvPr/>
        </p:nvCxnSpPr>
        <p:spPr>
          <a:xfrm flipV="1">
            <a:off x="7027425" y="1899272"/>
            <a:ext cx="136620" cy="24569"/>
          </a:xfrm>
          <a:prstGeom prst="line">
            <a:avLst/>
          </a:prstGeom>
          <a:ln w="28575">
            <a:solidFill>
              <a:srgbClr val="32DAC8"/>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EB8B79-DA58-4D78-B3C9-F55B310335AD}"/>
              </a:ext>
            </a:extLst>
          </p:cNvPr>
          <p:cNvCxnSpPr>
            <a:cxnSpLocks/>
            <a:endCxn id="28" idx="2"/>
          </p:cNvCxnSpPr>
          <p:nvPr/>
        </p:nvCxnSpPr>
        <p:spPr>
          <a:xfrm flipV="1">
            <a:off x="7008019" y="2128829"/>
            <a:ext cx="163176" cy="8320"/>
          </a:xfrm>
          <a:prstGeom prst="line">
            <a:avLst/>
          </a:prstGeom>
          <a:ln w="28575">
            <a:solidFill>
              <a:srgbClr val="32DAC8"/>
            </a:solidFill>
          </a:ln>
        </p:spPr>
        <p:style>
          <a:lnRef idx="1">
            <a:schemeClr val="accent1"/>
          </a:lnRef>
          <a:fillRef idx="0">
            <a:schemeClr val="accent1"/>
          </a:fillRef>
          <a:effectRef idx="0">
            <a:schemeClr val="accent1"/>
          </a:effectRef>
          <a:fontRef idx="minor">
            <a:schemeClr val="tx1"/>
          </a:fontRef>
        </p:style>
      </p:cxnSp>
      <p:sp>
        <p:nvSpPr>
          <p:cNvPr id="38" name="Oval 37">
            <a:extLst>
              <a:ext uri="{FF2B5EF4-FFF2-40B4-BE49-F238E27FC236}">
                <a16:creationId xmlns:a16="http://schemas.microsoft.com/office/drawing/2014/main" id="{727C82E7-5004-4534-B45B-F2CAAFD5BF43}"/>
              </a:ext>
            </a:extLst>
          </p:cNvPr>
          <p:cNvSpPr/>
          <p:nvPr/>
        </p:nvSpPr>
        <p:spPr>
          <a:xfrm>
            <a:off x="545860" y="3736979"/>
            <a:ext cx="219808" cy="203886"/>
          </a:xfrm>
          <a:prstGeom prst="ellipse">
            <a:avLst/>
          </a:prstGeom>
          <a:solidFill>
            <a:srgbClr val="32DAC8"/>
          </a:solidFill>
          <a:ln w="19050">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a:solidFill>
                  <a:schemeClr val="tx1"/>
                </a:solidFill>
              </a:rPr>
              <a:t>1</a:t>
            </a:r>
          </a:p>
        </p:txBody>
      </p:sp>
      <p:sp>
        <p:nvSpPr>
          <p:cNvPr id="39" name="Oval 38">
            <a:extLst>
              <a:ext uri="{FF2B5EF4-FFF2-40B4-BE49-F238E27FC236}">
                <a16:creationId xmlns:a16="http://schemas.microsoft.com/office/drawing/2014/main" id="{C9FB13FB-CBC7-45ED-BB40-014C431018CE}"/>
              </a:ext>
            </a:extLst>
          </p:cNvPr>
          <p:cNvSpPr/>
          <p:nvPr/>
        </p:nvSpPr>
        <p:spPr>
          <a:xfrm>
            <a:off x="545860" y="5199496"/>
            <a:ext cx="219808" cy="203886"/>
          </a:xfrm>
          <a:prstGeom prst="ellipse">
            <a:avLst/>
          </a:prstGeom>
          <a:solidFill>
            <a:srgbClr val="32DAC8"/>
          </a:solidFill>
          <a:ln w="19050">
            <a:solidFill>
              <a:srgbClr val="32DA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US" sz="1600" b="1" dirty="0">
                <a:solidFill>
                  <a:schemeClr val="tx1"/>
                </a:solidFill>
              </a:rPr>
              <a:t>2</a:t>
            </a:r>
          </a:p>
        </p:txBody>
      </p:sp>
      <p:graphicFrame>
        <p:nvGraphicFramePr>
          <p:cNvPr id="40" name="Table 7">
            <a:extLst>
              <a:ext uri="{FF2B5EF4-FFF2-40B4-BE49-F238E27FC236}">
                <a16:creationId xmlns:a16="http://schemas.microsoft.com/office/drawing/2014/main" id="{BE0E97E2-24CC-419A-9215-0B6DABFE130D}"/>
              </a:ext>
            </a:extLst>
          </p:cNvPr>
          <p:cNvGraphicFramePr>
            <a:graphicFrameLocks noGrp="1"/>
          </p:cNvGraphicFramePr>
          <p:nvPr>
            <p:extLst>
              <p:ext uri="{D42A27DB-BD31-4B8C-83A1-F6EECF244321}">
                <p14:modId xmlns:p14="http://schemas.microsoft.com/office/powerpoint/2010/main" val="508687929"/>
              </p:ext>
            </p:extLst>
          </p:nvPr>
        </p:nvGraphicFramePr>
        <p:xfrm>
          <a:off x="392342" y="2796289"/>
          <a:ext cx="11418659" cy="3169920"/>
        </p:xfrm>
        <a:graphic>
          <a:graphicData uri="http://schemas.openxmlformats.org/drawingml/2006/table">
            <a:tbl>
              <a:tblPr firstRow="1" bandRow="1">
                <a:tableStyleId>{912C8C85-51F0-491E-9774-3900AFEF0FD7}</a:tableStyleId>
              </a:tblPr>
              <a:tblGrid>
                <a:gridCol w="584650">
                  <a:extLst>
                    <a:ext uri="{9D8B030D-6E8A-4147-A177-3AD203B41FA5}">
                      <a16:colId xmlns:a16="http://schemas.microsoft.com/office/drawing/2014/main" val="1034911965"/>
                    </a:ext>
                  </a:extLst>
                </a:gridCol>
                <a:gridCol w="739744">
                  <a:extLst>
                    <a:ext uri="{9D8B030D-6E8A-4147-A177-3AD203B41FA5}">
                      <a16:colId xmlns:a16="http://schemas.microsoft.com/office/drawing/2014/main" val="3452886375"/>
                    </a:ext>
                  </a:extLst>
                </a:gridCol>
                <a:gridCol w="1804500">
                  <a:extLst>
                    <a:ext uri="{9D8B030D-6E8A-4147-A177-3AD203B41FA5}">
                      <a16:colId xmlns:a16="http://schemas.microsoft.com/office/drawing/2014/main" val="3152943708"/>
                    </a:ext>
                  </a:extLst>
                </a:gridCol>
                <a:gridCol w="8289765">
                  <a:extLst>
                    <a:ext uri="{9D8B030D-6E8A-4147-A177-3AD203B41FA5}">
                      <a16:colId xmlns:a16="http://schemas.microsoft.com/office/drawing/2014/main" val="2584383965"/>
                    </a:ext>
                  </a:extLst>
                </a:gridCol>
              </a:tblGrid>
              <a:tr h="191446">
                <a:tc>
                  <a:txBody>
                    <a:bodyPr/>
                    <a:lstStyle/>
                    <a:p>
                      <a:r>
                        <a:rPr lang="en-US" sz="1400" dirty="0">
                          <a:latin typeface="+mj-lt"/>
                        </a:rPr>
                        <a:t>Item</a:t>
                      </a:r>
                    </a:p>
                  </a:txBody>
                  <a:tcPr>
                    <a:lnL w="12700" cap="flat" cmpd="sng" algn="ctr">
                      <a:solidFill>
                        <a:schemeClr val="accent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r>
                        <a:rPr lang="en-US" sz="1400" dirty="0">
                          <a:latin typeface="+mj-lt"/>
                        </a:rPr>
                        <a:t>LED</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r>
                        <a:rPr lang="en-US" sz="1400" dirty="0">
                          <a:latin typeface="+mj-lt"/>
                        </a:rPr>
                        <a:t>Status</a:t>
                      </a:r>
                    </a:p>
                  </a:txBody>
                  <a:tcP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tc>
                  <a:txBody>
                    <a:bodyPr/>
                    <a:lstStyle/>
                    <a:p>
                      <a:r>
                        <a:rPr lang="en-US" sz="1400" dirty="0">
                          <a:latin typeface="+mj-lt"/>
                        </a:rPr>
                        <a:t>Definition</a:t>
                      </a:r>
                    </a:p>
                  </a:txBody>
                  <a:tcPr>
                    <a:lnL w="635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solidFill>
                  </a:tcPr>
                </a:tc>
                <a:extLst>
                  <a:ext uri="{0D108BD9-81ED-4DB2-BD59-A6C34878D82A}">
                    <a16:rowId xmlns:a16="http://schemas.microsoft.com/office/drawing/2014/main" val="2697901078"/>
                  </a:ext>
                </a:extLst>
              </a:tr>
              <a:tr h="0">
                <a:tc rowSpan="4">
                  <a:txBody>
                    <a:bodyPr/>
                    <a:lstStyle/>
                    <a:p>
                      <a:endParaRPr lang="en-US" sz="1200" dirty="0"/>
                    </a:p>
                  </a:txBody>
                  <a:tcPr>
                    <a:lnL w="1270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rgbClr val="C6C9CA"/>
                      </a:solidFill>
                      <a:prstDash val="solid"/>
                      <a:round/>
                      <a:headEnd type="none" w="med" len="med"/>
                      <a:tailEnd type="none" w="med" len="med"/>
                    </a:lnB>
                  </a:tcPr>
                </a:tc>
                <a:tc rowSpan="4">
                  <a:txBody>
                    <a:bodyPr/>
                    <a:lstStyle/>
                    <a:p>
                      <a:r>
                        <a:rPr lang="en-US" sz="1400" dirty="0"/>
                        <a:t>Fault/</a:t>
                      </a:r>
                      <a:br>
                        <a:rPr lang="en-US" sz="1400" dirty="0"/>
                      </a:br>
                      <a:r>
                        <a:rPr lang="en-US" sz="1400" dirty="0"/>
                        <a:t>Locate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rgbClr val="C6C9CA"/>
                      </a:solidFill>
                      <a:prstDash val="solid"/>
                      <a:round/>
                      <a:headEnd type="none" w="med" len="med"/>
                      <a:tailEnd type="none" w="med" len="med"/>
                    </a:lnB>
                  </a:tcPr>
                </a:tc>
                <a:tc>
                  <a:txBody>
                    <a:bodyPr/>
                    <a:lstStyle/>
                    <a:p>
                      <a:r>
                        <a:rPr lang="en-US" sz="1400" dirty="0"/>
                        <a:t>Solid amber</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rgbClr val="C6C9CA"/>
                      </a:solidFill>
                      <a:prstDash val="solid"/>
                      <a:round/>
                      <a:headEnd type="none" w="med" len="med"/>
                      <a:tailEnd type="none" w="med" len="med"/>
                    </a:lnB>
                  </a:tcPr>
                </a:tc>
                <a:tc>
                  <a:txBody>
                    <a:bodyPr/>
                    <a:lstStyle/>
                    <a:p>
                      <a:r>
                        <a:rPr lang="en-US" sz="1400" dirty="0"/>
                        <a:t>The drive has failed, unsupported or invalid.</a:t>
                      </a:r>
                    </a:p>
                  </a:txBody>
                  <a:tcPr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6350" cap="flat" cmpd="sng" algn="ctr">
                      <a:solidFill>
                        <a:srgbClr val="C6C9CA"/>
                      </a:solidFill>
                      <a:prstDash val="solid"/>
                      <a:round/>
                      <a:headEnd type="none" w="med" len="med"/>
                      <a:tailEnd type="none" w="med" len="med"/>
                    </a:lnB>
                  </a:tcPr>
                </a:tc>
                <a:extLst>
                  <a:ext uri="{0D108BD9-81ED-4DB2-BD59-A6C34878D82A}">
                    <a16:rowId xmlns:a16="http://schemas.microsoft.com/office/drawing/2014/main" val="3723544013"/>
                  </a:ext>
                </a:extLst>
              </a:tr>
              <a:tr h="0">
                <a:tc vMerge="1">
                  <a:txBody>
                    <a:bodyPr/>
                    <a:lstStyle/>
                    <a:p>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sz="1400" dirty="0"/>
                    </a:p>
                  </a:txBody>
                  <a:tcPr/>
                </a:tc>
                <a:tc>
                  <a:txBody>
                    <a:bodyPr/>
                    <a:lstStyle/>
                    <a:p>
                      <a:r>
                        <a:rPr lang="en-US" sz="1400" dirty="0"/>
                        <a:t>Solid blue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tcPr>
                </a:tc>
                <a:tc>
                  <a:txBody>
                    <a:bodyPr/>
                    <a:lstStyle/>
                    <a:p>
                      <a:r>
                        <a:rPr lang="en-US" sz="1400" dirty="0"/>
                        <a:t>The drive is operating normally and being identified by a management application.</a:t>
                      </a:r>
                    </a:p>
                  </a:txBody>
                  <a:tcPr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tcPr>
                </a:tc>
                <a:extLst>
                  <a:ext uri="{0D108BD9-81ED-4DB2-BD59-A6C34878D82A}">
                    <a16:rowId xmlns:a16="http://schemas.microsoft.com/office/drawing/2014/main" val="1588446529"/>
                  </a:ext>
                </a:extLst>
              </a:tr>
              <a:tr h="0">
                <a:tc vMerge="1">
                  <a:txBody>
                    <a:bodyPr/>
                    <a:lstStyle/>
                    <a:p>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sz="1400" dirty="0"/>
                    </a:p>
                  </a:txBody>
                  <a:tcPr/>
                </a:tc>
                <a:tc>
                  <a:txBody>
                    <a:bodyPr/>
                    <a:lstStyle/>
                    <a:p>
                      <a:r>
                        <a:rPr lang="en-US" sz="1400" dirty="0"/>
                        <a:t>Flashing amber/blue (1Hz)</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tcPr>
                </a:tc>
                <a:tc>
                  <a:txBody>
                    <a:bodyPr/>
                    <a:lstStyle/>
                    <a:p>
                      <a:r>
                        <a:rPr lang="en-US" sz="1400" dirty="0"/>
                        <a:t>The drive has failed, or a predictive failure alert has been received for this drive; it has also been identified by a management application.</a:t>
                      </a:r>
                    </a:p>
                  </a:txBody>
                  <a:tcPr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tcPr>
                </a:tc>
                <a:extLst>
                  <a:ext uri="{0D108BD9-81ED-4DB2-BD59-A6C34878D82A}">
                    <a16:rowId xmlns:a16="http://schemas.microsoft.com/office/drawing/2014/main" val="1664080169"/>
                  </a:ext>
                </a:extLst>
              </a:tr>
              <a:tr h="0">
                <a:tc vMerge="1">
                  <a:txBody>
                    <a:bodyPr/>
                    <a:lstStyle/>
                    <a:p>
                      <a:endParaRPr lang="en-US" sz="1400" dirty="0"/>
                    </a:p>
                  </a:txBody>
                  <a:tcPr/>
                </a:tc>
                <a:tc vMerge="1">
                  <a:txBody>
                    <a:bodyPr/>
                    <a:lstStyle/>
                    <a:p>
                      <a:endParaRPr lang="en-US"/>
                    </a:p>
                  </a:txBody>
                  <a:tcPr/>
                </a:tc>
                <a:tc>
                  <a:txBody>
                    <a:bodyPr/>
                    <a:lstStyle/>
                    <a:p>
                      <a:r>
                        <a:rPr lang="en-US" sz="1400" dirty="0"/>
                        <a:t>Flashing amber (1Hz)</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tcPr>
                </a:tc>
                <a:tc>
                  <a:txBody>
                    <a:bodyPr/>
                    <a:lstStyle/>
                    <a:p>
                      <a:r>
                        <a:rPr lang="en-US" sz="1400" dirty="0"/>
                        <a:t>A predictive failure alert has been received for this drive. Replace the drive as soon as possible.</a:t>
                      </a:r>
                    </a:p>
                  </a:txBody>
                  <a:tcPr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tcPr>
                </a:tc>
                <a:extLst>
                  <a:ext uri="{0D108BD9-81ED-4DB2-BD59-A6C34878D82A}">
                    <a16:rowId xmlns:a16="http://schemas.microsoft.com/office/drawing/2014/main" val="1323737264"/>
                  </a:ext>
                </a:extLst>
              </a:tr>
              <a:tr h="0">
                <a:tc rowSpan="4">
                  <a:txBody>
                    <a:bodyPr/>
                    <a:lstStyle/>
                    <a:p>
                      <a:endParaRPr lang="en-US" sz="1200" dirty="0"/>
                    </a:p>
                  </a:txBody>
                  <a:tcPr>
                    <a:lnL w="12700" cap="flat" cmpd="sng" algn="ctr">
                      <a:solidFill>
                        <a:schemeClr val="bg1">
                          <a:lumMod val="75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tcPr>
                </a:tc>
                <a:tc rowSpan="4">
                  <a:txBody>
                    <a:bodyPr/>
                    <a:lstStyle/>
                    <a:p>
                      <a:r>
                        <a:rPr lang="en-US" sz="1400" dirty="0"/>
                        <a:t>Online/Activity</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tcPr>
                </a:tc>
                <a:tc>
                  <a:txBody>
                    <a:bodyPr/>
                    <a:lstStyle/>
                    <a:p>
                      <a:r>
                        <a:rPr lang="en-US" sz="1400" dirty="0"/>
                        <a:t>Solid green</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tcPr>
                </a:tc>
                <a:tc>
                  <a:txBody>
                    <a:bodyPr/>
                    <a:lstStyle/>
                    <a:p>
                      <a:r>
                        <a:rPr lang="en-US" sz="1400" dirty="0"/>
                        <a:t>The drive is online and has no activity.</a:t>
                      </a:r>
                    </a:p>
                  </a:txBody>
                  <a:tcPr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tcPr>
                </a:tc>
                <a:extLst>
                  <a:ext uri="{0D108BD9-81ED-4DB2-BD59-A6C34878D82A}">
                    <a16:rowId xmlns:a16="http://schemas.microsoft.com/office/drawing/2014/main" val="1949096710"/>
                  </a:ext>
                </a:extLst>
              </a:tr>
              <a:tr h="0">
                <a:tc vMerge="1">
                  <a:txBody>
                    <a:bodyPr/>
                    <a:lstStyle/>
                    <a:p>
                      <a:endParaRPr lang="en-US" sz="1400"/>
                    </a:p>
                  </a:txBody>
                  <a:tcPr/>
                </a:tc>
                <a:tc vMerge="1">
                  <a:txBody>
                    <a:bodyPr/>
                    <a:lstStyle/>
                    <a:p>
                      <a:endParaRPr lang="en-US"/>
                    </a:p>
                  </a:txBody>
                  <a:tcPr/>
                </a:tc>
                <a:tc>
                  <a:txBody>
                    <a:bodyPr/>
                    <a:lstStyle/>
                    <a:p>
                      <a:r>
                        <a:rPr lang="en-US" sz="1400" dirty="0"/>
                        <a:t>Flashing green (4Hz)</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tcPr>
                </a:tc>
                <a:tc>
                  <a:txBody>
                    <a:bodyPr/>
                    <a:lstStyle/>
                    <a:p>
                      <a:r>
                        <a:rPr lang="en-US" sz="1400" dirty="0"/>
                        <a:t>The drive is operating normally and has activity.</a:t>
                      </a:r>
                    </a:p>
                  </a:txBody>
                  <a:tcPr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tcPr>
                </a:tc>
                <a:extLst>
                  <a:ext uri="{0D108BD9-81ED-4DB2-BD59-A6C34878D82A}">
                    <a16:rowId xmlns:a16="http://schemas.microsoft.com/office/drawing/2014/main" val="2497748138"/>
                  </a:ext>
                </a:extLst>
              </a:tr>
              <a:tr h="0">
                <a:tc vMerge="1">
                  <a:txBody>
                    <a:bodyPr/>
                    <a:lstStyle/>
                    <a:p>
                      <a:endParaRPr lang="en-US" sz="140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a:p>
                  </a:txBody>
                  <a:tcPr/>
                </a:tc>
                <a:tc>
                  <a:txBody>
                    <a:bodyPr/>
                    <a:lstStyle/>
                    <a:p>
                      <a:r>
                        <a:rPr lang="en-US" sz="1400" dirty="0"/>
                        <a:t>Flashing green (1Hz)</a:t>
                      </a:r>
                      <a:endParaRPr lang="en-US" sz="1800" dirty="0"/>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tcPr>
                </a:tc>
                <a:tc>
                  <a:txBody>
                    <a:bodyPr/>
                    <a:lstStyle/>
                    <a:p>
                      <a:r>
                        <a:rPr lang="en-US" sz="1400" dirty="0"/>
                        <a:t>The drive is rebuilding, RAID migration, stripe size migration, capacity expansion, logical drive extension, erasing or spare activation.</a:t>
                      </a:r>
                      <a:endParaRPr lang="en-US" sz="1800" dirty="0"/>
                    </a:p>
                  </a:txBody>
                  <a:tcPr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tcPr>
                </a:tc>
                <a:extLst>
                  <a:ext uri="{0D108BD9-81ED-4DB2-BD59-A6C34878D82A}">
                    <a16:rowId xmlns:a16="http://schemas.microsoft.com/office/drawing/2014/main" val="2918773605"/>
                  </a:ext>
                </a:extLst>
              </a:tr>
              <a:tr h="0">
                <a:tc vMerge="1">
                  <a:txBody>
                    <a:bodyPr/>
                    <a:lstStyle/>
                    <a:p>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vMerge="1">
                  <a:txBody>
                    <a:bodyPr/>
                    <a:lstStyle/>
                    <a:p>
                      <a:endParaRPr lang="en-US" sz="1400" dirty="0"/>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r>
                        <a:rPr lang="en-US" sz="1400" dirty="0"/>
                        <a:t>Off</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tcPr>
                </a:tc>
                <a:tc>
                  <a:txBody>
                    <a:bodyPr/>
                    <a:lstStyle/>
                    <a:p>
                      <a:r>
                        <a:rPr lang="en-US" sz="1400" dirty="0"/>
                        <a:t>The drive is not configured by a RAID controller or a spare drive.</a:t>
                      </a:r>
                    </a:p>
                  </a:txBody>
                  <a:tcPr anchor="ctr">
                    <a:lnL w="635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tcPr>
                </a:tc>
                <a:extLst>
                  <a:ext uri="{0D108BD9-81ED-4DB2-BD59-A6C34878D82A}">
                    <a16:rowId xmlns:a16="http://schemas.microsoft.com/office/drawing/2014/main" val="1243263914"/>
                  </a:ext>
                </a:extLst>
              </a:tr>
            </a:tbl>
          </a:graphicData>
        </a:graphic>
      </p:graphicFrame>
    </p:spTree>
    <p:extLst>
      <p:ext uri="{BB962C8B-B14F-4D97-AF65-F5344CB8AC3E}">
        <p14:creationId xmlns:p14="http://schemas.microsoft.com/office/powerpoint/2010/main" val="4231914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08" y="381946"/>
            <a:ext cx="11524491" cy="427036"/>
          </a:xfrm>
        </p:spPr>
        <p:txBody>
          <a:bodyPr/>
          <a:lstStyle/>
          <a:p>
            <a:r>
              <a:rPr lang="en-US" dirty="0"/>
              <a:t>Hpe proliant DL360 Gen10 Plus Backplanes</a:t>
            </a:r>
          </a:p>
        </p:txBody>
      </p:sp>
      <p:sp>
        <p:nvSpPr>
          <p:cNvPr id="4" name="Footer Placeholder 3"/>
          <p:cNvSpPr>
            <a:spLocks noGrp="1"/>
          </p:cNvSpPr>
          <p:nvPr>
            <p:ph type="ftr" sz="quarter" idx="18"/>
          </p:nvPr>
        </p:nvSpPr>
        <p:spPr/>
        <p:txBody>
          <a:bodyPr/>
          <a:lstStyle/>
          <a:p>
            <a:r>
              <a:rPr lang="en-US" dirty="0"/>
              <a:t>CONFIDENTIAL | AUTHORIZED HPE PARTNER USE ONLY</a:t>
            </a:r>
          </a:p>
        </p:txBody>
      </p:sp>
      <p:sp>
        <p:nvSpPr>
          <p:cNvPr id="5" name="Slide Number Placeholder 4"/>
          <p:cNvSpPr>
            <a:spLocks noGrp="1"/>
          </p:cNvSpPr>
          <p:nvPr>
            <p:ph type="sldNum" sz="quarter" idx="19"/>
          </p:nvPr>
        </p:nvSpPr>
        <p:spPr/>
        <p:txBody>
          <a:bodyPr/>
          <a:lstStyle/>
          <a:p>
            <a:pPr defTabSz="1088421">
              <a:buFontTx/>
              <a:buBlip>
                <a:blip r:embed="rId2"/>
              </a:buBlip>
            </a:pPr>
            <a:fld id="{104FC826-72BB-4AF1-BA01-A94F7396A7DC}" type="slidenum">
              <a:rPr lang="en-US" smtClean="0"/>
              <a:pPr defTabSz="1088421">
                <a:buFontTx/>
                <a:buBlip>
                  <a:blip r:embed="rId2"/>
                </a:buBlip>
              </a:pPr>
              <a:t>54</a:t>
            </a:fld>
            <a:endParaRPr lang="en-US" dirty="0"/>
          </a:p>
        </p:txBody>
      </p:sp>
      <p:grpSp>
        <p:nvGrpSpPr>
          <p:cNvPr id="8" name="Group 7">
            <a:extLst>
              <a:ext uri="{FF2B5EF4-FFF2-40B4-BE49-F238E27FC236}">
                <a16:creationId xmlns:a16="http://schemas.microsoft.com/office/drawing/2014/main" id="{CE8FE1B3-7074-46AC-A262-9E41D548FB7A}"/>
              </a:ext>
            </a:extLst>
          </p:cNvPr>
          <p:cNvGrpSpPr/>
          <p:nvPr/>
        </p:nvGrpSpPr>
        <p:grpSpPr>
          <a:xfrm>
            <a:off x="6468534" y="2190160"/>
            <a:ext cx="5620193" cy="752584"/>
            <a:chOff x="2508101" y="3645024"/>
            <a:chExt cx="8312727" cy="1080120"/>
          </a:xfrm>
        </p:grpSpPr>
        <p:pic>
          <p:nvPicPr>
            <p:cNvPr id="9" name="Picture 8">
              <a:extLst>
                <a:ext uri="{FF2B5EF4-FFF2-40B4-BE49-F238E27FC236}">
                  <a16:creationId xmlns:a16="http://schemas.microsoft.com/office/drawing/2014/main" id="{6F52C2E3-7E10-4871-9E91-90B15E65FD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508101" y="3645024"/>
              <a:ext cx="8312727" cy="1080120"/>
            </a:xfrm>
            <a:prstGeom prst="rect">
              <a:avLst/>
            </a:prstGeom>
          </p:spPr>
        </p:pic>
        <p:pic>
          <p:nvPicPr>
            <p:cNvPr id="10" name="Picture 9">
              <a:extLst>
                <a:ext uri="{FF2B5EF4-FFF2-40B4-BE49-F238E27FC236}">
                  <a16:creationId xmlns:a16="http://schemas.microsoft.com/office/drawing/2014/main" id="{9C6EC8F4-9CD7-4A9D-9431-49050F48C9E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104112" y="3679421"/>
              <a:ext cx="2494486" cy="328509"/>
            </a:xfrm>
            <a:prstGeom prst="rect">
              <a:avLst/>
            </a:prstGeom>
          </p:spPr>
        </p:pic>
      </p:grpSp>
      <p:graphicFrame>
        <p:nvGraphicFramePr>
          <p:cNvPr id="11" name="Table 10">
            <a:extLst>
              <a:ext uri="{FF2B5EF4-FFF2-40B4-BE49-F238E27FC236}">
                <a16:creationId xmlns:a16="http://schemas.microsoft.com/office/drawing/2014/main" id="{4306BDE8-C8D0-470E-91B6-4D199CCE52E9}"/>
              </a:ext>
            </a:extLst>
          </p:cNvPr>
          <p:cNvGraphicFramePr>
            <a:graphicFrameLocks noGrp="1"/>
          </p:cNvGraphicFramePr>
          <p:nvPr>
            <p:extLst>
              <p:ext uri="{D42A27DB-BD31-4B8C-83A1-F6EECF244321}">
                <p14:modId xmlns:p14="http://schemas.microsoft.com/office/powerpoint/2010/main" val="1683487365"/>
              </p:ext>
            </p:extLst>
          </p:nvPr>
        </p:nvGraphicFramePr>
        <p:xfrm>
          <a:off x="389696" y="1128769"/>
          <a:ext cx="6112741" cy="4675632"/>
        </p:xfrm>
        <a:graphic>
          <a:graphicData uri="http://schemas.openxmlformats.org/drawingml/2006/table">
            <a:tbl>
              <a:tblPr firstRow="1">
                <a:tableStyleId>{5940675A-B579-460E-94D1-54222C63F5DA}</a:tableStyleId>
              </a:tblPr>
              <a:tblGrid>
                <a:gridCol w="2710555">
                  <a:extLst>
                    <a:ext uri="{9D8B030D-6E8A-4147-A177-3AD203B41FA5}">
                      <a16:colId xmlns:a16="http://schemas.microsoft.com/office/drawing/2014/main" val="20000"/>
                    </a:ext>
                  </a:extLst>
                </a:gridCol>
                <a:gridCol w="698633">
                  <a:extLst>
                    <a:ext uri="{9D8B030D-6E8A-4147-A177-3AD203B41FA5}">
                      <a16:colId xmlns:a16="http://schemas.microsoft.com/office/drawing/2014/main" val="20001"/>
                    </a:ext>
                  </a:extLst>
                </a:gridCol>
                <a:gridCol w="1213420">
                  <a:extLst>
                    <a:ext uri="{9D8B030D-6E8A-4147-A177-3AD203B41FA5}">
                      <a16:colId xmlns:a16="http://schemas.microsoft.com/office/drawing/2014/main" val="3286328277"/>
                    </a:ext>
                  </a:extLst>
                </a:gridCol>
                <a:gridCol w="1490133">
                  <a:extLst>
                    <a:ext uri="{9D8B030D-6E8A-4147-A177-3AD203B41FA5}">
                      <a16:colId xmlns:a16="http://schemas.microsoft.com/office/drawing/2014/main" val="20003"/>
                    </a:ext>
                  </a:extLst>
                </a:gridCol>
              </a:tblGrid>
              <a:tr h="268729">
                <a:tc>
                  <a:txBody>
                    <a:bodyPr/>
                    <a:lstStyle/>
                    <a:p>
                      <a:r>
                        <a:rPr lang="en-GB" sz="1400" b="1" dirty="0">
                          <a:solidFill>
                            <a:schemeClr val="bg1"/>
                          </a:solidFill>
                          <a:latin typeface="+mj-lt"/>
                        </a:rPr>
                        <a:t>Backplane Type</a:t>
                      </a:r>
                    </a:p>
                  </a:txBody>
                  <a:tcPr marL="45720" marR="45720" marT="36576" marB="36576" anchor="ctr">
                    <a:lnL w="635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r>
                        <a:rPr lang="en-US" sz="1400" dirty="0">
                          <a:solidFill>
                            <a:schemeClr val="bg1"/>
                          </a:solidFill>
                          <a:latin typeface="+mj-lt"/>
                        </a:rPr>
                        <a:t>Carrier</a:t>
                      </a:r>
                      <a:endParaRPr lang="en-GB" sz="1400" b="1" dirty="0">
                        <a:solidFill>
                          <a:schemeClr val="bg1"/>
                        </a:solidFill>
                        <a:latin typeface="+mj-lt"/>
                      </a:endParaRPr>
                    </a:p>
                  </a:txBody>
                  <a:tcPr marL="45720" marR="4572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r>
                        <a:rPr lang="en-GB" sz="1400" dirty="0">
                          <a:solidFill>
                            <a:schemeClr val="bg1"/>
                          </a:solidFill>
                          <a:latin typeface="+mj-lt"/>
                        </a:rPr>
                        <a:t>Drive</a:t>
                      </a:r>
                      <a:r>
                        <a:rPr lang="en-GB" sz="1400" baseline="30000" dirty="0">
                          <a:solidFill>
                            <a:schemeClr val="bg1"/>
                          </a:solidFill>
                          <a:latin typeface="+mj-lt"/>
                        </a:rPr>
                        <a:t>1</a:t>
                      </a:r>
                      <a:endParaRPr lang="en-GB" sz="1400" b="1" baseline="30000" dirty="0">
                        <a:solidFill>
                          <a:schemeClr val="bg1"/>
                        </a:solidFill>
                        <a:latin typeface="+mj-lt"/>
                      </a:endParaRPr>
                    </a:p>
                  </a:txBody>
                  <a:tcPr marL="45720" marR="4572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a:r>
                        <a:rPr lang="en-GB" sz="1400" dirty="0">
                          <a:solidFill>
                            <a:schemeClr val="bg1"/>
                          </a:solidFill>
                          <a:latin typeface="+mj-lt"/>
                        </a:rPr>
                        <a:t>Front</a:t>
                      </a:r>
                    </a:p>
                  </a:txBody>
                  <a:tcPr marL="45720" marR="4572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285"/>
                    </a:solidFill>
                  </a:tcPr>
                </a:tc>
                <a:extLst>
                  <a:ext uri="{0D108BD9-81ED-4DB2-BD59-A6C34878D82A}">
                    <a16:rowId xmlns:a16="http://schemas.microsoft.com/office/drawing/2014/main" val="10000"/>
                  </a:ext>
                </a:extLst>
              </a:tr>
              <a:tr h="139078">
                <a:tc>
                  <a:txBody>
                    <a:bodyPr/>
                    <a:lstStyle/>
                    <a:p>
                      <a:pPr marL="682625" indent="-114300"/>
                      <a:r>
                        <a:rPr lang="en-US" sz="1200" b="0" dirty="0">
                          <a:solidFill>
                            <a:schemeClr val="tx1"/>
                          </a:solidFill>
                        </a:rPr>
                        <a:t>12G x1SAS UBM2 LP BP</a:t>
                      </a:r>
                    </a:p>
                    <a:p>
                      <a:pPr marL="682625" marR="0" lvl="0" indent="-11430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lang="en-US" sz="1200" i="0" dirty="0">
                          <a:latin typeface="MetricHPE" panose="020B0703030202060203" pitchFamily="34" charset="0"/>
                        </a:rPr>
                        <a:t>Segregated SAS or SATA Only</a:t>
                      </a:r>
                    </a:p>
                    <a:p>
                      <a:pPr marL="682625" indent="-114300">
                        <a:buFont typeface="MetricHPE" panose="020B0604020202020204" pitchFamily="34" charset="0"/>
                        <a:buChar char="•"/>
                      </a:pPr>
                      <a:r>
                        <a:rPr lang="en-US" sz="1200" i="0" dirty="0">
                          <a:latin typeface="MetricHPE" panose="020B0703030202060203" pitchFamily="34" charset="0"/>
                        </a:rPr>
                        <a:t>Attach SR/MR Gen10/10+ RAID</a:t>
                      </a:r>
                    </a:p>
                    <a:p>
                      <a:pPr marL="682625" indent="-114300">
                        <a:buFont typeface="MetricHPE" panose="020B0604020202020204" pitchFamily="34" charset="0"/>
                        <a:buChar char="•"/>
                      </a:pPr>
                      <a:r>
                        <a:rPr lang="en-US" sz="1200" b="0" i="0" dirty="0">
                          <a:solidFill>
                            <a:schemeClr val="tx1"/>
                          </a:solidFill>
                          <a:latin typeface="MetricHPE" panose="020B0703030202060203" pitchFamily="34" charset="0"/>
                        </a:rPr>
                        <a:t>Attach</a:t>
                      </a:r>
                      <a:r>
                        <a:rPr lang="en-US" sz="1200" b="0" i="1" dirty="0">
                          <a:solidFill>
                            <a:schemeClr val="tx1"/>
                          </a:solidFill>
                          <a:latin typeface="MetricHPE" panose="020B0703030202060203" pitchFamily="34" charset="0"/>
                        </a:rPr>
                        <a:t> </a:t>
                      </a:r>
                      <a:r>
                        <a:rPr lang="en-US" sz="1200" b="0" dirty="0">
                          <a:solidFill>
                            <a:schemeClr val="tx1"/>
                          </a:solidFill>
                        </a:rPr>
                        <a:t>ATA</a:t>
                      </a:r>
                    </a:p>
                  </a:txBody>
                  <a:tcPr marL="45720" marR="45720" marT="36576" marB="36576"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lang="en-GB" sz="1200" b="0" dirty="0">
                          <a:solidFill>
                            <a:schemeClr val="tx1"/>
                          </a:solidFill>
                        </a:rPr>
                        <a:t>LFF</a:t>
                      </a:r>
                    </a:p>
                    <a:p>
                      <a:r>
                        <a:rPr lang="en-GB" sz="1200" b="0" dirty="0">
                          <a:solidFill>
                            <a:schemeClr val="tx1"/>
                          </a:solidFill>
                        </a:rPr>
                        <a:t>Low Profile</a:t>
                      </a:r>
                    </a:p>
                  </a:txBody>
                  <a:tcPr marL="45720" marR="45720" marT="36576" marB="36576"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12G SAS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6G SATA</a:t>
                      </a:r>
                    </a:p>
                  </a:txBody>
                  <a:tcPr marL="45720" marR="45720" marT="36576" marB="36576"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(4) </a:t>
                      </a:r>
                    </a:p>
                  </a:txBody>
                  <a:tcPr marL="45720" marR="45720" marT="36576" marB="36576"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solidFill>
                      <a:srgbClr val="C6C9CA"/>
                    </a:solidFill>
                  </a:tcPr>
                </a:tc>
                <a:extLst>
                  <a:ext uri="{0D108BD9-81ED-4DB2-BD59-A6C34878D82A}">
                    <a16:rowId xmlns:a16="http://schemas.microsoft.com/office/drawing/2014/main" val="2083550152"/>
                  </a:ext>
                </a:extLst>
              </a:tr>
              <a:tr h="403094">
                <a:tc>
                  <a:txBody>
                    <a:bodyPr/>
                    <a:lstStyle/>
                    <a:p>
                      <a:pPr marL="625475" indent="-57150">
                        <a:buFont typeface="MetricHPE" panose="020B0604020202020204" pitchFamily="34" charset="0"/>
                        <a:buNone/>
                      </a:pPr>
                      <a:r>
                        <a:rPr lang="en-US" sz="1200" b="0" i="0" u="none" strike="noStrike" dirty="0">
                          <a:solidFill>
                            <a:schemeClr val="tx1"/>
                          </a:solidFill>
                          <a:effectLst/>
                        </a:rPr>
                        <a:t>12G</a:t>
                      </a:r>
                      <a:r>
                        <a:rPr lang="en-US" sz="1200" b="0" i="0" u="none" strike="noStrike" baseline="0" dirty="0">
                          <a:solidFill>
                            <a:schemeClr val="tx1"/>
                          </a:solidFill>
                          <a:effectLst/>
                        </a:rPr>
                        <a:t> x1SAS UBM2 BC BP</a:t>
                      </a:r>
                    </a:p>
                    <a:p>
                      <a:pPr marL="682625" marR="0" lvl="0" indent="-11430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lang="en-US" sz="1200" i="0" dirty="0">
                          <a:latin typeface="MetricHPE" panose="020B0703030202060203" pitchFamily="34" charset="0"/>
                        </a:rPr>
                        <a:t>Segregated SAS or SATA Only</a:t>
                      </a:r>
                    </a:p>
                    <a:p>
                      <a:pPr marL="682625" indent="-114300">
                        <a:buFont typeface="MetricHPE" panose="020B0604020202020204" pitchFamily="34" charset="0"/>
                        <a:buChar char="•"/>
                      </a:pPr>
                      <a:r>
                        <a:rPr lang="en-US" sz="1200" i="0" dirty="0">
                          <a:latin typeface="MetricHPE" panose="020B0703030202060203" pitchFamily="34" charset="0"/>
                        </a:rPr>
                        <a:t>Attach SR/MR Gen10/10+ RAID</a:t>
                      </a:r>
                    </a:p>
                    <a:p>
                      <a:pPr marL="682625" indent="-114300">
                        <a:buFont typeface="MetricHPE" panose="020B0604020202020204" pitchFamily="34" charset="0"/>
                        <a:buChar char="•"/>
                      </a:pPr>
                      <a:r>
                        <a:rPr lang="en-US" sz="1200" b="0" i="0" dirty="0">
                          <a:solidFill>
                            <a:schemeClr val="tx1"/>
                          </a:solidFill>
                          <a:latin typeface="MetricHPE" panose="020B0703030202060203" pitchFamily="34" charset="0"/>
                        </a:rPr>
                        <a:t>Attach ATA</a:t>
                      </a:r>
                    </a:p>
                  </a:txBody>
                  <a:tcPr marL="45720" marR="45720" marT="36576" marB="36576"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lang="en-GB" sz="1200" b="0" dirty="0">
                          <a:solidFill>
                            <a:schemeClr val="tx1"/>
                          </a:solidFill>
                        </a:rPr>
                        <a:t>SFF </a:t>
                      </a:r>
                    </a:p>
                    <a:p>
                      <a:r>
                        <a:rPr lang="en-GB" sz="1200" b="0" dirty="0">
                          <a:solidFill>
                            <a:schemeClr val="tx1"/>
                          </a:solidFill>
                        </a:rPr>
                        <a:t>Basic</a:t>
                      </a:r>
                    </a:p>
                  </a:txBody>
                  <a:tcPr marL="45720" marR="45720" marT="36576" marB="36576"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12G SAS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6G SATA</a:t>
                      </a:r>
                    </a:p>
                  </a:txBody>
                  <a:tcPr marL="45720" marR="45720" marT="36576" marB="36576"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i="0" baseline="0" dirty="0">
                          <a:solidFill>
                            <a:schemeClr val="tx1"/>
                          </a:solidFill>
                        </a:rPr>
                        <a:t>(8) </a:t>
                      </a:r>
                      <a:r>
                        <a:rPr lang="en-US" sz="1200" i="0" baseline="0" dirty="0">
                          <a:solidFill>
                            <a:schemeClr val="tx1"/>
                          </a:solidFill>
                          <a:latin typeface="MetricHPE" panose="020B0703030202060203" pitchFamily="34" charset="0"/>
                        </a:rPr>
                        <a:t>and </a:t>
                      </a:r>
                      <a:r>
                        <a:rPr lang="en-US" sz="1200" dirty="0">
                          <a:solidFill>
                            <a:schemeClr val="tx1"/>
                          </a:solidFill>
                        </a:rPr>
                        <a:t>(2)</a:t>
                      </a:r>
                      <a:r>
                        <a:rPr lang="en-US" sz="1200" baseline="0" dirty="0">
                          <a:solidFill>
                            <a:schemeClr val="tx1"/>
                          </a:solidFill>
                        </a:rPr>
                        <a:t> in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2SFF SAS/SATA BC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in Universal Media Bay</a:t>
                      </a:r>
                      <a:endParaRPr lang="en-US" sz="1200" dirty="0">
                        <a:solidFill>
                          <a:schemeClr val="tx1"/>
                        </a:solidFill>
                      </a:endParaRPr>
                    </a:p>
                  </a:txBody>
                  <a:tcPr marL="45720" marR="45720" marT="36576" marB="36576"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solidFill>
                      <a:srgbClr val="C6C9CA"/>
                    </a:solidFill>
                  </a:tcPr>
                </a:tc>
                <a:extLst>
                  <a:ext uri="{0D108BD9-81ED-4DB2-BD59-A6C34878D82A}">
                    <a16:rowId xmlns:a16="http://schemas.microsoft.com/office/drawing/2014/main" val="10002"/>
                  </a:ext>
                </a:extLst>
              </a:tr>
              <a:tr h="241856">
                <a:tc>
                  <a:txBody>
                    <a:bodyPr/>
                    <a:lstStyle/>
                    <a:p>
                      <a:pPr marL="568325" indent="0"/>
                      <a:r>
                        <a:rPr lang="en-US" sz="1200" u="none" strike="noStrike" dirty="0">
                          <a:solidFill>
                            <a:schemeClr val="tx1"/>
                          </a:solidFill>
                          <a:effectLst/>
                        </a:rPr>
                        <a:t>24G x1NVMe/SAS UBM3 BC BP</a:t>
                      </a:r>
                    </a:p>
                    <a:p>
                      <a:pPr marL="682625" marR="0" lvl="0" indent="-11430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lang="en-US" sz="1200" i="0" kern="1200" dirty="0">
                          <a:solidFill>
                            <a:schemeClr val="tx1"/>
                          </a:solidFill>
                          <a:latin typeface="MetricHPE" panose="020B0703030202060203" pitchFamily="34" charset="0"/>
                          <a:ea typeface="+mn-ea"/>
                          <a:cs typeface="+mn-cs"/>
                        </a:rPr>
                        <a:t>Converged NVMe, SAS, or SATA</a:t>
                      </a:r>
                    </a:p>
                    <a:p>
                      <a:pPr marL="682625" marR="0" lvl="0" indent="-11430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lang="en-US" sz="1200" i="0" kern="1200" dirty="0">
                          <a:solidFill>
                            <a:schemeClr val="tx1"/>
                          </a:solidFill>
                          <a:latin typeface="MetricHPE" panose="020B0703030202060203" pitchFamily="34" charset="0"/>
                          <a:ea typeface="+mn-ea"/>
                          <a:cs typeface="+mn-cs"/>
                        </a:rPr>
                        <a:t>Attach SR/MR Gen10/10+ RAID</a:t>
                      </a:r>
                    </a:p>
                    <a:p>
                      <a:pPr marL="682625" marR="0" lvl="0" indent="-11430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lang="en-US" sz="1200" i="0" kern="1200" dirty="0">
                          <a:solidFill>
                            <a:schemeClr val="tx1"/>
                          </a:solidFill>
                          <a:latin typeface="MetricHPE" panose="020B0703030202060203" pitchFamily="34" charset="0"/>
                          <a:ea typeface="+mn-ea"/>
                          <a:cs typeface="+mn-cs"/>
                        </a:rPr>
                        <a:t>Attach </a:t>
                      </a:r>
                      <a:r>
                        <a:rPr lang="en-US" sz="1200" b="0" i="0" u="none" strike="noStrike" dirty="0">
                          <a:solidFill>
                            <a:schemeClr val="tx1"/>
                          </a:solidFill>
                          <a:effectLst/>
                          <a:latin typeface="MetricHPE" panose="020B0703030202060203" pitchFamily="34" charset="0"/>
                        </a:rPr>
                        <a:t>ATA</a:t>
                      </a:r>
                    </a:p>
                  </a:txBody>
                  <a:tcPr marL="45720" marR="45720" marT="36576" marB="36576"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kumimoji="0" lang="en-US" sz="1200" u="none" strike="noStrike" kern="1200" cap="none" spc="0" normalizeH="0" baseline="0" noProof="0" dirty="0">
                          <a:ln>
                            <a:noFill/>
                          </a:ln>
                          <a:solidFill>
                            <a:schemeClr val="tx1"/>
                          </a:solidFill>
                          <a:effectLst/>
                          <a:uLnTx/>
                          <a:uFillTx/>
                        </a:rPr>
                        <a:t>SFF</a:t>
                      </a:r>
                    </a:p>
                    <a:p>
                      <a:r>
                        <a:rPr kumimoji="0" lang="en-US" sz="1200" u="none" strike="noStrike" kern="1200" cap="none" spc="0" normalizeH="0" baseline="0" noProof="0" dirty="0">
                          <a:ln>
                            <a:noFill/>
                          </a:ln>
                          <a:solidFill>
                            <a:schemeClr val="tx1"/>
                          </a:solidFill>
                          <a:effectLst/>
                          <a:uLnTx/>
                          <a:uFillTx/>
                        </a:rPr>
                        <a:t>Basic</a:t>
                      </a:r>
                      <a:endParaRPr lang="en-GB" sz="1200" b="0" dirty="0">
                        <a:solidFill>
                          <a:schemeClr val="tx1"/>
                        </a:solidFill>
                      </a:endParaRPr>
                    </a:p>
                  </a:txBody>
                  <a:tcPr marL="45720" marR="45720" marT="36576" marB="36576"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x1 U.3 NVMe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24G SAS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6G SATA</a:t>
                      </a:r>
                      <a:endParaRPr lang="en-GB" sz="1200" b="0" dirty="0">
                        <a:solidFill>
                          <a:schemeClr val="tx1"/>
                        </a:solidFill>
                      </a:endParaRPr>
                    </a:p>
                  </a:txBody>
                  <a:tcPr marL="45720" marR="45720" marT="36576" marB="36576"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(8) </a:t>
                      </a:r>
                      <a:r>
                        <a:rPr lang="en-US" sz="1200" i="0" kern="1200" baseline="0" dirty="0">
                          <a:solidFill>
                            <a:schemeClr val="tx1"/>
                          </a:solidFill>
                          <a:latin typeface="MetricHPE" panose="020B0703030202060203" pitchFamily="34" charset="0"/>
                          <a:ea typeface="+mn-ea"/>
                          <a:cs typeface="+mn-cs"/>
                        </a:rPr>
                        <a:t>and </a:t>
                      </a:r>
                      <a:r>
                        <a:rPr lang="en-US" sz="1200" dirty="0">
                          <a:solidFill>
                            <a:schemeClr val="tx1"/>
                          </a:solidFill>
                        </a:rPr>
                        <a:t>(2)</a:t>
                      </a:r>
                      <a:r>
                        <a:rPr lang="en-US" sz="1200" baseline="0" dirty="0">
                          <a:solidFill>
                            <a:schemeClr val="tx1"/>
                          </a:solidFill>
                        </a:rPr>
                        <a:t> in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2SFF x4 Tmode U.3 BC in Universal Media Bay</a:t>
                      </a:r>
                      <a:endParaRPr lang="en-US" sz="1200" dirty="0">
                        <a:solidFill>
                          <a:schemeClr val="tx1"/>
                        </a:solidFill>
                      </a:endParaRPr>
                    </a:p>
                  </a:txBody>
                  <a:tcPr marL="45720" marR="45720" marT="36576" marB="36576"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solidFill>
                      <a:srgbClr val="C6C9CA"/>
                    </a:solidFill>
                  </a:tcPr>
                </a:tc>
                <a:extLst>
                  <a:ext uri="{0D108BD9-81ED-4DB2-BD59-A6C34878D82A}">
                    <a16:rowId xmlns:a16="http://schemas.microsoft.com/office/drawing/2014/main" val="1429555505"/>
                  </a:ext>
                </a:extLst>
              </a:tr>
              <a:tr h="403094">
                <a:tc>
                  <a:txBody>
                    <a:bodyPr/>
                    <a:lstStyle/>
                    <a:p>
                      <a:pPr marL="682625" indent="-114300"/>
                      <a:r>
                        <a:rPr lang="en-US" sz="1200" dirty="0">
                          <a:solidFill>
                            <a:schemeClr val="tx1"/>
                          </a:solidFill>
                        </a:rPr>
                        <a:t>24G x4NVMe/SAS UBM3 BC BP</a:t>
                      </a:r>
                    </a:p>
                    <a:p>
                      <a:pPr marL="682625" marR="0" lvl="0" indent="-11430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lang="en-US" sz="1200" i="0" kern="1200" dirty="0">
                          <a:solidFill>
                            <a:schemeClr val="tx1"/>
                          </a:solidFill>
                          <a:latin typeface="MetricHPE" panose="020B0703030202060203" pitchFamily="34" charset="0"/>
                          <a:ea typeface="+mn-ea"/>
                          <a:cs typeface="+mn-cs"/>
                        </a:rPr>
                        <a:t>Converged NVMe, SAS, or SATA</a:t>
                      </a:r>
                    </a:p>
                    <a:p>
                      <a:pPr marL="682625" marR="0" lvl="0" indent="-11430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lang="en-US" sz="1200" i="0" kern="1200" dirty="0">
                          <a:solidFill>
                            <a:schemeClr val="tx1"/>
                          </a:solidFill>
                          <a:latin typeface="MetricHPE" panose="020B0703030202060203" pitchFamily="34" charset="0"/>
                          <a:ea typeface="+mn-ea"/>
                          <a:cs typeface="+mn-cs"/>
                        </a:rPr>
                        <a:t>Wide-SAS</a:t>
                      </a:r>
                    </a:p>
                    <a:p>
                      <a:pPr marL="682625" marR="0" lvl="0" indent="-11430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lang="en-US" sz="1200" i="0" kern="1200" dirty="0">
                          <a:solidFill>
                            <a:schemeClr val="tx1"/>
                          </a:solidFill>
                          <a:latin typeface="MetricHPE" panose="020B0703030202060203" pitchFamily="34" charset="0"/>
                          <a:ea typeface="+mn-ea"/>
                          <a:cs typeface="+mn-cs"/>
                        </a:rPr>
                        <a:t>Attach SR/MR Gen10/10+ RAID</a:t>
                      </a:r>
                    </a:p>
                    <a:p>
                      <a:pPr marL="682625" marR="0" lvl="0" indent="-11430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lang="en-US" sz="1200" i="0" kern="1200" dirty="0">
                          <a:solidFill>
                            <a:schemeClr val="tx1"/>
                          </a:solidFill>
                          <a:latin typeface="MetricHPE" panose="020B0703030202060203" pitchFamily="34" charset="0"/>
                          <a:ea typeface="+mn-ea"/>
                          <a:cs typeface="+mn-cs"/>
                        </a:rPr>
                        <a:t>Attach ATA</a:t>
                      </a:r>
                    </a:p>
                    <a:p>
                      <a:pPr marL="682625" marR="0" lvl="0" indent="-11430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lang="en-US" sz="1200" i="0" kern="1200" dirty="0">
                          <a:solidFill>
                            <a:schemeClr val="tx1"/>
                          </a:solidFill>
                          <a:latin typeface="MetricHPE" panose="020B0703030202060203" pitchFamily="34" charset="0"/>
                          <a:ea typeface="+mn-ea"/>
                          <a:cs typeface="+mn-cs"/>
                        </a:rPr>
                        <a:t>Attach CPU</a:t>
                      </a:r>
                    </a:p>
                  </a:txBody>
                  <a:tcPr marL="45720" marR="45720" marT="36576" marB="36576"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kumimoji="0" lang="en-US" sz="1200" u="none" strike="noStrike" kern="1200" cap="none" spc="0" normalizeH="0" baseline="0" noProof="0" dirty="0">
                          <a:ln>
                            <a:noFill/>
                          </a:ln>
                          <a:solidFill>
                            <a:schemeClr val="tx1"/>
                          </a:solidFill>
                          <a:effectLst/>
                          <a:uLnTx/>
                          <a:uFillTx/>
                        </a:rPr>
                        <a:t>SFF</a:t>
                      </a:r>
                    </a:p>
                    <a:p>
                      <a:r>
                        <a:rPr kumimoji="0" lang="en-US" sz="1200" u="none" strike="noStrike" kern="1200" cap="none" spc="0" normalizeH="0" baseline="0" noProof="0" dirty="0">
                          <a:ln>
                            <a:noFill/>
                          </a:ln>
                          <a:solidFill>
                            <a:schemeClr val="tx1"/>
                          </a:solidFill>
                          <a:effectLst/>
                          <a:uLnTx/>
                          <a:uFillTx/>
                        </a:rPr>
                        <a:t>Basic</a:t>
                      </a:r>
                      <a:endParaRPr lang="en-GB" sz="1200" b="0" dirty="0">
                        <a:solidFill>
                          <a:schemeClr val="tx1"/>
                        </a:solidFill>
                      </a:endParaRPr>
                    </a:p>
                  </a:txBody>
                  <a:tcPr marL="45720" marR="45720" marT="36576" marB="36576"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x4 U.3 NVMe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x2 U.3 NVMe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24G SAS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6G SATA</a:t>
                      </a:r>
                      <a:endParaRPr lang="en-GB" sz="1200" b="0" dirty="0">
                        <a:solidFill>
                          <a:schemeClr val="tx1"/>
                        </a:solidFill>
                      </a:endParaRPr>
                    </a:p>
                  </a:txBody>
                  <a:tcPr marL="45720" marR="45720" marT="36576" marB="36576"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(8) </a:t>
                      </a:r>
                      <a:r>
                        <a:rPr lang="en-US" sz="1200" i="0" kern="1200" baseline="0" dirty="0">
                          <a:solidFill>
                            <a:schemeClr val="tx1"/>
                          </a:solidFill>
                          <a:latin typeface="MetricHPE" panose="020B0703030202060203" pitchFamily="34" charset="0"/>
                          <a:ea typeface="+mn-ea"/>
                          <a:cs typeface="+mn-cs"/>
                        </a:rPr>
                        <a:t>and</a:t>
                      </a:r>
                      <a:r>
                        <a:rPr lang="en-US" sz="1200" i="1" baseline="0" dirty="0">
                          <a:solidFill>
                            <a:schemeClr val="tx1"/>
                          </a:solidFill>
                        </a:rPr>
                        <a:t> </a:t>
                      </a:r>
                      <a:r>
                        <a:rPr lang="en-US" sz="1200" dirty="0">
                          <a:solidFill>
                            <a:schemeClr val="tx1"/>
                          </a:solidFill>
                        </a:rPr>
                        <a:t>(2)</a:t>
                      </a:r>
                      <a:r>
                        <a:rPr lang="en-US" sz="1200" baseline="0" dirty="0">
                          <a:solidFill>
                            <a:schemeClr val="tx1"/>
                          </a:solidFill>
                        </a:rPr>
                        <a:t> in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2SFF x4 Tmode U.3 BC in Universal Media Bay</a:t>
                      </a:r>
                      <a:endParaRPr lang="en-US" sz="12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rPr>
                        <a:t>(Note 2SFF x4, not x1)</a:t>
                      </a:r>
                    </a:p>
                  </a:txBody>
                  <a:tcPr marL="45720" marR="45720" marT="36576" marB="36576"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solidFill>
                      <a:srgbClr val="C6C9CA"/>
                    </a:solidFill>
                  </a:tcPr>
                </a:tc>
                <a:extLst>
                  <a:ext uri="{0D108BD9-81ED-4DB2-BD59-A6C34878D82A}">
                    <a16:rowId xmlns:a16="http://schemas.microsoft.com/office/drawing/2014/main" val="3193361939"/>
                  </a:ext>
                </a:extLst>
              </a:tr>
              <a:tr h="725568">
                <a:tc>
                  <a:txBody>
                    <a:bodyPr/>
                    <a:lstStyle/>
                    <a:p>
                      <a:pPr marL="682625" indent="-114300"/>
                      <a:r>
                        <a:rPr lang="en-US" sz="1200" dirty="0">
                          <a:solidFill>
                            <a:schemeClr val="tx1"/>
                          </a:solidFill>
                        </a:rPr>
                        <a:t>16G x4NVMe UBM4 BC BP</a:t>
                      </a:r>
                    </a:p>
                    <a:p>
                      <a:pPr marL="682625" marR="0" lvl="0" indent="-11430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lang="en-US" sz="1200" i="0" kern="1200" dirty="0">
                          <a:solidFill>
                            <a:schemeClr val="tx1"/>
                          </a:solidFill>
                          <a:latin typeface="MetricHPE" panose="020B0703030202060203" pitchFamily="34" charset="0"/>
                          <a:ea typeface="+mn-ea"/>
                          <a:cs typeface="+mn-cs"/>
                        </a:rPr>
                        <a:t>Segregated NVMe Only</a:t>
                      </a:r>
                    </a:p>
                    <a:p>
                      <a:pPr marL="682625" marR="0" lvl="0" indent="-11430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lang="en-US" sz="1200" i="0" kern="1200" dirty="0">
                          <a:solidFill>
                            <a:schemeClr val="tx1"/>
                          </a:solidFill>
                          <a:latin typeface="MetricHPE" panose="020B0703030202060203" pitchFamily="34" charset="0"/>
                          <a:ea typeface="+mn-ea"/>
                          <a:cs typeface="+mn-cs"/>
                        </a:rPr>
                        <a:t>Attach SR/MR Gen10+ RAID</a:t>
                      </a:r>
                    </a:p>
                    <a:p>
                      <a:pPr marL="682625" marR="0" lvl="0" indent="-11430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lang="en-US" sz="1200" i="0" kern="1200" dirty="0">
                          <a:solidFill>
                            <a:schemeClr val="tx1"/>
                          </a:solidFill>
                          <a:latin typeface="MetricHPE" panose="020B0703030202060203" pitchFamily="34" charset="0"/>
                          <a:ea typeface="+mn-ea"/>
                          <a:cs typeface="+mn-cs"/>
                        </a:rPr>
                        <a:t>Attach CPU</a:t>
                      </a:r>
                    </a:p>
                  </a:txBody>
                  <a:tcPr marL="45720" marR="45720" marT="36576" marB="36576"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kumimoji="0" lang="en-US" sz="1200" u="none" strike="noStrike" kern="1200" cap="none" spc="0" normalizeH="0" baseline="0" noProof="0" dirty="0">
                          <a:ln>
                            <a:noFill/>
                          </a:ln>
                          <a:solidFill>
                            <a:schemeClr val="tx1"/>
                          </a:solidFill>
                          <a:effectLst/>
                          <a:uLnTx/>
                          <a:uFillTx/>
                        </a:rPr>
                        <a:t>SFF</a:t>
                      </a:r>
                    </a:p>
                    <a:p>
                      <a:r>
                        <a:rPr kumimoji="0" lang="en-US" sz="1200" u="none" strike="noStrike" kern="1200" cap="none" spc="0" normalizeH="0" baseline="0" noProof="0" dirty="0">
                          <a:ln>
                            <a:noFill/>
                          </a:ln>
                          <a:solidFill>
                            <a:schemeClr val="tx1"/>
                          </a:solidFill>
                          <a:effectLst/>
                          <a:uLnTx/>
                          <a:uFillTx/>
                        </a:rPr>
                        <a:t>Basic</a:t>
                      </a:r>
                      <a:endParaRPr lang="en-GB" sz="1200" b="0" dirty="0">
                        <a:solidFill>
                          <a:schemeClr val="tx1"/>
                        </a:solidFill>
                      </a:endParaRPr>
                    </a:p>
                  </a:txBody>
                  <a:tcPr marL="45720" marR="45720" marT="36576" marB="36576"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r>
                        <a:rPr lang="en-GB" sz="1200" dirty="0">
                          <a:solidFill>
                            <a:schemeClr val="tx1"/>
                          </a:solidFill>
                        </a:rPr>
                        <a:t>x4 U.3 NVMe</a:t>
                      </a:r>
                    </a:p>
                    <a:p>
                      <a:r>
                        <a:rPr lang="en-GB" sz="1200" dirty="0">
                          <a:solidFill>
                            <a:schemeClr val="tx1"/>
                          </a:solidFill>
                        </a:rPr>
                        <a:t>x4 U.2 NVMe</a:t>
                      </a:r>
                      <a:endParaRPr lang="en-GB" sz="1200" b="0" dirty="0">
                        <a:solidFill>
                          <a:schemeClr val="tx1"/>
                        </a:solidFill>
                      </a:endParaRPr>
                    </a:p>
                  </a:txBody>
                  <a:tcPr marL="45720" marR="45720" marT="36576" marB="36576"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(8) </a:t>
                      </a:r>
                      <a:r>
                        <a:rPr lang="en-US" sz="1200" i="1" baseline="0" dirty="0">
                          <a:solidFill>
                            <a:schemeClr val="tx1"/>
                          </a:solidFill>
                        </a:rPr>
                        <a:t>and </a:t>
                      </a:r>
                      <a:r>
                        <a:rPr lang="en-US" sz="1200" dirty="0">
                          <a:solidFill>
                            <a:schemeClr val="tx1"/>
                          </a:solidFill>
                        </a:rPr>
                        <a:t>(2)</a:t>
                      </a:r>
                      <a:r>
                        <a:rPr lang="en-US" sz="1200" baseline="0" dirty="0">
                          <a:solidFill>
                            <a:schemeClr val="tx1"/>
                          </a:solidFill>
                        </a:rPr>
                        <a:t> in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2SFF x4 NVMe U.2 BC in Universal Media Bay</a:t>
                      </a:r>
                      <a:endParaRPr lang="en-US" sz="1200" dirty="0">
                        <a:solidFill>
                          <a:schemeClr val="tx1"/>
                        </a:solidFill>
                      </a:endParaRPr>
                    </a:p>
                  </a:txBody>
                  <a:tcPr marL="45720" marR="45720" marT="36576" marB="36576"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solidFill>
                      <a:srgbClr val="C6C9CA"/>
                    </a:solidFill>
                  </a:tcPr>
                </a:tc>
                <a:extLst>
                  <a:ext uri="{0D108BD9-81ED-4DB2-BD59-A6C34878D82A}">
                    <a16:rowId xmlns:a16="http://schemas.microsoft.com/office/drawing/2014/main" val="1099943092"/>
                  </a:ext>
                </a:extLst>
              </a:tr>
            </a:tbl>
          </a:graphicData>
        </a:graphic>
      </p:graphicFrame>
      <p:sp>
        <p:nvSpPr>
          <p:cNvPr id="12" name="Rounded Rectangle 19">
            <a:extLst>
              <a:ext uri="{FF2B5EF4-FFF2-40B4-BE49-F238E27FC236}">
                <a16:creationId xmlns:a16="http://schemas.microsoft.com/office/drawing/2014/main" id="{BA434662-2029-4A73-A9AB-AA13AF6CF935}"/>
              </a:ext>
            </a:extLst>
          </p:cNvPr>
          <p:cNvSpPr/>
          <p:nvPr/>
        </p:nvSpPr>
        <p:spPr bwMode="ltGray">
          <a:xfrm>
            <a:off x="500161" y="1480046"/>
            <a:ext cx="365760" cy="182880"/>
          </a:xfrm>
          <a:prstGeom prst="roundRect">
            <a:avLst>
              <a:gd name="adj" fmla="val 0"/>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latin typeface="+mj-lt"/>
              </a:rPr>
              <a:t>E</a:t>
            </a:r>
          </a:p>
        </p:txBody>
      </p:sp>
      <p:sp>
        <p:nvSpPr>
          <p:cNvPr id="13" name="Rounded Rectangle 20">
            <a:extLst>
              <a:ext uri="{FF2B5EF4-FFF2-40B4-BE49-F238E27FC236}">
                <a16:creationId xmlns:a16="http://schemas.microsoft.com/office/drawing/2014/main" id="{3F9376CA-14E6-4FD0-900C-589E1FCBB4C6}"/>
              </a:ext>
            </a:extLst>
          </p:cNvPr>
          <p:cNvSpPr/>
          <p:nvPr/>
        </p:nvSpPr>
        <p:spPr bwMode="ltGray">
          <a:xfrm>
            <a:off x="500161" y="2273184"/>
            <a:ext cx="365760" cy="182880"/>
          </a:xfrm>
          <a:prstGeom prst="roundRect">
            <a:avLst>
              <a:gd name="adj" fmla="val 0"/>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latin typeface="+mj-lt"/>
              </a:rPr>
              <a:t>A, a</a:t>
            </a:r>
          </a:p>
        </p:txBody>
      </p:sp>
      <p:sp>
        <p:nvSpPr>
          <p:cNvPr id="14" name="Rounded Rectangle 21">
            <a:extLst>
              <a:ext uri="{FF2B5EF4-FFF2-40B4-BE49-F238E27FC236}">
                <a16:creationId xmlns:a16="http://schemas.microsoft.com/office/drawing/2014/main" id="{1FA83330-50A9-463E-A8A0-10C5DBFFA725}"/>
              </a:ext>
            </a:extLst>
          </p:cNvPr>
          <p:cNvSpPr/>
          <p:nvPr/>
        </p:nvSpPr>
        <p:spPr bwMode="ltGray">
          <a:xfrm>
            <a:off x="500161" y="3097686"/>
            <a:ext cx="365760" cy="182880"/>
          </a:xfrm>
          <a:prstGeom prst="roundRect">
            <a:avLst>
              <a:gd name="adj" fmla="val 0"/>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latin typeface="+mj-lt"/>
              </a:rPr>
              <a:t>B</a:t>
            </a:r>
          </a:p>
        </p:txBody>
      </p:sp>
      <p:sp>
        <p:nvSpPr>
          <p:cNvPr id="15" name="Rounded Rectangle 22">
            <a:extLst>
              <a:ext uri="{FF2B5EF4-FFF2-40B4-BE49-F238E27FC236}">
                <a16:creationId xmlns:a16="http://schemas.microsoft.com/office/drawing/2014/main" id="{FD6D3DAB-E8B7-441A-9DAA-DB7A6026C6EC}"/>
              </a:ext>
            </a:extLst>
          </p:cNvPr>
          <p:cNvSpPr/>
          <p:nvPr/>
        </p:nvSpPr>
        <p:spPr bwMode="ltGray">
          <a:xfrm>
            <a:off x="500161" y="3885496"/>
            <a:ext cx="365760" cy="182880"/>
          </a:xfrm>
          <a:prstGeom prst="roundRect">
            <a:avLst>
              <a:gd name="adj" fmla="val 0"/>
            </a:avLst>
          </a:prstGeom>
          <a:solidFill>
            <a:srgbClr val="32DAC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tx1"/>
                </a:solidFill>
                <a:latin typeface="+mj-lt"/>
              </a:rPr>
              <a:t>C, c</a:t>
            </a:r>
          </a:p>
        </p:txBody>
      </p:sp>
      <p:sp>
        <p:nvSpPr>
          <p:cNvPr id="16" name="Rounded Rectangle 23">
            <a:extLst>
              <a:ext uri="{FF2B5EF4-FFF2-40B4-BE49-F238E27FC236}">
                <a16:creationId xmlns:a16="http://schemas.microsoft.com/office/drawing/2014/main" id="{52C3B14A-8132-428A-827D-13E484F1F872}"/>
              </a:ext>
            </a:extLst>
          </p:cNvPr>
          <p:cNvSpPr/>
          <p:nvPr/>
        </p:nvSpPr>
        <p:spPr bwMode="ltGray">
          <a:xfrm>
            <a:off x="500161" y="5061195"/>
            <a:ext cx="365760" cy="182880"/>
          </a:xfrm>
          <a:prstGeom prst="roundRect">
            <a:avLst>
              <a:gd name="adj" fmla="val 0"/>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schemeClr val="bg1"/>
                </a:solidFill>
                <a:latin typeface="+mj-lt"/>
              </a:rPr>
              <a:t>D, d</a:t>
            </a:r>
          </a:p>
        </p:txBody>
      </p:sp>
      <p:pic>
        <p:nvPicPr>
          <p:cNvPr id="17" name="Picture 16">
            <a:extLst>
              <a:ext uri="{FF2B5EF4-FFF2-40B4-BE49-F238E27FC236}">
                <a16:creationId xmlns:a16="http://schemas.microsoft.com/office/drawing/2014/main" id="{0CA1E0DB-3E89-4CC6-B8C2-231B10B9F3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68533" y="1411660"/>
            <a:ext cx="5620194" cy="878284"/>
          </a:xfrm>
          <a:prstGeom prst="rect">
            <a:avLst/>
          </a:prstGeom>
        </p:spPr>
      </p:pic>
      <p:sp>
        <p:nvSpPr>
          <p:cNvPr id="18" name="Rectangle 17">
            <a:extLst>
              <a:ext uri="{FF2B5EF4-FFF2-40B4-BE49-F238E27FC236}">
                <a16:creationId xmlns:a16="http://schemas.microsoft.com/office/drawing/2014/main" id="{E017BC9A-8C38-4AFA-A5FF-E430DC7B52C4}"/>
              </a:ext>
            </a:extLst>
          </p:cNvPr>
          <p:cNvSpPr/>
          <p:nvPr/>
        </p:nvSpPr>
        <p:spPr bwMode="ltGray">
          <a:xfrm>
            <a:off x="7088056" y="1537360"/>
            <a:ext cx="4399094" cy="330098"/>
          </a:xfrm>
          <a:prstGeom prst="rect">
            <a:avLst/>
          </a:prstGeom>
          <a:solidFill>
            <a:srgbClr val="01A98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ounded Rectangle 24">
            <a:extLst>
              <a:ext uri="{FF2B5EF4-FFF2-40B4-BE49-F238E27FC236}">
                <a16:creationId xmlns:a16="http://schemas.microsoft.com/office/drawing/2014/main" id="{A0825252-1785-4F25-A9EC-2D4FCC0EFD0A}"/>
              </a:ext>
            </a:extLst>
          </p:cNvPr>
          <p:cNvSpPr/>
          <p:nvPr/>
        </p:nvSpPr>
        <p:spPr bwMode="ltGray">
          <a:xfrm>
            <a:off x="7181549" y="1620187"/>
            <a:ext cx="182880" cy="182880"/>
          </a:xfrm>
          <a:prstGeom prst="roundRect">
            <a:avLst>
              <a:gd name="adj" fmla="val 0"/>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400" dirty="0">
                <a:solidFill>
                  <a:schemeClr val="tx1"/>
                </a:solidFill>
                <a:latin typeface="+mj-lt"/>
              </a:rPr>
              <a:t>E</a:t>
            </a:r>
          </a:p>
        </p:txBody>
      </p:sp>
      <p:sp>
        <p:nvSpPr>
          <p:cNvPr id="20" name="TextBox 19">
            <a:extLst>
              <a:ext uri="{FF2B5EF4-FFF2-40B4-BE49-F238E27FC236}">
                <a16:creationId xmlns:a16="http://schemas.microsoft.com/office/drawing/2014/main" id="{11B97081-12F1-4178-A614-FA6F0762F3EC}"/>
              </a:ext>
            </a:extLst>
          </p:cNvPr>
          <p:cNvSpPr txBox="1"/>
          <p:nvPr/>
        </p:nvSpPr>
        <p:spPr>
          <a:xfrm>
            <a:off x="8340816" y="2283144"/>
            <a:ext cx="182880" cy="182880"/>
          </a:xfrm>
          <a:prstGeom prst="rect">
            <a:avLst/>
          </a:prstGeom>
          <a:noFill/>
          <a:ln w="57150">
            <a:noFill/>
            <a:miter lim="800000"/>
          </a:ln>
        </p:spPr>
        <p:txBody>
          <a:bodyPr wrap="none" lIns="0" tIns="0" rIns="0" bIns="0" rtlCol="0" anchor="ctr" anchorCtr="0">
            <a:spAutoFit/>
          </a:bodyPr>
          <a:lstStyle/>
          <a:p>
            <a:pPr algn="ctr">
              <a:lnSpc>
                <a:spcPct val="90000"/>
              </a:lnSpc>
              <a:spcBef>
                <a:spcPts val="400"/>
              </a:spcBef>
            </a:pPr>
            <a:r>
              <a:rPr lang="en-US" dirty="0">
                <a:solidFill>
                  <a:schemeClr val="bg1"/>
                </a:solidFill>
                <a:latin typeface="+mj-lt"/>
              </a:rPr>
              <a:t>4LFF</a:t>
            </a:r>
          </a:p>
        </p:txBody>
      </p:sp>
      <p:sp>
        <p:nvSpPr>
          <p:cNvPr id="21" name="L-Shape 20">
            <a:extLst>
              <a:ext uri="{FF2B5EF4-FFF2-40B4-BE49-F238E27FC236}">
                <a16:creationId xmlns:a16="http://schemas.microsoft.com/office/drawing/2014/main" id="{077543F9-2A4F-4276-85CE-90684C3A758C}"/>
              </a:ext>
            </a:extLst>
          </p:cNvPr>
          <p:cNvSpPr/>
          <p:nvPr/>
        </p:nvSpPr>
        <p:spPr bwMode="ltGray">
          <a:xfrm>
            <a:off x="7046649" y="2254177"/>
            <a:ext cx="4240475" cy="423718"/>
          </a:xfrm>
          <a:prstGeom prst="corner">
            <a:avLst>
              <a:gd name="adj1" fmla="val 57514"/>
              <a:gd name="adj2" fmla="val 564692"/>
            </a:avLst>
          </a:prstGeom>
          <a:solidFill>
            <a:srgbClr val="01A98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EE28CAC-587C-49FC-A56E-D12DE7FB5C1D}"/>
              </a:ext>
            </a:extLst>
          </p:cNvPr>
          <p:cNvSpPr/>
          <p:nvPr/>
        </p:nvSpPr>
        <p:spPr bwMode="ltGray">
          <a:xfrm>
            <a:off x="9423400" y="2253730"/>
            <a:ext cx="1882769" cy="196130"/>
          </a:xfrm>
          <a:prstGeom prst="rect">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8">
            <a:extLst>
              <a:ext uri="{FF2B5EF4-FFF2-40B4-BE49-F238E27FC236}">
                <a16:creationId xmlns:a16="http://schemas.microsoft.com/office/drawing/2014/main" id="{5205CAC7-43D9-4747-B45B-B5929430F05C}"/>
              </a:ext>
            </a:extLst>
          </p:cNvPr>
          <p:cNvSpPr/>
          <p:nvPr/>
        </p:nvSpPr>
        <p:spPr bwMode="ltGray">
          <a:xfrm>
            <a:off x="7379697" y="2254177"/>
            <a:ext cx="182880" cy="182880"/>
          </a:xfrm>
          <a:prstGeom prst="roundRect">
            <a:avLst>
              <a:gd name="adj" fmla="val 0"/>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400" dirty="0">
                <a:solidFill>
                  <a:schemeClr val="tx1"/>
                </a:solidFill>
                <a:latin typeface="+mj-lt"/>
              </a:rPr>
              <a:t>A</a:t>
            </a:r>
          </a:p>
        </p:txBody>
      </p:sp>
      <p:sp>
        <p:nvSpPr>
          <p:cNvPr id="24" name="Rounded Rectangle 32">
            <a:extLst>
              <a:ext uri="{FF2B5EF4-FFF2-40B4-BE49-F238E27FC236}">
                <a16:creationId xmlns:a16="http://schemas.microsoft.com/office/drawing/2014/main" id="{10F54CAB-BB48-4DA9-9CB3-80A6486326F5}"/>
              </a:ext>
            </a:extLst>
          </p:cNvPr>
          <p:cNvSpPr/>
          <p:nvPr/>
        </p:nvSpPr>
        <p:spPr bwMode="ltGray">
          <a:xfrm>
            <a:off x="7583802" y="2254177"/>
            <a:ext cx="182880" cy="182880"/>
          </a:xfrm>
          <a:prstGeom prst="roundRect">
            <a:avLst>
              <a:gd name="adj" fmla="val 0"/>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400" dirty="0">
                <a:solidFill>
                  <a:schemeClr val="tx1"/>
                </a:solidFill>
                <a:latin typeface="+mj-lt"/>
              </a:rPr>
              <a:t>B</a:t>
            </a:r>
          </a:p>
        </p:txBody>
      </p:sp>
      <p:sp>
        <p:nvSpPr>
          <p:cNvPr id="25" name="Rounded Rectangle 34">
            <a:extLst>
              <a:ext uri="{FF2B5EF4-FFF2-40B4-BE49-F238E27FC236}">
                <a16:creationId xmlns:a16="http://schemas.microsoft.com/office/drawing/2014/main" id="{8C5F9C4E-EDC7-4322-92B3-9C0322DF908E}"/>
              </a:ext>
            </a:extLst>
          </p:cNvPr>
          <p:cNvSpPr/>
          <p:nvPr/>
        </p:nvSpPr>
        <p:spPr bwMode="ltGray">
          <a:xfrm>
            <a:off x="7800020" y="2254177"/>
            <a:ext cx="182880" cy="182880"/>
          </a:xfrm>
          <a:prstGeom prst="roundRect">
            <a:avLst>
              <a:gd name="adj" fmla="val 0"/>
            </a:avLst>
          </a:prstGeom>
          <a:solidFill>
            <a:srgbClr val="32DAC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400" dirty="0">
                <a:solidFill>
                  <a:schemeClr val="tx1"/>
                </a:solidFill>
                <a:latin typeface="+mj-lt"/>
              </a:rPr>
              <a:t>C</a:t>
            </a:r>
          </a:p>
        </p:txBody>
      </p:sp>
      <p:sp>
        <p:nvSpPr>
          <p:cNvPr id="26" name="Rounded Rectangle 37">
            <a:extLst>
              <a:ext uri="{FF2B5EF4-FFF2-40B4-BE49-F238E27FC236}">
                <a16:creationId xmlns:a16="http://schemas.microsoft.com/office/drawing/2014/main" id="{6A4692B9-A593-4CCD-AD4E-42C955F7525D}"/>
              </a:ext>
            </a:extLst>
          </p:cNvPr>
          <p:cNvSpPr/>
          <p:nvPr/>
        </p:nvSpPr>
        <p:spPr bwMode="ltGray">
          <a:xfrm>
            <a:off x="8016238" y="2254177"/>
            <a:ext cx="182880" cy="182880"/>
          </a:xfrm>
          <a:prstGeom prst="roundRect">
            <a:avLst>
              <a:gd name="adj" fmla="val 0"/>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1400" dirty="0">
                <a:solidFill>
                  <a:schemeClr val="bg1"/>
                </a:solidFill>
                <a:latin typeface="+mj-lt"/>
              </a:rPr>
              <a:t>D</a:t>
            </a:r>
          </a:p>
        </p:txBody>
      </p:sp>
      <p:sp>
        <p:nvSpPr>
          <p:cNvPr id="27" name="TextBox 26">
            <a:extLst>
              <a:ext uri="{FF2B5EF4-FFF2-40B4-BE49-F238E27FC236}">
                <a16:creationId xmlns:a16="http://schemas.microsoft.com/office/drawing/2014/main" id="{6FEAB613-F5D5-4221-A3D4-E0CB8413EB8F}"/>
              </a:ext>
            </a:extLst>
          </p:cNvPr>
          <p:cNvSpPr txBox="1"/>
          <p:nvPr/>
        </p:nvSpPr>
        <p:spPr>
          <a:xfrm>
            <a:off x="7777835" y="2442210"/>
            <a:ext cx="3032048" cy="221599"/>
          </a:xfrm>
          <a:prstGeom prst="rect">
            <a:avLst/>
          </a:prstGeom>
          <a:noFill/>
          <a:ln w="57150">
            <a:noFill/>
            <a:miter lim="800000"/>
          </a:ln>
        </p:spPr>
        <p:txBody>
          <a:bodyPr wrap="none" lIns="0" tIns="0" rIns="0" bIns="0" rtlCol="0" anchor="ctr" anchorCtr="0">
            <a:spAutoFit/>
          </a:bodyPr>
          <a:lstStyle/>
          <a:p>
            <a:pPr>
              <a:lnSpc>
                <a:spcPct val="90000"/>
              </a:lnSpc>
              <a:spcBef>
                <a:spcPts val="400"/>
              </a:spcBef>
            </a:pPr>
            <a:r>
              <a:rPr lang="en-US" sz="1600" b="1" dirty="0">
                <a:solidFill>
                  <a:schemeClr val="bg1"/>
                </a:solidFill>
                <a:latin typeface="+mj-lt"/>
              </a:rPr>
              <a:t>8SFF—choice of optional backplanes</a:t>
            </a:r>
          </a:p>
        </p:txBody>
      </p:sp>
      <p:sp>
        <p:nvSpPr>
          <p:cNvPr id="28" name="Rounded Rectangle 28">
            <a:extLst>
              <a:ext uri="{FF2B5EF4-FFF2-40B4-BE49-F238E27FC236}">
                <a16:creationId xmlns:a16="http://schemas.microsoft.com/office/drawing/2014/main" id="{A40B5A29-A938-40DB-9988-DCAFF27AE1A9}"/>
              </a:ext>
            </a:extLst>
          </p:cNvPr>
          <p:cNvSpPr/>
          <p:nvPr/>
        </p:nvSpPr>
        <p:spPr bwMode="ltGray">
          <a:xfrm>
            <a:off x="9789522" y="2254177"/>
            <a:ext cx="182880" cy="182880"/>
          </a:xfrm>
          <a:prstGeom prst="roundRect">
            <a:avLst>
              <a:gd name="adj" fmla="val 0"/>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lstStyle/>
          <a:p>
            <a:pPr algn="ctr"/>
            <a:r>
              <a:rPr lang="en-US" sz="1400" dirty="0">
                <a:solidFill>
                  <a:schemeClr val="tx1"/>
                </a:solidFill>
                <a:latin typeface="+mj-lt"/>
              </a:rPr>
              <a:t>a</a:t>
            </a:r>
          </a:p>
        </p:txBody>
      </p:sp>
      <p:sp>
        <p:nvSpPr>
          <p:cNvPr id="29" name="Rounded Rectangle 34">
            <a:extLst>
              <a:ext uri="{FF2B5EF4-FFF2-40B4-BE49-F238E27FC236}">
                <a16:creationId xmlns:a16="http://schemas.microsoft.com/office/drawing/2014/main" id="{0F4C9935-47C1-4E78-89AD-A1EF2957E98D}"/>
              </a:ext>
            </a:extLst>
          </p:cNvPr>
          <p:cNvSpPr/>
          <p:nvPr/>
        </p:nvSpPr>
        <p:spPr bwMode="ltGray">
          <a:xfrm>
            <a:off x="10209845" y="2254177"/>
            <a:ext cx="182880" cy="182880"/>
          </a:xfrm>
          <a:prstGeom prst="roundRect">
            <a:avLst>
              <a:gd name="adj" fmla="val 0"/>
            </a:avLst>
          </a:prstGeom>
          <a:solidFill>
            <a:srgbClr val="32DAC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lstStyle/>
          <a:p>
            <a:pPr algn="ctr"/>
            <a:r>
              <a:rPr lang="en-US" sz="1400" dirty="0">
                <a:solidFill>
                  <a:schemeClr val="tx1"/>
                </a:solidFill>
                <a:latin typeface="+mj-lt"/>
              </a:rPr>
              <a:t>c</a:t>
            </a:r>
          </a:p>
        </p:txBody>
      </p:sp>
      <p:sp>
        <p:nvSpPr>
          <p:cNvPr id="30" name="Rounded Rectangle 37">
            <a:extLst>
              <a:ext uri="{FF2B5EF4-FFF2-40B4-BE49-F238E27FC236}">
                <a16:creationId xmlns:a16="http://schemas.microsoft.com/office/drawing/2014/main" id="{5977DF4F-F3A1-46C3-895B-C7C085C9D616}"/>
              </a:ext>
            </a:extLst>
          </p:cNvPr>
          <p:cNvSpPr/>
          <p:nvPr/>
        </p:nvSpPr>
        <p:spPr bwMode="ltGray">
          <a:xfrm>
            <a:off x="10426063" y="2254177"/>
            <a:ext cx="182880" cy="182880"/>
          </a:xfrm>
          <a:prstGeom prst="roundRect">
            <a:avLst>
              <a:gd name="adj" fmla="val 0"/>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chorCtr="1"/>
          <a:lstStyle/>
          <a:p>
            <a:pPr algn="ctr"/>
            <a:r>
              <a:rPr lang="en-US" sz="1400" dirty="0">
                <a:solidFill>
                  <a:schemeClr val="bg1"/>
                </a:solidFill>
                <a:latin typeface="+mj-lt"/>
              </a:rPr>
              <a:t>d</a:t>
            </a:r>
          </a:p>
        </p:txBody>
      </p:sp>
      <p:sp>
        <p:nvSpPr>
          <p:cNvPr id="31" name="TextBox 30">
            <a:extLst>
              <a:ext uri="{FF2B5EF4-FFF2-40B4-BE49-F238E27FC236}">
                <a16:creationId xmlns:a16="http://schemas.microsoft.com/office/drawing/2014/main" id="{16AFA741-E6EB-4C84-BF86-2FEB284F7371}"/>
              </a:ext>
            </a:extLst>
          </p:cNvPr>
          <p:cNvSpPr txBox="1"/>
          <p:nvPr/>
        </p:nvSpPr>
        <p:spPr>
          <a:xfrm>
            <a:off x="10772278" y="2234818"/>
            <a:ext cx="419987" cy="221599"/>
          </a:xfrm>
          <a:prstGeom prst="rect">
            <a:avLst/>
          </a:prstGeom>
          <a:noFill/>
          <a:ln w="57150">
            <a:noFill/>
            <a:miter lim="800000"/>
          </a:ln>
        </p:spPr>
        <p:txBody>
          <a:bodyPr wrap="none" lIns="0" tIns="0" rIns="0" bIns="0" rtlCol="0" anchor="ctr" anchorCtr="0">
            <a:spAutoFit/>
          </a:bodyPr>
          <a:lstStyle/>
          <a:p>
            <a:pPr algn="ctr">
              <a:lnSpc>
                <a:spcPct val="90000"/>
              </a:lnSpc>
              <a:spcBef>
                <a:spcPts val="400"/>
              </a:spcBef>
            </a:pPr>
            <a:r>
              <a:rPr lang="en-US" sz="1600" b="1" dirty="0">
                <a:solidFill>
                  <a:schemeClr val="bg1"/>
                </a:solidFill>
                <a:latin typeface="+mj-lt"/>
              </a:rPr>
              <a:t>2SFF</a:t>
            </a:r>
          </a:p>
        </p:txBody>
      </p:sp>
      <p:sp>
        <p:nvSpPr>
          <p:cNvPr id="32" name="TextBox 31">
            <a:extLst>
              <a:ext uri="{FF2B5EF4-FFF2-40B4-BE49-F238E27FC236}">
                <a16:creationId xmlns:a16="http://schemas.microsoft.com/office/drawing/2014/main" id="{01F5D3B2-F02B-4CB9-AA37-B4CF9E37AF90}"/>
              </a:ext>
            </a:extLst>
          </p:cNvPr>
          <p:cNvSpPr txBox="1"/>
          <p:nvPr/>
        </p:nvSpPr>
        <p:spPr>
          <a:xfrm>
            <a:off x="7743531" y="1591610"/>
            <a:ext cx="3108736" cy="221599"/>
          </a:xfrm>
          <a:prstGeom prst="rect">
            <a:avLst/>
          </a:prstGeom>
          <a:noFill/>
          <a:ln w="57150">
            <a:noFill/>
            <a:miter lim="800000"/>
          </a:ln>
        </p:spPr>
        <p:txBody>
          <a:bodyPr wrap="none" lIns="0" tIns="0" rIns="0" bIns="0" rtlCol="0" anchor="ctr" anchorCtr="0">
            <a:spAutoFit/>
          </a:bodyPr>
          <a:lstStyle/>
          <a:p>
            <a:pPr>
              <a:lnSpc>
                <a:spcPct val="90000"/>
              </a:lnSpc>
              <a:spcBef>
                <a:spcPts val="400"/>
              </a:spcBef>
            </a:pPr>
            <a:r>
              <a:rPr lang="en-US" sz="1600" b="1" dirty="0">
                <a:solidFill>
                  <a:schemeClr val="bg1"/>
                </a:solidFill>
                <a:latin typeface="+mj-lt"/>
              </a:rPr>
              <a:t>4LFF—SATA/SAS backplane included</a:t>
            </a:r>
          </a:p>
        </p:txBody>
      </p:sp>
      <p:sp>
        <p:nvSpPr>
          <p:cNvPr id="33" name="TextBox 32">
            <a:extLst>
              <a:ext uri="{FF2B5EF4-FFF2-40B4-BE49-F238E27FC236}">
                <a16:creationId xmlns:a16="http://schemas.microsoft.com/office/drawing/2014/main" id="{FBD331DE-3DA9-4252-9FD1-23D994CD256A}"/>
              </a:ext>
            </a:extLst>
          </p:cNvPr>
          <p:cNvSpPr txBox="1"/>
          <p:nvPr/>
        </p:nvSpPr>
        <p:spPr>
          <a:xfrm>
            <a:off x="6702547" y="3116540"/>
            <a:ext cx="5212261" cy="974626"/>
          </a:xfrm>
          <a:prstGeom prst="rect">
            <a:avLst/>
          </a:prstGeom>
          <a:noFill/>
          <a:ln w="57150">
            <a:noFill/>
            <a:miter lim="800000"/>
          </a:ln>
        </p:spPr>
        <p:txBody>
          <a:bodyPr wrap="none" lIns="182880" tIns="182880" rIns="182880" bIns="182880" rtlCol="0">
            <a:spAutoFit/>
          </a:bodyPr>
          <a:lstStyle/>
          <a:p>
            <a:pPr algn="ctr">
              <a:lnSpc>
                <a:spcPct val="90000"/>
              </a:lnSpc>
              <a:spcBef>
                <a:spcPts val="400"/>
              </a:spcBef>
            </a:pPr>
            <a:r>
              <a:rPr lang="en-US" sz="2000" dirty="0"/>
              <a:t>8SFF CTO server does </a:t>
            </a:r>
            <a:r>
              <a:rPr lang="en-US" sz="2000" b="1" dirty="0"/>
              <a:t>not</a:t>
            </a:r>
            <a:r>
              <a:rPr lang="en-US" sz="2000" dirty="0"/>
              <a:t> include any backplane.</a:t>
            </a:r>
          </a:p>
          <a:p>
            <a:pPr algn="ctr">
              <a:lnSpc>
                <a:spcPct val="90000"/>
              </a:lnSpc>
              <a:spcBef>
                <a:spcPts val="400"/>
              </a:spcBef>
            </a:pPr>
            <a:r>
              <a:rPr lang="en-US" sz="2000" dirty="0"/>
              <a:t>Must be added if internal drive support needed.</a:t>
            </a:r>
          </a:p>
        </p:txBody>
      </p:sp>
      <p:sp>
        <p:nvSpPr>
          <p:cNvPr id="34" name="Right Brace 33">
            <a:extLst>
              <a:ext uri="{FF2B5EF4-FFF2-40B4-BE49-F238E27FC236}">
                <a16:creationId xmlns:a16="http://schemas.microsoft.com/office/drawing/2014/main" id="{78356035-A364-4FF0-A951-F532221B8FF3}"/>
              </a:ext>
            </a:extLst>
          </p:cNvPr>
          <p:cNvSpPr/>
          <p:nvPr/>
        </p:nvSpPr>
        <p:spPr>
          <a:xfrm rot="5400000">
            <a:off x="9176253" y="438999"/>
            <a:ext cx="264849" cy="4971721"/>
          </a:xfrm>
          <a:prstGeom prst="rightBrace">
            <a:avLst>
              <a:gd name="adj1" fmla="val 43596"/>
              <a:gd name="adj2" fmla="val 50000"/>
            </a:avLst>
          </a:prstGeom>
          <a:ln w="571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297A54B7-7C30-4E44-A25E-E44A4978A3DD}"/>
              </a:ext>
            </a:extLst>
          </p:cNvPr>
          <p:cNvSpPr/>
          <p:nvPr/>
        </p:nvSpPr>
        <p:spPr>
          <a:xfrm>
            <a:off x="286508" y="5909884"/>
            <a:ext cx="8857492" cy="246221"/>
          </a:xfrm>
          <a:prstGeom prst="rect">
            <a:avLst/>
          </a:prstGeom>
        </p:spPr>
        <p:txBody>
          <a:bodyPr wrap="square">
            <a:spAutoFit/>
          </a:bodyPr>
          <a:lstStyle/>
          <a:p>
            <a:r>
              <a:rPr lang="en-US" sz="1000" baseline="30000" dirty="0"/>
              <a:t>1 </a:t>
            </a:r>
            <a:r>
              <a:rPr lang="en-US" sz="1000" dirty="0"/>
              <a:t>NVMe SSDs do not need to match backplane lane width (e.g., x4 drive can be installed on x1 backplane and vice versa), bandwidth will be determined by narrowest link</a:t>
            </a:r>
          </a:p>
        </p:txBody>
      </p:sp>
    </p:spTree>
    <p:extLst>
      <p:ext uri="{BB962C8B-B14F-4D97-AF65-F5344CB8AC3E}">
        <p14:creationId xmlns:p14="http://schemas.microsoft.com/office/powerpoint/2010/main" val="70104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508" y="381946"/>
            <a:ext cx="11524491" cy="427036"/>
          </a:xfrm>
        </p:spPr>
        <p:txBody>
          <a:bodyPr/>
          <a:lstStyle/>
          <a:p>
            <a:r>
              <a:rPr lang="en-US" dirty="0"/>
              <a:t>Hpe proliant DL380 Gen10 Plus Backplanes</a:t>
            </a:r>
          </a:p>
        </p:txBody>
      </p:sp>
      <p:sp>
        <p:nvSpPr>
          <p:cNvPr id="4" name="Footer Placeholder 3"/>
          <p:cNvSpPr>
            <a:spLocks noGrp="1"/>
          </p:cNvSpPr>
          <p:nvPr>
            <p:ph type="ftr" sz="quarter" idx="18"/>
          </p:nvPr>
        </p:nvSpPr>
        <p:spPr/>
        <p:txBody>
          <a:bodyPr/>
          <a:lstStyle/>
          <a:p>
            <a:r>
              <a:rPr lang="en-US" dirty="0"/>
              <a:t>CONFIDENTIAL | AUTHORIZED HPE PARTNER USE ONLY</a:t>
            </a:r>
          </a:p>
        </p:txBody>
      </p:sp>
      <p:sp>
        <p:nvSpPr>
          <p:cNvPr id="5" name="Slide Number Placeholder 4"/>
          <p:cNvSpPr>
            <a:spLocks noGrp="1"/>
          </p:cNvSpPr>
          <p:nvPr>
            <p:ph type="sldNum" sz="quarter" idx="19"/>
          </p:nvPr>
        </p:nvSpPr>
        <p:spPr/>
        <p:txBody>
          <a:bodyPr/>
          <a:lstStyle/>
          <a:p>
            <a:pPr defTabSz="1088421">
              <a:buFontTx/>
              <a:buBlip>
                <a:blip r:embed="rId2"/>
              </a:buBlip>
            </a:pPr>
            <a:fld id="{104FC826-72BB-4AF1-BA01-A94F7396A7DC}" type="slidenum">
              <a:rPr lang="en-US" smtClean="0"/>
              <a:pPr defTabSz="1088421">
                <a:buFontTx/>
                <a:buBlip>
                  <a:blip r:embed="rId2"/>
                </a:buBlip>
              </a:pPr>
              <a:t>55</a:t>
            </a:fld>
            <a:endParaRPr lang="en-US" dirty="0"/>
          </a:p>
        </p:txBody>
      </p:sp>
      <p:sp>
        <p:nvSpPr>
          <p:cNvPr id="35" name="Rectangle 34">
            <a:extLst>
              <a:ext uri="{FF2B5EF4-FFF2-40B4-BE49-F238E27FC236}">
                <a16:creationId xmlns:a16="http://schemas.microsoft.com/office/drawing/2014/main" id="{297A54B7-7C30-4E44-A25E-E44A4978A3DD}"/>
              </a:ext>
            </a:extLst>
          </p:cNvPr>
          <p:cNvSpPr/>
          <p:nvPr/>
        </p:nvSpPr>
        <p:spPr>
          <a:xfrm>
            <a:off x="286508" y="5909884"/>
            <a:ext cx="8857492" cy="246221"/>
          </a:xfrm>
          <a:prstGeom prst="rect">
            <a:avLst/>
          </a:prstGeom>
        </p:spPr>
        <p:txBody>
          <a:bodyPr wrap="square">
            <a:spAutoFit/>
          </a:bodyPr>
          <a:lstStyle/>
          <a:p>
            <a:r>
              <a:rPr lang="en-US" sz="1000" baseline="30000" dirty="0"/>
              <a:t>1 </a:t>
            </a:r>
            <a:r>
              <a:rPr lang="en-US" sz="1000" dirty="0"/>
              <a:t>NVMe SSDs do not need to match backplane lane width (e.g., x4 drive can be installed on x1 backplane and vice versa), bandwidth will be determined by narrowest link</a:t>
            </a:r>
          </a:p>
        </p:txBody>
      </p:sp>
      <p:graphicFrame>
        <p:nvGraphicFramePr>
          <p:cNvPr id="36" name="Table 35">
            <a:extLst>
              <a:ext uri="{FF2B5EF4-FFF2-40B4-BE49-F238E27FC236}">
                <a16:creationId xmlns:a16="http://schemas.microsoft.com/office/drawing/2014/main" id="{D6B14AA0-90ED-459E-BDFB-6DB569EDC349}"/>
              </a:ext>
            </a:extLst>
          </p:cNvPr>
          <p:cNvGraphicFramePr>
            <a:graphicFrameLocks noGrp="1"/>
          </p:cNvGraphicFramePr>
          <p:nvPr>
            <p:extLst>
              <p:ext uri="{D42A27DB-BD31-4B8C-83A1-F6EECF244321}">
                <p14:modId xmlns:p14="http://schemas.microsoft.com/office/powerpoint/2010/main" val="1482430716"/>
              </p:ext>
            </p:extLst>
          </p:nvPr>
        </p:nvGraphicFramePr>
        <p:xfrm>
          <a:off x="389696" y="1064100"/>
          <a:ext cx="7464177" cy="4828032"/>
        </p:xfrm>
        <a:graphic>
          <a:graphicData uri="http://schemas.openxmlformats.org/drawingml/2006/table">
            <a:tbl>
              <a:tblPr firstRow="1">
                <a:tableStyleId>{5940675A-B579-460E-94D1-54222C63F5DA}</a:tableStyleId>
              </a:tblPr>
              <a:tblGrid>
                <a:gridCol w="2574960">
                  <a:extLst>
                    <a:ext uri="{9D8B030D-6E8A-4147-A177-3AD203B41FA5}">
                      <a16:colId xmlns:a16="http://schemas.microsoft.com/office/drawing/2014/main" val="20000"/>
                    </a:ext>
                  </a:extLst>
                </a:gridCol>
                <a:gridCol w="800324">
                  <a:extLst>
                    <a:ext uri="{9D8B030D-6E8A-4147-A177-3AD203B41FA5}">
                      <a16:colId xmlns:a16="http://schemas.microsoft.com/office/drawing/2014/main" val="20001"/>
                    </a:ext>
                  </a:extLst>
                </a:gridCol>
                <a:gridCol w="1213420">
                  <a:extLst>
                    <a:ext uri="{9D8B030D-6E8A-4147-A177-3AD203B41FA5}">
                      <a16:colId xmlns:a16="http://schemas.microsoft.com/office/drawing/2014/main" val="3286328277"/>
                    </a:ext>
                  </a:extLst>
                </a:gridCol>
                <a:gridCol w="1490133">
                  <a:extLst>
                    <a:ext uri="{9D8B030D-6E8A-4147-A177-3AD203B41FA5}">
                      <a16:colId xmlns:a16="http://schemas.microsoft.com/office/drawing/2014/main" val="20003"/>
                    </a:ext>
                  </a:extLst>
                </a:gridCol>
                <a:gridCol w="397934">
                  <a:extLst>
                    <a:ext uri="{9D8B030D-6E8A-4147-A177-3AD203B41FA5}">
                      <a16:colId xmlns:a16="http://schemas.microsoft.com/office/drawing/2014/main" val="20004"/>
                    </a:ext>
                  </a:extLst>
                </a:gridCol>
                <a:gridCol w="987406">
                  <a:extLst>
                    <a:ext uri="{9D8B030D-6E8A-4147-A177-3AD203B41FA5}">
                      <a16:colId xmlns:a16="http://schemas.microsoft.com/office/drawing/2014/main" val="20005"/>
                    </a:ext>
                  </a:extLst>
                </a:gridCol>
              </a:tblGrid>
              <a:tr h="258681">
                <a:tc>
                  <a:txBody>
                    <a:bodyPr/>
                    <a:lstStyle/>
                    <a:p>
                      <a:r>
                        <a:rPr lang="en-GB" sz="1400" b="1" dirty="0">
                          <a:solidFill>
                            <a:schemeClr val="bg1"/>
                          </a:solidFill>
                          <a:latin typeface="+mj-lt"/>
                        </a:rPr>
                        <a:t>Backplane Type</a:t>
                      </a:r>
                    </a:p>
                  </a:txBody>
                  <a:tcPr marL="45720" marR="4572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r>
                        <a:rPr lang="en-US" sz="1400" dirty="0">
                          <a:solidFill>
                            <a:schemeClr val="bg1"/>
                          </a:solidFill>
                          <a:latin typeface="+mj-lt"/>
                        </a:rPr>
                        <a:t>Carrier</a:t>
                      </a:r>
                      <a:endParaRPr lang="en-GB" sz="1400" b="1" dirty="0">
                        <a:solidFill>
                          <a:schemeClr val="bg1"/>
                        </a:solidFill>
                        <a:latin typeface="+mj-lt"/>
                      </a:endParaRPr>
                    </a:p>
                  </a:txBody>
                  <a:tcPr marL="45720" marR="4572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r>
                        <a:rPr lang="en-GB" sz="1400" kern="1200" dirty="0">
                          <a:solidFill>
                            <a:schemeClr val="bg1"/>
                          </a:solidFill>
                          <a:latin typeface="+mj-lt"/>
                          <a:ea typeface="+mn-ea"/>
                          <a:cs typeface="+mn-cs"/>
                        </a:rPr>
                        <a:t>Drive</a:t>
                      </a:r>
                      <a:r>
                        <a:rPr lang="en-GB" sz="1400" kern="1200" baseline="30000" dirty="0">
                          <a:solidFill>
                            <a:schemeClr val="bg1"/>
                          </a:solidFill>
                          <a:latin typeface="+mj-lt"/>
                          <a:ea typeface="+mn-ea"/>
                          <a:cs typeface="+mn-cs"/>
                        </a:rPr>
                        <a:t>1</a:t>
                      </a:r>
                      <a:endParaRPr lang="en-GB" sz="1400" b="1" kern="1200" baseline="30000" dirty="0">
                        <a:solidFill>
                          <a:schemeClr val="bg1"/>
                        </a:solidFill>
                        <a:latin typeface="+mj-lt"/>
                        <a:ea typeface="+mn-ea"/>
                        <a:cs typeface="+mn-cs"/>
                      </a:endParaRPr>
                    </a:p>
                  </a:txBody>
                  <a:tcPr marL="45720" marR="4572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a:r>
                        <a:rPr lang="en-GB" sz="1400" dirty="0">
                          <a:solidFill>
                            <a:schemeClr val="bg1"/>
                          </a:solidFill>
                          <a:latin typeface="+mj-lt"/>
                        </a:rPr>
                        <a:t>Front</a:t>
                      </a:r>
                    </a:p>
                  </a:txBody>
                  <a:tcPr marL="45720" marR="4572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a:r>
                        <a:rPr lang="en-GB" sz="1400" dirty="0">
                          <a:solidFill>
                            <a:schemeClr val="bg1"/>
                          </a:solidFill>
                          <a:latin typeface="+mj-lt"/>
                        </a:rPr>
                        <a:t>Mid</a:t>
                      </a:r>
                    </a:p>
                  </a:txBody>
                  <a:tcPr marL="45720" marR="4572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a:r>
                        <a:rPr lang="en-GB" sz="1400" dirty="0">
                          <a:solidFill>
                            <a:schemeClr val="bg1"/>
                          </a:solidFill>
                          <a:latin typeface="+mj-lt"/>
                        </a:rPr>
                        <a:t>Rear</a:t>
                      </a:r>
                    </a:p>
                  </a:txBody>
                  <a:tcPr marL="45720" marR="45720" marT="36576" marB="3657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285"/>
                    </a:solidFill>
                  </a:tcPr>
                </a:tc>
                <a:extLst>
                  <a:ext uri="{0D108BD9-81ED-4DB2-BD59-A6C34878D82A}">
                    <a16:rowId xmlns:a16="http://schemas.microsoft.com/office/drawing/2014/main" val="10000"/>
                  </a:ext>
                </a:extLst>
              </a:tr>
              <a:tr h="726509">
                <a:tc>
                  <a:txBody>
                    <a:bodyPr/>
                    <a:lstStyle/>
                    <a:p>
                      <a:pPr marL="58738" indent="111125"/>
                      <a:r>
                        <a:rPr lang="en-US" sz="1200" b="0" dirty="0">
                          <a:solidFill>
                            <a:schemeClr val="tx1"/>
                          </a:solidFill>
                        </a:rPr>
                        <a:t>12G x1SAS UBM2 LP BP</a:t>
                      </a:r>
                    </a:p>
                    <a:p>
                      <a:pPr marL="169863" marR="0" lvl="0" indent="-111125"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lang="en-US" sz="1200" i="0" dirty="0">
                          <a:latin typeface="MetricHPE" panose="020B0703030202060203" pitchFamily="34" charset="0"/>
                        </a:rPr>
                        <a:t>Segregated SAS or SATA Only</a:t>
                      </a:r>
                    </a:p>
                    <a:p>
                      <a:pPr marL="169863" indent="-111125">
                        <a:buFont typeface="MetricHPE" panose="020B0604020202020204" pitchFamily="34" charset="0"/>
                        <a:buChar char="•"/>
                      </a:pPr>
                      <a:r>
                        <a:rPr lang="en-US" sz="1200" i="0" dirty="0">
                          <a:latin typeface="MetricHPE" panose="020B0703030202060203" pitchFamily="34" charset="0"/>
                        </a:rPr>
                        <a:t>Attach SR/MR Gen10/10+ RAID</a:t>
                      </a:r>
                    </a:p>
                    <a:p>
                      <a:pPr marL="169863" indent="-111125">
                        <a:buFont typeface="MetricHPE" panose="020B0604020202020204" pitchFamily="34" charset="0"/>
                        <a:buChar char="•"/>
                      </a:pPr>
                      <a:r>
                        <a:rPr lang="en-US" sz="1200" b="0" i="0" dirty="0">
                          <a:solidFill>
                            <a:schemeClr val="tx1"/>
                          </a:solidFill>
                          <a:latin typeface="MetricHPE" panose="020B0703030202060203" pitchFamily="34" charset="0"/>
                        </a:rPr>
                        <a:t>Attach </a:t>
                      </a:r>
                      <a:r>
                        <a:rPr lang="en-US" sz="1200" b="0" dirty="0">
                          <a:solidFill>
                            <a:schemeClr val="tx1"/>
                          </a:solidFill>
                          <a:latin typeface="MetricHPE" panose="020B0703030202060203" pitchFamily="34" charset="0"/>
                        </a:rPr>
                        <a:t>ATA</a:t>
                      </a:r>
                    </a:p>
                  </a:txBody>
                  <a:tcPr marL="45720" marR="45720" marT="18288" marB="18288" anchor="ctr">
                    <a:lnL w="12700" cap="flat" cmpd="sng" algn="ctr">
                      <a:noFill/>
                      <a:prstDash val="solid"/>
                      <a:round/>
                      <a:headEnd type="none" w="med" len="med"/>
                      <a:tailEnd type="none" w="med" len="med"/>
                    </a:lnL>
                    <a:lnR w="6350" cap="flat" cmpd="sng" algn="ctr">
                      <a:solidFill>
                        <a:srgbClr val="C6C9CA"/>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LFF</a:t>
                      </a:r>
                    </a:p>
                    <a:p>
                      <a:r>
                        <a:rPr lang="en-GB" sz="1200" b="0" dirty="0">
                          <a:solidFill>
                            <a:schemeClr val="tx1"/>
                          </a:solidFill>
                        </a:rPr>
                        <a:t>Low Profile</a:t>
                      </a:r>
                    </a:p>
                  </a:txBody>
                  <a:tcPr marL="45720" marR="45720" marT="18288" marB="18288"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12G SAS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6G SATA</a:t>
                      </a:r>
                    </a:p>
                  </a:txBody>
                  <a:tcPr marL="45720" marR="45720" marT="18288" marB="18288"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(12)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dirty="0">
                          <a:solidFill>
                            <a:schemeClr val="tx1"/>
                          </a:solidFill>
                        </a:rPr>
                        <a:t>or</a:t>
                      </a:r>
                      <a:r>
                        <a:rPr lang="en-US" sz="1200" baseline="0" dirty="0">
                          <a:solidFill>
                            <a:schemeClr val="tx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(8) with</a:t>
                      </a:r>
                      <a:r>
                        <a:rPr lang="en-US" sz="1200" baseline="0" dirty="0">
                          <a:solidFill>
                            <a:schemeClr val="tx1"/>
                          </a:solidFill>
                        </a:rPr>
                        <a:t> Media Bay </a:t>
                      </a:r>
                    </a:p>
                  </a:txBody>
                  <a:tcPr marL="45720" marR="45720" marT="18288" marB="18288"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(4)</a:t>
                      </a:r>
                    </a:p>
                  </a:txBody>
                  <a:tcPr marL="45720" marR="45720" marT="18288" marB="18288"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 Primary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kern="1200" dirty="0">
                          <a:solidFill>
                            <a:schemeClr val="tx1"/>
                          </a:solidFill>
                          <a:latin typeface="+mn-lt"/>
                          <a:ea typeface="+mn-ea"/>
                          <a:cs typeface="+mn-cs"/>
                        </a:rPr>
                        <a:t>and/or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 Secondary</a:t>
                      </a:r>
                    </a:p>
                  </a:txBody>
                  <a:tcPr marL="45720" marR="45720" marT="18288" marB="18288" anchor="ctr">
                    <a:lnL w="6350" cap="flat" cmpd="sng" algn="ctr">
                      <a:solidFill>
                        <a:srgbClr val="C6C9CA"/>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extLst>
                  <a:ext uri="{0D108BD9-81ED-4DB2-BD59-A6C34878D82A}">
                    <a16:rowId xmlns:a16="http://schemas.microsoft.com/office/drawing/2014/main" val="2083550152"/>
                  </a:ext>
                </a:extLst>
              </a:tr>
              <a:tr h="1029221">
                <a:tc>
                  <a:txBody>
                    <a:bodyPr/>
                    <a:lstStyle/>
                    <a:p>
                      <a:pPr marL="0" indent="169863">
                        <a:buFont typeface="MetricHPE" panose="020B0604020202020204" pitchFamily="34" charset="0"/>
                        <a:buNone/>
                      </a:pPr>
                      <a:r>
                        <a:rPr lang="en-US" sz="1200" b="0" i="0" u="none" strike="noStrike" dirty="0">
                          <a:solidFill>
                            <a:schemeClr val="tx1"/>
                          </a:solidFill>
                          <a:effectLst/>
                        </a:rPr>
                        <a:t>12G</a:t>
                      </a:r>
                      <a:r>
                        <a:rPr lang="en-US" sz="1200" b="0" i="0" u="none" strike="noStrike" baseline="0" dirty="0">
                          <a:solidFill>
                            <a:schemeClr val="tx1"/>
                          </a:solidFill>
                          <a:effectLst/>
                        </a:rPr>
                        <a:t> x1SAS UBM2 BC BP</a:t>
                      </a:r>
                    </a:p>
                    <a:p>
                      <a:pPr marL="169863" marR="0" lvl="0" indent="-111125"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lang="en-US" sz="1200" i="0" kern="1200" dirty="0">
                          <a:solidFill>
                            <a:schemeClr val="tx1"/>
                          </a:solidFill>
                          <a:latin typeface="MetricHPE" panose="020B0703030202060203" pitchFamily="34" charset="0"/>
                          <a:ea typeface="+mn-ea"/>
                          <a:cs typeface="+mn-cs"/>
                        </a:rPr>
                        <a:t>Segregated SAS or SATA Only</a:t>
                      </a:r>
                    </a:p>
                    <a:p>
                      <a:pPr marL="169863" indent="-111125" algn="l" defTabSz="914400" rtl="0" eaLnBrk="1" latinLnBrk="0" hangingPunct="1">
                        <a:buFont typeface="MetricHPE" panose="020B0604020202020204" pitchFamily="34" charset="0"/>
                        <a:buChar char="•"/>
                      </a:pPr>
                      <a:r>
                        <a:rPr lang="en-US" sz="1200" i="0" kern="1200" dirty="0">
                          <a:solidFill>
                            <a:schemeClr val="tx1"/>
                          </a:solidFill>
                          <a:latin typeface="MetricHPE" panose="020B0703030202060203" pitchFamily="34" charset="0"/>
                          <a:ea typeface="+mn-ea"/>
                          <a:cs typeface="+mn-cs"/>
                        </a:rPr>
                        <a:t>Attach SR/MR Gen10/10+ RAID</a:t>
                      </a:r>
                    </a:p>
                    <a:p>
                      <a:pPr marL="169863" indent="-111125" algn="l" defTabSz="914400" rtl="0" eaLnBrk="1" latinLnBrk="0" hangingPunct="1">
                        <a:buFont typeface="MetricHPE" panose="020B0604020202020204" pitchFamily="34" charset="0"/>
                        <a:buChar char="•"/>
                      </a:pPr>
                      <a:r>
                        <a:rPr lang="en-US" sz="1200" i="0" kern="1200" dirty="0">
                          <a:solidFill>
                            <a:schemeClr val="tx1"/>
                          </a:solidFill>
                          <a:latin typeface="MetricHPE" panose="020B0703030202060203" pitchFamily="34" charset="0"/>
                          <a:ea typeface="+mn-ea"/>
                          <a:cs typeface="+mn-cs"/>
                        </a:rPr>
                        <a:t>Attach ATA</a:t>
                      </a:r>
                    </a:p>
                  </a:txBody>
                  <a:tcPr marL="45720" marR="45720" marT="18288" marB="18288" anchor="ctr">
                    <a:lnL w="12700" cap="flat" cmpd="sng" algn="ctr">
                      <a:no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b="0" dirty="0">
                          <a:solidFill>
                            <a:schemeClr val="tx1"/>
                          </a:solidFill>
                        </a:rPr>
                        <a:t>SFF </a:t>
                      </a:r>
                    </a:p>
                    <a:p>
                      <a:r>
                        <a:rPr lang="en-GB" sz="1200" b="0" dirty="0">
                          <a:solidFill>
                            <a:schemeClr val="tx1"/>
                          </a:solidFill>
                        </a:rPr>
                        <a:t>Basic</a:t>
                      </a:r>
                    </a:p>
                  </a:txBody>
                  <a:tcPr marL="45720" marR="45720" marT="18288" marB="18288"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12G SAS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rPr>
                        <a:t>6G SATA</a:t>
                      </a:r>
                    </a:p>
                  </a:txBody>
                  <a:tcPr marL="45720" marR="45720" marT="18288" marB="18288"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tx1"/>
                          </a:solidFill>
                        </a:rPr>
                        <a:t>(8+8+8)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kern="1200" dirty="0">
                          <a:solidFill>
                            <a:schemeClr val="tx1"/>
                          </a:solidFill>
                          <a:latin typeface="+mn-lt"/>
                          <a:ea typeface="+mn-ea"/>
                          <a:cs typeface="+mn-cs"/>
                        </a:rPr>
                        <a:t>and/or</a:t>
                      </a:r>
                      <a:r>
                        <a:rPr lang="en-US" sz="1200" i="1" baseline="0" dirty="0">
                          <a:solidFill>
                            <a:schemeClr val="tx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a:t>
                      </a:r>
                      <a:r>
                        <a:rPr lang="en-US" sz="1200" baseline="0" dirty="0">
                          <a:solidFill>
                            <a:schemeClr val="tx1"/>
                          </a:solidFill>
                        </a:rPr>
                        <a:t> in SFF Universal Media Bay</a:t>
                      </a:r>
                      <a:endParaRPr lang="en-US" sz="12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kern="1200" dirty="0">
                          <a:solidFill>
                            <a:schemeClr val="tx1"/>
                          </a:solidFill>
                          <a:latin typeface="+mn-lt"/>
                          <a:ea typeface="+mn-ea"/>
                          <a:cs typeface="+mn-cs"/>
                        </a:rPr>
                        <a: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 in 8LFF Media Bay</a:t>
                      </a:r>
                    </a:p>
                  </a:txBody>
                  <a:tcPr marL="45720" marR="45720" marT="18288" marB="18288"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marL="45720" marR="45720" marT="18288" marB="18288"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 Primary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kern="1200" dirty="0">
                          <a:solidFill>
                            <a:schemeClr val="tx1"/>
                          </a:solidFill>
                          <a:latin typeface="+mn-lt"/>
                          <a:ea typeface="+mn-ea"/>
                          <a:cs typeface="+mn-cs"/>
                        </a:rPr>
                        <a:t>and/or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 Secondary</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a:t>
                      </a:r>
                      <a:r>
                        <a:rPr lang="en-US" sz="1000" b="1" i="0" kern="1200" dirty="0">
                          <a:solidFill>
                            <a:schemeClr val="tx1"/>
                          </a:solidFill>
                          <a:latin typeface="+mn-lt"/>
                          <a:ea typeface="+mn-ea"/>
                          <a:cs typeface="+mn-cs"/>
                        </a:rPr>
                        <a:t>and/or</a:t>
                      </a:r>
                      <a:r>
                        <a:rPr lang="en-US" sz="1000" dirty="0">
                          <a:solidFill>
                            <a:schemeClr val="tx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 Tertiary</a:t>
                      </a:r>
                    </a:p>
                  </a:txBody>
                  <a:tcPr marL="45720" marR="45720" marT="18288" marB="18288" anchor="ctr">
                    <a:lnL w="6350" cap="flat" cmpd="sng" algn="ctr">
                      <a:solidFill>
                        <a:srgbClr val="C6C9C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extLst>
                  <a:ext uri="{0D108BD9-81ED-4DB2-BD59-A6C34878D82A}">
                    <a16:rowId xmlns:a16="http://schemas.microsoft.com/office/drawing/2014/main" val="10002"/>
                  </a:ext>
                </a:extLst>
              </a:tr>
              <a:tr h="726509">
                <a:tc>
                  <a:txBody>
                    <a:bodyPr/>
                    <a:lstStyle/>
                    <a:p>
                      <a:pPr marL="0" indent="169863"/>
                      <a:r>
                        <a:rPr lang="en-US" sz="1200" u="none" strike="noStrike" dirty="0">
                          <a:solidFill>
                            <a:schemeClr val="tx1"/>
                          </a:solidFill>
                          <a:effectLst/>
                        </a:rPr>
                        <a:t>24G x1NVMe/SAS UBM3 BC BP</a:t>
                      </a:r>
                    </a:p>
                    <a:p>
                      <a:pPr marL="169863" indent="-111125" algn="l" defTabSz="914400" rtl="0" eaLnBrk="1" latinLnBrk="0" hangingPunct="1">
                        <a:buFont typeface="MetricHPE" panose="020B0604020202020204" pitchFamily="34" charset="0"/>
                        <a:buChar char="•"/>
                      </a:pPr>
                      <a:r>
                        <a:rPr lang="en-US" sz="1200" i="0" kern="1200" dirty="0">
                          <a:solidFill>
                            <a:schemeClr val="tx1"/>
                          </a:solidFill>
                          <a:latin typeface="MetricHPE" panose="020B0703030202060203" pitchFamily="34" charset="0"/>
                          <a:ea typeface="+mn-ea"/>
                          <a:cs typeface="+mn-cs"/>
                        </a:rPr>
                        <a:t>Converged NVMe, SAS, or SATA</a:t>
                      </a:r>
                    </a:p>
                    <a:p>
                      <a:pPr marL="169863" indent="-111125" algn="l" defTabSz="914400" rtl="0" eaLnBrk="1" latinLnBrk="0" hangingPunct="1">
                        <a:buFont typeface="MetricHPE" panose="020B0604020202020204" pitchFamily="34" charset="0"/>
                        <a:buChar char="•"/>
                      </a:pPr>
                      <a:r>
                        <a:rPr lang="en-US" sz="1200" i="0" kern="1200" dirty="0">
                          <a:solidFill>
                            <a:schemeClr val="tx1"/>
                          </a:solidFill>
                          <a:latin typeface="MetricHPE" panose="020B0703030202060203" pitchFamily="34" charset="0"/>
                          <a:ea typeface="+mn-ea"/>
                          <a:cs typeface="+mn-cs"/>
                        </a:rPr>
                        <a:t>Attach SR/MR Gen10/10+ RAID</a:t>
                      </a:r>
                    </a:p>
                    <a:p>
                      <a:pPr marL="169863" indent="-111125" algn="l" defTabSz="914400" rtl="0" eaLnBrk="1" latinLnBrk="0" hangingPunct="1">
                        <a:buFont typeface="MetricHPE" panose="020B0604020202020204" pitchFamily="34" charset="0"/>
                        <a:buChar char="•"/>
                      </a:pPr>
                      <a:r>
                        <a:rPr lang="en-US" sz="1200" i="0" kern="1200" dirty="0">
                          <a:solidFill>
                            <a:schemeClr val="tx1"/>
                          </a:solidFill>
                          <a:latin typeface="MetricHPE" panose="020B0703030202060203" pitchFamily="34" charset="0"/>
                          <a:ea typeface="+mn-ea"/>
                          <a:cs typeface="+mn-cs"/>
                        </a:rPr>
                        <a:t>Attach ATA</a:t>
                      </a:r>
                    </a:p>
                  </a:txBody>
                  <a:tcPr marL="45720" marR="45720" marT="18288" marB="18288" anchor="ctr">
                    <a:lnL w="12700" cap="flat" cmpd="sng" algn="ctr">
                      <a:no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u="none" strike="noStrike" kern="1200" cap="none" spc="0" normalizeH="0" baseline="0" noProof="0" dirty="0">
                          <a:ln>
                            <a:noFill/>
                          </a:ln>
                          <a:solidFill>
                            <a:schemeClr val="tx1"/>
                          </a:solidFill>
                          <a:effectLst/>
                          <a:uLnTx/>
                          <a:uFillTx/>
                        </a:rPr>
                        <a:t>SFF</a:t>
                      </a:r>
                    </a:p>
                    <a:p>
                      <a:r>
                        <a:rPr kumimoji="0" lang="en-US" sz="1200" u="none" strike="noStrike" kern="1200" cap="none" spc="0" normalizeH="0" baseline="0" noProof="0" dirty="0">
                          <a:ln>
                            <a:noFill/>
                          </a:ln>
                          <a:solidFill>
                            <a:schemeClr val="tx1"/>
                          </a:solidFill>
                          <a:effectLst/>
                          <a:uLnTx/>
                          <a:uFillTx/>
                        </a:rPr>
                        <a:t>Basic</a:t>
                      </a:r>
                      <a:endParaRPr lang="en-GB" sz="1200" b="0" dirty="0">
                        <a:solidFill>
                          <a:schemeClr val="tx1"/>
                        </a:solidFill>
                      </a:endParaRPr>
                    </a:p>
                  </a:txBody>
                  <a:tcPr marL="45720" marR="45720" marT="18288" marB="18288"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x1 U.3 NVMe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24G SAS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6G SATA</a:t>
                      </a:r>
                      <a:endParaRPr lang="en-GB" sz="1200" b="0" dirty="0">
                        <a:solidFill>
                          <a:schemeClr val="tx1"/>
                        </a:solidFill>
                      </a:endParaRPr>
                    </a:p>
                  </a:txBody>
                  <a:tcPr marL="45720" marR="45720" marT="18288" marB="18288"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(8+8+8)</a:t>
                      </a:r>
                    </a:p>
                  </a:txBody>
                  <a:tcPr marL="45720" marR="45720" marT="18288" marB="18288"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(8)</a:t>
                      </a:r>
                    </a:p>
                  </a:txBody>
                  <a:tcPr marL="45720" marR="45720" marT="18288" marB="18288"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dirty="0">
                        <a:solidFill>
                          <a:schemeClr val="tx1"/>
                        </a:solidFill>
                      </a:endParaRPr>
                    </a:p>
                  </a:txBody>
                  <a:tcPr marL="45720" marR="45720" marT="18288" marB="18288" anchor="ctr">
                    <a:lnL w="6350" cap="flat" cmpd="sng" algn="ctr">
                      <a:solidFill>
                        <a:srgbClr val="C6C9C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extLst>
                  <a:ext uri="{0D108BD9-81ED-4DB2-BD59-A6C34878D82A}">
                    <a16:rowId xmlns:a16="http://schemas.microsoft.com/office/drawing/2014/main" val="1429555505"/>
                  </a:ext>
                </a:extLst>
              </a:tr>
              <a:tr h="1056740">
                <a:tc>
                  <a:txBody>
                    <a:bodyPr/>
                    <a:lstStyle/>
                    <a:p>
                      <a:pPr marL="0" indent="169863"/>
                      <a:r>
                        <a:rPr lang="en-US" sz="1200" dirty="0">
                          <a:solidFill>
                            <a:schemeClr val="tx1"/>
                          </a:solidFill>
                        </a:rPr>
                        <a:t>24G x4NVMe/SAS UBM3 BC BP</a:t>
                      </a:r>
                    </a:p>
                    <a:p>
                      <a:pPr marL="169863" indent="-111125" algn="l" defTabSz="914400" rtl="0" eaLnBrk="1" latinLnBrk="0" hangingPunct="1">
                        <a:buFont typeface="MetricHPE" panose="020B0604020202020204" pitchFamily="34" charset="0"/>
                        <a:buChar char="•"/>
                      </a:pPr>
                      <a:r>
                        <a:rPr lang="en-US" sz="1200" i="0" kern="1200" dirty="0">
                          <a:solidFill>
                            <a:schemeClr val="tx1"/>
                          </a:solidFill>
                          <a:latin typeface="MetricHPE" panose="020B0703030202060203" pitchFamily="34" charset="0"/>
                          <a:ea typeface="+mn-ea"/>
                          <a:cs typeface="+mn-cs"/>
                        </a:rPr>
                        <a:t>Converged NVMe, SAS, or SATA</a:t>
                      </a:r>
                    </a:p>
                    <a:p>
                      <a:pPr marL="169863" indent="-111125" algn="l" defTabSz="914400" rtl="0" eaLnBrk="1" latinLnBrk="0" hangingPunct="1">
                        <a:buFont typeface="MetricHPE" panose="020B0604020202020204" pitchFamily="34" charset="0"/>
                        <a:buChar char="•"/>
                      </a:pPr>
                      <a:r>
                        <a:rPr lang="en-US" sz="1200" i="0" kern="1200" dirty="0">
                          <a:solidFill>
                            <a:schemeClr val="tx1"/>
                          </a:solidFill>
                          <a:latin typeface="MetricHPE" panose="020B0703030202060203" pitchFamily="34" charset="0"/>
                          <a:ea typeface="+mn-ea"/>
                          <a:cs typeface="+mn-cs"/>
                        </a:rPr>
                        <a:t>Wide-SAS</a:t>
                      </a:r>
                    </a:p>
                    <a:p>
                      <a:pPr marL="169863" indent="-111125" algn="l" defTabSz="914400" rtl="0" eaLnBrk="1" latinLnBrk="0" hangingPunct="1">
                        <a:buFont typeface="MetricHPE" panose="020B0604020202020204" pitchFamily="34" charset="0"/>
                        <a:buChar char="•"/>
                      </a:pPr>
                      <a:r>
                        <a:rPr lang="en-US" sz="1200" i="0" kern="1200" dirty="0">
                          <a:solidFill>
                            <a:schemeClr val="tx1"/>
                          </a:solidFill>
                          <a:latin typeface="MetricHPE" panose="020B0703030202060203" pitchFamily="34" charset="0"/>
                          <a:ea typeface="+mn-ea"/>
                          <a:cs typeface="+mn-cs"/>
                        </a:rPr>
                        <a:t>Attach SR/MR Gen10/10+ RAID</a:t>
                      </a:r>
                    </a:p>
                    <a:p>
                      <a:pPr marL="169863" indent="-111125" algn="l" defTabSz="914400" rtl="0" eaLnBrk="1" latinLnBrk="0" hangingPunct="1">
                        <a:buFont typeface="MetricHPE" panose="020B0604020202020204" pitchFamily="34" charset="0"/>
                        <a:buChar char="•"/>
                      </a:pPr>
                      <a:r>
                        <a:rPr lang="en-US" sz="1200" i="0" kern="1200" dirty="0">
                          <a:solidFill>
                            <a:schemeClr val="tx1"/>
                          </a:solidFill>
                          <a:latin typeface="MetricHPE" panose="020B0703030202060203" pitchFamily="34" charset="0"/>
                          <a:ea typeface="+mn-ea"/>
                          <a:cs typeface="+mn-cs"/>
                        </a:rPr>
                        <a:t>Attach ATA</a:t>
                      </a:r>
                    </a:p>
                    <a:p>
                      <a:pPr marL="169863" indent="-111125" algn="l" defTabSz="914400" rtl="0" eaLnBrk="1" latinLnBrk="0" hangingPunct="1">
                        <a:buFont typeface="MetricHPE" panose="020B0604020202020204" pitchFamily="34" charset="0"/>
                        <a:buChar char="•"/>
                      </a:pPr>
                      <a:r>
                        <a:rPr lang="en-US" sz="1200" i="0" kern="1200" dirty="0">
                          <a:solidFill>
                            <a:schemeClr val="tx1"/>
                          </a:solidFill>
                          <a:latin typeface="MetricHPE" panose="020B0703030202060203" pitchFamily="34" charset="0"/>
                          <a:ea typeface="+mn-ea"/>
                          <a:cs typeface="+mn-cs"/>
                        </a:rPr>
                        <a:t>Attach CPU</a:t>
                      </a:r>
                    </a:p>
                  </a:txBody>
                  <a:tcPr marL="45720" marR="45720" marT="18288" marB="18288" anchor="ctr">
                    <a:lnL w="12700" cap="flat" cmpd="sng" algn="ctr">
                      <a:no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u="none" strike="noStrike" kern="1200" cap="none" spc="0" normalizeH="0" baseline="0" noProof="0" dirty="0">
                          <a:ln>
                            <a:noFill/>
                          </a:ln>
                          <a:solidFill>
                            <a:schemeClr val="tx1"/>
                          </a:solidFill>
                          <a:effectLst/>
                          <a:uLnTx/>
                          <a:uFillTx/>
                        </a:rPr>
                        <a:t>SFF</a:t>
                      </a:r>
                    </a:p>
                    <a:p>
                      <a:r>
                        <a:rPr kumimoji="0" lang="en-US" sz="1200" u="none" strike="noStrike" kern="1200" cap="none" spc="0" normalizeH="0" baseline="0" noProof="0" dirty="0">
                          <a:ln>
                            <a:noFill/>
                          </a:ln>
                          <a:solidFill>
                            <a:schemeClr val="tx1"/>
                          </a:solidFill>
                          <a:effectLst/>
                          <a:uLnTx/>
                          <a:uFillTx/>
                        </a:rPr>
                        <a:t>Basic</a:t>
                      </a:r>
                      <a:endParaRPr lang="en-GB" sz="1200" b="0" dirty="0">
                        <a:solidFill>
                          <a:schemeClr val="tx1"/>
                        </a:solidFill>
                      </a:endParaRPr>
                    </a:p>
                  </a:txBody>
                  <a:tcPr marL="45720" marR="45720" marT="18288" marB="18288"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x4 U.3 NVMe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x2 U.3 NVMe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24G SAS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rPr>
                        <a:t>6G SATA</a:t>
                      </a:r>
                      <a:endParaRPr lang="en-GB" sz="1200" b="0" dirty="0">
                        <a:solidFill>
                          <a:schemeClr val="tx1"/>
                        </a:solidFill>
                      </a:endParaRPr>
                    </a:p>
                  </a:txBody>
                  <a:tcPr marL="45720" marR="45720" marT="18288" marB="18288"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(8+8+8)</a:t>
                      </a:r>
                      <a:r>
                        <a:rPr lang="en-US" sz="1200" baseline="0" dirty="0">
                          <a:solidFill>
                            <a:schemeClr val="tx1"/>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kern="1200" dirty="0">
                          <a:solidFill>
                            <a:schemeClr val="tx1"/>
                          </a:solidFill>
                          <a:latin typeface="+mn-lt"/>
                          <a:ea typeface="+mn-ea"/>
                          <a:cs typeface="+mn-cs"/>
                        </a:rPr>
                        <a:t>and/or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 (2) in</a:t>
                      </a:r>
                      <a:r>
                        <a:rPr lang="en-US" sz="1200" baseline="0" dirty="0">
                          <a:solidFill>
                            <a:schemeClr val="tx1"/>
                          </a:solidFill>
                        </a:rPr>
                        <a:t> SFF Universal Media Bay</a:t>
                      </a:r>
                      <a:endParaRPr lang="en-US" sz="12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i="0" kern="1200" dirty="0">
                          <a:solidFill>
                            <a:schemeClr val="tx1"/>
                          </a:solidFill>
                          <a:latin typeface="+mn-lt"/>
                          <a:ea typeface="+mn-ea"/>
                          <a:cs typeface="+mn-cs"/>
                        </a:rPr>
                        <a:t>or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 in 8LFF Media Bay</a:t>
                      </a:r>
                    </a:p>
                  </a:txBody>
                  <a:tcPr marL="45720" marR="45720" marT="18288" marB="18288"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(8)</a:t>
                      </a:r>
                    </a:p>
                  </a:txBody>
                  <a:tcPr marL="45720" marR="45720" marT="18288" marB="18288"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rPr>
                        <a:t>(2)</a:t>
                      </a:r>
                      <a:r>
                        <a:rPr lang="en-US" sz="1200" baseline="0" dirty="0">
                          <a:solidFill>
                            <a:schemeClr val="tx1"/>
                          </a:solidFill>
                        </a:rPr>
                        <a:t> Tertiary</a:t>
                      </a:r>
                      <a:endParaRPr lang="en-US" sz="1200" dirty="0">
                        <a:solidFill>
                          <a:schemeClr val="tx1"/>
                        </a:solidFill>
                      </a:endParaRPr>
                    </a:p>
                  </a:txBody>
                  <a:tcPr marL="45720" marR="45720" marT="18288" marB="18288" anchor="ctr">
                    <a:lnL w="6350" cap="flat" cmpd="sng" algn="ctr">
                      <a:solidFill>
                        <a:srgbClr val="C6C9C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extLst>
                  <a:ext uri="{0D108BD9-81ED-4DB2-BD59-A6C34878D82A}">
                    <a16:rowId xmlns:a16="http://schemas.microsoft.com/office/drawing/2014/main" val="3193361939"/>
                  </a:ext>
                </a:extLst>
              </a:tr>
              <a:tr h="726509">
                <a:tc>
                  <a:txBody>
                    <a:bodyPr/>
                    <a:lstStyle/>
                    <a:p>
                      <a:pPr marL="0" indent="169863"/>
                      <a:r>
                        <a:rPr lang="en-US" sz="1200" dirty="0">
                          <a:solidFill>
                            <a:schemeClr val="tx1"/>
                          </a:solidFill>
                        </a:rPr>
                        <a:t>16G x4NVMe UBM4 BC BP</a:t>
                      </a:r>
                    </a:p>
                    <a:p>
                      <a:pPr marL="169863" indent="-111125" algn="l" defTabSz="914400" rtl="0" eaLnBrk="1" latinLnBrk="0" hangingPunct="1">
                        <a:buFont typeface="MetricHPE" panose="020B0604020202020204" pitchFamily="34" charset="0"/>
                        <a:buChar char="•"/>
                      </a:pPr>
                      <a:r>
                        <a:rPr lang="en-US" sz="1200" i="0" kern="1200" dirty="0">
                          <a:solidFill>
                            <a:schemeClr val="tx1"/>
                          </a:solidFill>
                          <a:latin typeface="MetricHPE" panose="020B0703030202060203" pitchFamily="34" charset="0"/>
                          <a:ea typeface="+mn-ea"/>
                          <a:cs typeface="+mn-cs"/>
                        </a:rPr>
                        <a:t>Segregated NVMe Only</a:t>
                      </a:r>
                    </a:p>
                    <a:p>
                      <a:pPr marL="169863" indent="-111125" algn="l" defTabSz="914400" rtl="0" eaLnBrk="1" latinLnBrk="0" hangingPunct="1">
                        <a:buFont typeface="MetricHPE" panose="020B0604020202020204" pitchFamily="34" charset="0"/>
                        <a:buChar char="•"/>
                      </a:pPr>
                      <a:r>
                        <a:rPr lang="en-US" sz="1200" i="0" kern="1200" dirty="0">
                          <a:solidFill>
                            <a:schemeClr val="tx1"/>
                          </a:solidFill>
                          <a:latin typeface="MetricHPE" panose="020B0703030202060203" pitchFamily="34" charset="0"/>
                          <a:ea typeface="+mn-ea"/>
                          <a:cs typeface="+mn-cs"/>
                        </a:rPr>
                        <a:t>Attach SR/MR Gen10+ RAID</a:t>
                      </a:r>
                    </a:p>
                    <a:p>
                      <a:pPr marL="169863" indent="-111125" algn="l" defTabSz="914400" rtl="0" eaLnBrk="1" latinLnBrk="0" hangingPunct="1">
                        <a:buFont typeface="MetricHPE" panose="020B0604020202020204" pitchFamily="34" charset="0"/>
                        <a:buChar char="•"/>
                      </a:pPr>
                      <a:r>
                        <a:rPr lang="en-US" sz="1200" i="0" kern="1200" dirty="0">
                          <a:solidFill>
                            <a:schemeClr val="tx1"/>
                          </a:solidFill>
                          <a:latin typeface="MetricHPE" panose="020B0703030202060203" pitchFamily="34" charset="0"/>
                          <a:ea typeface="+mn-ea"/>
                          <a:cs typeface="+mn-cs"/>
                        </a:rPr>
                        <a:t>Attach CPU</a:t>
                      </a:r>
                    </a:p>
                  </a:txBody>
                  <a:tcPr marL="45720" marR="45720" marT="18288" marB="18288" anchor="ctr">
                    <a:lnL w="12700" cap="flat" cmpd="sng" algn="ctr">
                      <a:no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0" lang="en-US" sz="1200" u="none" strike="noStrike" kern="1200" cap="none" spc="0" normalizeH="0" baseline="0" noProof="0" dirty="0">
                          <a:ln>
                            <a:noFill/>
                          </a:ln>
                          <a:solidFill>
                            <a:schemeClr val="tx1"/>
                          </a:solidFill>
                          <a:effectLst/>
                          <a:uLnTx/>
                          <a:uFillTx/>
                        </a:rPr>
                        <a:t>SFF</a:t>
                      </a:r>
                    </a:p>
                    <a:p>
                      <a:r>
                        <a:rPr kumimoji="0" lang="en-US" sz="1200" u="none" strike="noStrike" kern="1200" cap="none" spc="0" normalizeH="0" baseline="0" noProof="0" dirty="0">
                          <a:ln>
                            <a:noFill/>
                          </a:ln>
                          <a:solidFill>
                            <a:schemeClr val="tx1"/>
                          </a:solidFill>
                          <a:effectLst/>
                          <a:uLnTx/>
                          <a:uFillTx/>
                        </a:rPr>
                        <a:t>Basic</a:t>
                      </a:r>
                      <a:endParaRPr lang="en-GB" sz="1200" b="0" dirty="0">
                        <a:solidFill>
                          <a:schemeClr val="tx1"/>
                        </a:solidFill>
                      </a:endParaRPr>
                    </a:p>
                  </a:txBody>
                  <a:tcPr marL="45720" marR="45720" marT="18288" marB="18288"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200" dirty="0">
                          <a:solidFill>
                            <a:schemeClr val="tx1"/>
                          </a:solidFill>
                        </a:rPr>
                        <a:t>x4 U.3 NVMe</a:t>
                      </a:r>
                    </a:p>
                    <a:p>
                      <a:r>
                        <a:rPr lang="en-GB" sz="1200" dirty="0">
                          <a:solidFill>
                            <a:schemeClr val="tx1"/>
                          </a:solidFill>
                        </a:rPr>
                        <a:t>x4 U.2 NVMe</a:t>
                      </a:r>
                      <a:endParaRPr lang="en-GB" sz="1200" b="0" dirty="0">
                        <a:solidFill>
                          <a:schemeClr val="tx1"/>
                        </a:solidFill>
                      </a:endParaRPr>
                    </a:p>
                  </a:txBody>
                  <a:tcPr marL="45720" marR="45720" marT="18288" marB="18288"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tx1"/>
                          </a:solidFill>
                        </a:rPr>
                        <a:t>(8+8+8)</a:t>
                      </a:r>
                    </a:p>
                  </a:txBody>
                  <a:tcPr marL="45720" marR="45720" marT="18288" marB="18288"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algn="ctr"/>
                      <a:endParaRPr lang="en-US" sz="1200" dirty="0">
                        <a:solidFill>
                          <a:schemeClr val="tx1"/>
                        </a:solidFill>
                      </a:endParaRPr>
                    </a:p>
                  </a:txBody>
                  <a:tcPr marL="45720" marR="45720" marT="18288" marB="18288"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algn="ctr"/>
                      <a:endParaRPr lang="en-US" sz="1200" dirty="0">
                        <a:solidFill>
                          <a:schemeClr val="tx1"/>
                        </a:solidFill>
                      </a:endParaRPr>
                    </a:p>
                  </a:txBody>
                  <a:tcPr marL="45720" marR="45720" marT="18288" marB="18288" anchor="ctr">
                    <a:lnL w="6350" cap="flat" cmpd="sng" algn="ctr">
                      <a:solidFill>
                        <a:srgbClr val="C6C9CA"/>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extLst>
                  <a:ext uri="{0D108BD9-81ED-4DB2-BD59-A6C34878D82A}">
                    <a16:rowId xmlns:a16="http://schemas.microsoft.com/office/drawing/2014/main" val="1099943092"/>
                  </a:ext>
                </a:extLst>
              </a:tr>
            </a:tbl>
          </a:graphicData>
        </a:graphic>
      </p:graphicFrame>
      <p:grpSp>
        <p:nvGrpSpPr>
          <p:cNvPr id="37" name="Group 36">
            <a:extLst>
              <a:ext uri="{FF2B5EF4-FFF2-40B4-BE49-F238E27FC236}">
                <a16:creationId xmlns:a16="http://schemas.microsoft.com/office/drawing/2014/main" id="{F2B328AE-8B4E-4E9D-9EC0-7F3498927A95}"/>
              </a:ext>
            </a:extLst>
          </p:cNvPr>
          <p:cNvGrpSpPr/>
          <p:nvPr/>
        </p:nvGrpSpPr>
        <p:grpSpPr>
          <a:xfrm rot="5400000">
            <a:off x="7365912" y="1650004"/>
            <a:ext cx="5077568" cy="3524365"/>
            <a:chOff x="6003139" y="1590258"/>
            <a:chExt cx="5833531" cy="3970867"/>
          </a:xfrm>
        </p:grpSpPr>
        <p:pic>
          <p:nvPicPr>
            <p:cNvPr id="38" name="Picture 37">
              <a:extLst>
                <a:ext uri="{FF2B5EF4-FFF2-40B4-BE49-F238E27FC236}">
                  <a16:creationId xmlns:a16="http://schemas.microsoft.com/office/drawing/2014/main" id="{56EEC99D-6F5C-447B-A29B-5AB8C43F5D11}"/>
                </a:ext>
              </a:extLst>
            </p:cNvPr>
            <p:cNvPicPr>
              <a:picLocks noChangeAspect="1"/>
            </p:cNvPicPr>
            <p:nvPr/>
          </p:nvPicPr>
          <p:blipFill rotWithShape="1">
            <a:blip r:embed="rId3" cstate="email">
              <a:clrChange>
                <a:clrFrom>
                  <a:srgbClr val="E7E7E7"/>
                </a:clrFrom>
                <a:clrTo>
                  <a:srgbClr val="E7E7E7">
                    <a:alpha val="0"/>
                  </a:srgbClr>
                </a:clrTo>
              </a:clrChange>
              <a:extLst>
                <a:ext uri="{28A0092B-C50C-407E-A947-70E740481C1C}">
                  <a14:useLocalDpi xmlns:a14="http://schemas.microsoft.com/office/drawing/2010/main"/>
                </a:ext>
              </a:extLst>
            </a:blip>
            <a:srcRect/>
            <a:stretch/>
          </p:blipFill>
          <p:spPr>
            <a:xfrm>
              <a:off x="6003139" y="1590258"/>
              <a:ext cx="5833531" cy="3970867"/>
            </a:xfrm>
            <a:prstGeom prst="rect">
              <a:avLst/>
            </a:prstGeom>
          </p:spPr>
        </p:pic>
        <p:sp>
          <p:nvSpPr>
            <p:cNvPr id="39" name="Rectangle 38">
              <a:extLst>
                <a:ext uri="{FF2B5EF4-FFF2-40B4-BE49-F238E27FC236}">
                  <a16:creationId xmlns:a16="http://schemas.microsoft.com/office/drawing/2014/main" id="{D72B036E-DCD5-4034-A94E-3823C5963E6E}"/>
                </a:ext>
              </a:extLst>
            </p:cNvPr>
            <p:cNvSpPr/>
            <p:nvPr/>
          </p:nvSpPr>
          <p:spPr bwMode="ltGray">
            <a:xfrm>
              <a:off x="6189133" y="1828803"/>
              <a:ext cx="898923" cy="3505200"/>
            </a:xfrm>
            <a:prstGeom prst="rect">
              <a:avLst/>
            </a:prstGeom>
            <a:solidFill>
              <a:srgbClr val="C6C9C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prstClr val="black"/>
                  </a:solidFill>
                </a:rPr>
                <a:t>Front</a:t>
              </a:r>
            </a:p>
          </p:txBody>
        </p:sp>
        <p:sp>
          <p:nvSpPr>
            <p:cNvPr id="40" name="Rectangle 39">
              <a:extLst>
                <a:ext uri="{FF2B5EF4-FFF2-40B4-BE49-F238E27FC236}">
                  <a16:creationId xmlns:a16="http://schemas.microsoft.com/office/drawing/2014/main" id="{42F6E158-2444-4C46-BAF2-8761DAA354D2}"/>
                </a:ext>
              </a:extLst>
            </p:cNvPr>
            <p:cNvSpPr/>
            <p:nvPr/>
          </p:nvSpPr>
          <p:spPr bwMode="ltGray">
            <a:xfrm>
              <a:off x="8246533" y="1828803"/>
              <a:ext cx="898923" cy="3505200"/>
            </a:xfrm>
            <a:prstGeom prst="rect">
              <a:avLst/>
            </a:prstGeom>
            <a:solidFill>
              <a:srgbClr val="C6C9C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200" dirty="0">
                  <a:solidFill>
                    <a:prstClr val="black"/>
                  </a:solidFill>
                </a:rPr>
                <a:t>Mid</a:t>
              </a:r>
            </a:p>
          </p:txBody>
        </p:sp>
        <p:sp>
          <p:nvSpPr>
            <p:cNvPr id="41" name="Rectangle 40">
              <a:extLst>
                <a:ext uri="{FF2B5EF4-FFF2-40B4-BE49-F238E27FC236}">
                  <a16:creationId xmlns:a16="http://schemas.microsoft.com/office/drawing/2014/main" id="{C0DF3567-52AB-48E0-8626-E1E7E521726A}"/>
                </a:ext>
              </a:extLst>
            </p:cNvPr>
            <p:cNvSpPr/>
            <p:nvPr/>
          </p:nvSpPr>
          <p:spPr bwMode="ltGray">
            <a:xfrm rot="16200000">
              <a:off x="10383230" y="1792494"/>
              <a:ext cx="1180640" cy="1347309"/>
            </a:xfrm>
            <a:prstGeom prst="rect">
              <a:avLst/>
            </a:prstGeom>
            <a:solidFill>
              <a:srgbClr val="C6C9C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Rear </a:t>
              </a:r>
            </a:p>
            <a:p>
              <a:pPr algn="ctr"/>
              <a:r>
                <a:rPr lang="en-US" sz="1200" dirty="0">
                  <a:solidFill>
                    <a:prstClr val="black"/>
                  </a:solidFill>
                </a:rPr>
                <a:t>Tertiary</a:t>
              </a:r>
            </a:p>
          </p:txBody>
        </p:sp>
        <p:sp>
          <p:nvSpPr>
            <p:cNvPr id="42" name="Rectangle 41">
              <a:extLst>
                <a:ext uri="{FF2B5EF4-FFF2-40B4-BE49-F238E27FC236}">
                  <a16:creationId xmlns:a16="http://schemas.microsoft.com/office/drawing/2014/main" id="{779FC233-DAD2-42AA-956C-D341D8368B14}"/>
                </a:ext>
              </a:extLst>
            </p:cNvPr>
            <p:cNvSpPr/>
            <p:nvPr/>
          </p:nvSpPr>
          <p:spPr bwMode="ltGray">
            <a:xfrm rot="16200000">
              <a:off x="10487504" y="2999897"/>
              <a:ext cx="982131" cy="1349275"/>
            </a:xfrm>
            <a:prstGeom prst="rect">
              <a:avLst/>
            </a:prstGeom>
            <a:solidFill>
              <a:srgbClr val="C6C9C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Rear Secondary</a:t>
              </a:r>
            </a:p>
          </p:txBody>
        </p:sp>
        <p:sp>
          <p:nvSpPr>
            <p:cNvPr id="43" name="Rectangle 42">
              <a:extLst>
                <a:ext uri="{FF2B5EF4-FFF2-40B4-BE49-F238E27FC236}">
                  <a16:creationId xmlns:a16="http://schemas.microsoft.com/office/drawing/2014/main" id="{6A2B4DC7-9CD2-42C4-94B1-A7ECDE6530A9}"/>
                </a:ext>
              </a:extLst>
            </p:cNvPr>
            <p:cNvSpPr/>
            <p:nvPr/>
          </p:nvSpPr>
          <p:spPr bwMode="ltGray">
            <a:xfrm rot="16200000">
              <a:off x="10487504" y="4144238"/>
              <a:ext cx="982131" cy="1349275"/>
            </a:xfrm>
            <a:prstGeom prst="rect">
              <a:avLst/>
            </a:prstGeom>
            <a:solidFill>
              <a:srgbClr val="C6C9CA"/>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prstClr val="black"/>
                  </a:solidFill>
                </a:rPr>
                <a:t>Rear Primary</a:t>
              </a:r>
            </a:p>
          </p:txBody>
        </p:sp>
      </p:grpSp>
      <p:sp>
        <p:nvSpPr>
          <p:cNvPr id="44" name="Rounded Rectangle 19">
            <a:extLst>
              <a:ext uri="{FF2B5EF4-FFF2-40B4-BE49-F238E27FC236}">
                <a16:creationId xmlns:a16="http://schemas.microsoft.com/office/drawing/2014/main" id="{7E8FEF6D-CD40-497F-8A06-716D367BB5E3}"/>
              </a:ext>
            </a:extLst>
          </p:cNvPr>
          <p:cNvSpPr/>
          <p:nvPr/>
        </p:nvSpPr>
        <p:spPr bwMode="ltGray">
          <a:xfrm>
            <a:off x="415097" y="1404987"/>
            <a:ext cx="169334" cy="135466"/>
          </a:xfrm>
          <a:prstGeom prst="roundRect">
            <a:avLst>
              <a:gd name="adj" fmla="val 0"/>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5" name="Rounded Rectangle 20">
            <a:extLst>
              <a:ext uri="{FF2B5EF4-FFF2-40B4-BE49-F238E27FC236}">
                <a16:creationId xmlns:a16="http://schemas.microsoft.com/office/drawing/2014/main" id="{297940D6-C96C-4785-8B67-EBCAA1715631}"/>
              </a:ext>
            </a:extLst>
          </p:cNvPr>
          <p:cNvSpPr/>
          <p:nvPr/>
        </p:nvSpPr>
        <p:spPr bwMode="ltGray">
          <a:xfrm>
            <a:off x="415097" y="2327550"/>
            <a:ext cx="169334" cy="135466"/>
          </a:xfrm>
          <a:prstGeom prst="roundRect">
            <a:avLst>
              <a:gd name="adj" fmla="val 0"/>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6" name="Rounded Rectangle 21">
            <a:extLst>
              <a:ext uri="{FF2B5EF4-FFF2-40B4-BE49-F238E27FC236}">
                <a16:creationId xmlns:a16="http://schemas.microsoft.com/office/drawing/2014/main" id="{69DBEE11-1951-4B15-ADE9-151C7612152C}"/>
              </a:ext>
            </a:extLst>
          </p:cNvPr>
          <p:cNvSpPr/>
          <p:nvPr/>
        </p:nvSpPr>
        <p:spPr bwMode="ltGray">
          <a:xfrm>
            <a:off x="415097" y="3257726"/>
            <a:ext cx="169334" cy="135466"/>
          </a:xfrm>
          <a:prstGeom prst="roundRect">
            <a:avLst>
              <a:gd name="adj" fmla="val 0"/>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7" name="Rounded Rectangle 22">
            <a:extLst>
              <a:ext uri="{FF2B5EF4-FFF2-40B4-BE49-F238E27FC236}">
                <a16:creationId xmlns:a16="http://schemas.microsoft.com/office/drawing/2014/main" id="{AD85A867-489E-4A5E-9298-282D74F757C9}"/>
              </a:ext>
            </a:extLst>
          </p:cNvPr>
          <p:cNvSpPr/>
          <p:nvPr/>
        </p:nvSpPr>
        <p:spPr bwMode="ltGray">
          <a:xfrm>
            <a:off x="415097" y="4039467"/>
            <a:ext cx="169334" cy="135466"/>
          </a:xfrm>
          <a:prstGeom prst="roundRect">
            <a:avLst>
              <a:gd name="adj" fmla="val 0"/>
            </a:avLst>
          </a:prstGeom>
          <a:solidFill>
            <a:srgbClr val="32DAC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8" name="Rounded Rectangle 23">
            <a:extLst>
              <a:ext uri="{FF2B5EF4-FFF2-40B4-BE49-F238E27FC236}">
                <a16:creationId xmlns:a16="http://schemas.microsoft.com/office/drawing/2014/main" id="{300F73EA-2119-4052-9218-B6FEA0B832AB}"/>
              </a:ext>
            </a:extLst>
          </p:cNvPr>
          <p:cNvSpPr/>
          <p:nvPr/>
        </p:nvSpPr>
        <p:spPr bwMode="ltGray">
          <a:xfrm>
            <a:off x="415097" y="5172302"/>
            <a:ext cx="169334" cy="135466"/>
          </a:xfrm>
          <a:prstGeom prst="roundRect">
            <a:avLst>
              <a:gd name="adj" fmla="val 0"/>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9" name="Rounded Rectangle 24">
            <a:extLst>
              <a:ext uri="{FF2B5EF4-FFF2-40B4-BE49-F238E27FC236}">
                <a16:creationId xmlns:a16="http://schemas.microsoft.com/office/drawing/2014/main" id="{3A71DC89-77C7-44D4-BFBC-C57426DC4AEC}"/>
              </a:ext>
            </a:extLst>
          </p:cNvPr>
          <p:cNvSpPr/>
          <p:nvPr/>
        </p:nvSpPr>
        <p:spPr bwMode="ltGray">
          <a:xfrm>
            <a:off x="8424563" y="1105955"/>
            <a:ext cx="169334" cy="135466"/>
          </a:xfrm>
          <a:prstGeom prst="roundRect">
            <a:avLst>
              <a:gd name="adj" fmla="val 0"/>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0" name="Rounded Rectangle 25">
            <a:extLst>
              <a:ext uri="{FF2B5EF4-FFF2-40B4-BE49-F238E27FC236}">
                <a16:creationId xmlns:a16="http://schemas.microsoft.com/office/drawing/2014/main" id="{39F4932E-6F40-4D81-9FD0-6F75CD68696C}"/>
              </a:ext>
            </a:extLst>
          </p:cNvPr>
          <p:cNvSpPr/>
          <p:nvPr/>
        </p:nvSpPr>
        <p:spPr bwMode="ltGray">
          <a:xfrm>
            <a:off x="8424563" y="2938751"/>
            <a:ext cx="169334" cy="135466"/>
          </a:xfrm>
          <a:prstGeom prst="roundRect">
            <a:avLst>
              <a:gd name="adj" fmla="val 0"/>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1" name="Rounded Rectangle 26">
            <a:extLst>
              <a:ext uri="{FF2B5EF4-FFF2-40B4-BE49-F238E27FC236}">
                <a16:creationId xmlns:a16="http://schemas.microsoft.com/office/drawing/2014/main" id="{F1092FE4-8CC0-4303-ADF9-D76300CD0445}"/>
              </a:ext>
            </a:extLst>
          </p:cNvPr>
          <p:cNvSpPr/>
          <p:nvPr/>
        </p:nvSpPr>
        <p:spPr bwMode="ltGray">
          <a:xfrm>
            <a:off x="8424563" y="4755823"/>
            <a:ext cx="169334" cy="135466"/>
          </a:xfrm>
          <a:prstGeom prst="roundRect">
            <a:avLst>
              <a:gd name="adj" fmla="val 0"/>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2" name="Rounded Rectangle 27">
            <a:extLst>
              <a:ext uri="{FF2B5EF4-FFF2-40B4-BE49-F238E27FC236}">
                <a16:creationId xmlns:a16="http://schemas.microsoft.com/office/drawing/2014/main" id="{6EDB7758-36D3-42BA-B440-928D6E069BBF}"/>
              </a:ext>
            </a:extLst>
          </p:cNvPr>
          <p:cNvSpPr/>
          <p:nvPr/>
        </p:nvSpPr>
        <p:spPr bwMode="ltGray">
          <a:xfrm>
            <a:off x="9434699" y="4755823"/>
            <a:ext cx="169334" cy="135466"/>
          </a:xfrm>
          <a:prstGeom prst="roundRect">
            <a:avLst>
              <a:gd name="adj" fmla="val 0"/>
            </a:avLst>
          </a:prstGeom>
          <a:solidFill>
            <a:schemeClr val="accent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3" name="Rounded Rectangle 28">
            <a:extLst>
              <a:ext uri="{FF2B5EF4-FFF2-40B4-BE49-F238E27FC236}">
                <a16:creationId xmlns:a16="http://schemas.microsoft.com/office/drawing/2014/main" id="{EBFBC4BF-CB38-4E64-B364-CAFF48E5B8ED}"/>
              </a:ext>
            </a:extLst>
          </p:cNvPr>
          <p:cNvSpPr/>
          <p:nvPr/>
        </p:nvSpPr>
        <p:spPr bwMode="ltGray">
          <a:xfrm>
            <a:off x="8624318" y="1105955"/>
            <a:ext cx="169334" cy="135466"/>
          </a:xfrm>
          <a:prstGeom prst="roundRect">
            <a:avLst>
              <a:gd name="adj" fmla="val 0"/>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4" name="Rounded Rectangle 29">
            <a:extLst>
              <a:ext uri="{FF2B5EF4-FFF2-40B4-BE49-F238E27FC236}">
                <a16:creationId xmlns:a16="http://schemas.microsoft.com/office/drawing/2014/main" id="{C3845FB7-F8FC-4858-8004-E3BE66450BED}"/>
              </a:ext>
            </a:extLst>
          </p:cNvPr>
          <p:cNvSpPr/>
          <p:nvPr/>
        </p:nvSpPr>
        <p:spPr bwMode="ltGray">
          <a:xfrm>
            <a:off x="8624318" y="4755823"/>
            <a:ext cx="169334" cy="135466"/>
          </a:xfrm>
          <a:prstGeom prst="roundRect">
            <a:avLst>
              <a:gd name="adj" fmla="val 0"/>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5" name="Rounded Rectangle 30">
            <a:extLst>
              <a:ext uri="{FF2B5EF4-FFF2-40B4-BE49-F238E27FC236}">
                <a16:creationId xmlns:a16="http://schemas.microsoft.com/office/drawing/2014/main" id="{32B74125-EDAB-4A82-AC39-BE25FAB3A014}"/>
              </a:ext>
            </a:extLst>
          </p:cNvPr>
          <p:cNvSpPr/>
          <p:nvPr/>
        </p:nvSpPr>
        <p:spPr bwMode="ltGray">
          <a:xfrm>
            <a:off x="9628807" y="4755823"/>
            <a:ext cx="169334" cy="135466"/>
          </a:xfrm>
          <a:prstGeom prst="roundRect">
            <a:avLst>
              <a:gd name="adj" fmla="val 0"/>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 name="Rounded Rectangle 31">
            <a:extLst>
              <a:ext uri="{FF2B5EF4-FFF2-40B4-BE49-F238E27FC236}">
                <a16:creationId xmlns:a16="http://schemas.microsoft.com/office/drawing/2014/main" id="{1061FAE6-8D4F-4BB3-ADDB-2B897C5D763C}"/>
              </a:ext>
            </a:extLst>
          </p:cNvPr>
          <p:cNvSpPr/>
          <p:nvPr/>
        </p:nvSpPr>
        <p:spPr bwMode="ltGray">
          <a:xfrm>
            <a:off x="10563152" y="4755823"/>
            <a:ext cx="169334" cy="135466"/>
          </a:xfrm>
          <a:prstGeom prst="roundRect">
            <a:avLst>
              <a:gd name="adj" fmla="val 0"/>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7" name="Rounded Rectangle 32">
            <a:extLst>
              <a:ext uri="{FF2B5EF4-FFF2-40B4-BE49-F238E27FC236}">
                <a16:creationId xmlns:a16="http://schemas.microsoft.com/office/drawing/2014/main" id="{7A4B6213-5AA7-4945-A4AF-880173600B9A}"/>
              </a:ext>
            </a:extLst>
          </p:cNvPr>
          <p:cNvSpPr/>
          <p:nvPr/>
        </p:nvSpPr>
        <p:spPr bwMode="ltGray">
          <a:xfrm>
            <a:off x="8828423" y="1105955"/>
            <a:ext cx="169334" cy="135466"/>
          </a:xfrm>
          <a:prstGeom prst="roundRect">
            <a:avLst>
              <a:gd name="adj" fmla="val 0"/>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8" name="Rounded Rectangle 33">
            <a:extLst>
              <a:ext uri="{FF2B5EF4-FFF2-40B4-BE49-F238E27FC236}">
                <a16:creationId xmlns:a16="http://schemas.microsoft.com/office/drawing/2014/main" id="{35ACB1DB-A0C5-4741-AED1-DA0DB4CCE299}"/>
              </a:ext>
            </a:extLst>
          </p:cNvPr>
          <p:cNvSpPr/>
          <p:nvPr/>
        </p:nvSpPr>
        <p:spPr bwMode="ltGray">
          <a:xfrm>
            <a:off x="8828423" y="2938751"/>
            <a:ext cx="169334" cy="135466"/>
          </a:xfrm>
          <a:prstGeom prst="roundRect">
            <a:avLst>
              <a:gd name="adj" fmla="val 0"/>
            </a:avLst>
          </a:prstGeom>
          <a:solidFill>
            <a:schemeClr val="accent2"/>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9" name="Rounded Rectangle 34">
            <a:extLst>
              <a:ext uri="{FF2B5EF4-FFF2-40B4-BE49-F238E27FC236}">
                <a16:creationId xmlns:a16="http://schemas.microsoft.com/office/drawing/2014/main" id="{3C310061-EEA6-42BB-B6BD-F3A1BB945111}"/>
              </a:ext>
            </a:extLst>
          </p:cNvPr>
          <p:cNvSpPr/>
          <p:nvPr/>
        </p:nvSpPr>
        <p:spPr bwMode="ltGray">
          <a:xfrm>
            <a:off x="9030353" y="1105955"/>
            <a:ext cx="169334" cy="135466"/>
          </a:xfrm>
          <a:prstGeom prst="roundRect">
            <a:avLst>
              <a:gd name="adj" fmla="val 0"/>
            </a:avLst>
          </a:prstGeom>
          <a:solidFill>
            <a:srgbClr val="32DAC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0" name="Rounded Rectangle 35">
            <a:extLst>
              <a:ext uri="{FF2B5EF4-FFF2-40B4-BE49-F238E27FC236}">
                <a16:creationId xmlns:a16="http://schemas.microsoft.com/office/drawing/2014/main" id="{F4E9BA64-DB88-4550-9772-19FE1126307B}"/>
              </a:ext>
            </a:extLst>
          </p:cNvPr>
          <p:cNvSpPr/>
          <p:nvPr/>
        </p:nvSpPr>
        <p:spPr bwMode="ltGray">
          <a:xfrm>
            <a:off x="9030353" y="2938751"/>
            <a:ext cx="169334" cy="135466"/>
          </a:xfrm>
          <a:prstGeom prst="roundRect">
            <a:avLst>
              <a:gd name="adj" fmla="val 0"/>
            </a:avLst>
          </a:prstGeom>
          <a:solidFill>
            <a:srgbClr val="32DAC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1" name="Rounded Rectangle 37">
            <a:extLst>
              <a:ext uri="{FF2B5EF4-FFF2-40B4-BE49-F238E27FC236}">
                <a16:creationId xmlns:a16="http://schemas.microsoft.com/office/drawing/2014/main" id="{EECA45E2-E002-422F-A48B-5E719FC876E0}"/>
              </a:ext>
            </a:extLst>
          </p:cNvPr>
          <p:cNvSpPr/>
          <p:nvPr/>
        </p:nvSpPr>
        <p:spPr bwMode="ltGray">
          <a:xfrm>
            <a:off x="9232283" y="1105955"/>
            <a:ext cx="169334" cy="135466"/>
          </a:xfrm>
          <a:prstGeom prst="roundRect">
            <a:avLst>
              <a:gd name="adj" fmla="val 0"/>
            </a:avLst>
          </a:prstGeom>
          <a:solidFill>
            <a:schemeClr val="accent3"/>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2" name="Rounded Rectangle 38">
            <a:extLst>
              <a:ext uri="{FF2B5EF4-FFF2-40B4-BE49-F238E27FC236}">
                <a16:creationId xmlns:a16="http://schemas.microsoft.com/office/drawing/2014/main" id="{2726CE52-0FFA-4AC5-90A1-304D974ADAB5}"/>
              </a:ext>
            </a:extLst>
          </p:cNvPr>
          <p:cNvSpPr/>
          <p:nvPr/>
        </p:nvSpPr>
        <p:spPr bwMode="ltGray">
          <a:xfrm>
            <a:off x="10956710" y="4755823"/>
            <a:ext cx="169334" cy="135466"/>
          </a:xfrm>
          <a:prstGeom prst="roundRect">
            <a:avLst>
              <a:gd name="adj" fmla="val 0"/>
            </a:avLst>
          </a:prstGeom>
          <a:solidFill>
            <a:srgbClr val="32DAC8"/>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33404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CONFIDENTIAL | AUTHORIZED HPE PARTNER USE ONLY</a:t>
            </a:r>
          </a:p>
        </p:txBody>
      </p:sp>
      <p:sp>
        <p:nvSpPr>
          <p:cNvPr id="5" name="Slide Number Placeholder 4"/>
          <p:cNvSpPr>
            <a:spLocks noGrp="1"/>
          </p:cNvSpPr>
          <p:nvPr>
            <p:ph type="sldNum" sz="quarter" idx="11"/>
          </p:nvPr>
        </p:nvSpPr>
        <p:spPr/>
        <p:txBody>
          <a:bodyPr/>
          <a:lstStyle/>
          <a:p>
            <a:pPr defTabSz="1088421">
              <a:buFontTx/>
              <a:buBlip>
                <a:blip r:embed="rId2"/>
              </a:buBlip>
            </a:pPr>
            <a:fld id="{104FC826-72BB-4AF1-BA01-A94F7396A7DC}" type="slidenum">
              <a:rPr lang="en-US" smtClean="0"/>
              <a:pPr defTabSz="1088421">
                <a:buFontTx/>
                <a:buBlip>
                  <a:blip r:embed="rId2"/>
                </a:buBlip>
              </a:pPr>
              <a:t>56</a:t>
            </a:fld>
            <a:endParaRPr lang="en-US" dirty="0"/>
          </a:p>
        </p:txBody>
      </p:sp>
      <p:sp>
        <p:nvSpPr>
          <p:cNvPr id="2" name="Title 1"/>
          <p:cNvSpPr>
            <a:spLocks noGrp="1"/>
          </p:cNvSpPr>
          <p:nvPr>
            <p:ph type="title"/>
          </p:nvPr>
        </p:nvSpPr>
        <p:spPr/>
        <p:txBody>
          <a:bodyPr/>
          <a:lstStyle/>
          <a:p>
            <a:r>
              <a:rPr lang="fr-FR" dirty="0"/>
              <a:t>Hpe proliant DL3x0 Gen10 PLUS NVIDIA gpu support plan</a:t>
            </a:r>
            <a:endParaRPr lang="en-US" dirty="0"/>
          </a:p>
        </p:txBody>
      </p:sp>
      <p:graphicFrame>
        <p:nvGraphicFramePr>
          <p:cNvPr id="9" name="Table 8">
            <a:extLst>
              <a:ext uri="{FF2B5EF4-FFF2-40B4-BE49-F238E27FC236}">
                <a16:creationId xmlns:a16="http://schemas.microsoft.com/office/drawing/2014/main" id="{3445D449-2002-4F4F-95C2-CE2C62EA1EF7}"/>
              </a:ext>
            </a:extLst>
          </p:cNvPr>
          <p:cNvGraphicFramePr>
            <a:graphicFrameLocks noGrp="1"/>
          </p:cNvGraphicFramePr>
          <p:nvPr>
            <p:extLst>
              <p:ext uri="{D42A27DB-BD31-4B8C-83A1-F6EECF244321}">
                <p14:modId xmlns:p14="http://schemas.microsoft.com/office/powerpoint/2010/main" val="1437745588"/>
              </p:ext>
            </p:extLst>
          </p:nvPr>
        </p:nvGraphicFramePr>
        <p:xfrm>
          <a:off x="390392" y="1536945"/>
          <a:ext cx="6488969" cy="2164080"/>
        </p:xfrm>
        <a:graphic>
          <a:graphicData uri="http://schemas.openxmlformats.org/drawingml/2006/table">
            <a:tbl>
              <a:tblPr firstRow="1" bandRow="1">
                <a:tableStyleId>{912C8C85-51F0-491E-9774-3900AFEF0FD7}</a:tableStyleId>
              </a:tblPr>
              <a:tblGrid>
                <a:gridCol w="1672004">
                  <a:extLst>
                    <a:ext uri="{9D8B030D-6E8A-4147-A177-3AD203B41FA5}">
                      <a16:colId xmlns:a16="http://schemas.microsoft.com/office/drawing/2014/main" val="20001"/>
                    </a:ext>
                  </a:extLst>
                </a:gridCol>
                <a:gridCol w="963393">
                  <a:extLst>
                    <a:ext uri="{9D8B030D-6E8A-4147-A177-3AD203B41FA5}">
                      <a16:colId xmlns:a16="http://schemas.microsoft.com/office/drawing/2014/main" val="20002"/>
                    </a:ext>
                  </a:extLst>
                </a:gridCol>
                <a:gridCol w="963393">
                  <a:extLst>
                    <a:ext uri="{9D8B030D-6E8A-4147-A177-3AD203B41FA5}">
                      <a16:colId xmlns:a16="http://schemas.microsoft.com/office/drawing/2014/main" val="2296961478"/>
                    </a:ext>
                  </a:extLst>
                </a:gridCol>
                <a:gridCol w="963393">
                  <a:extLst>
                    <a:ext uri="{9D8B030D-6E8A-4147-A177-3AD203B41FA5}">
                      <a16:colId xmlns:a16="http://schemas.microsoft.com/office/drawing/2014/main" val="1540505111"/>
                    </a:ext>
                  </a:extLst>
                </a:gridCol>
                <a:gridCol w="963393">
                  <a:extLst>
                    <a:ext uri="{9D8B030D-6E8A-4147-A177-3AD203B41FA5}">
                      <a16:colId xmlns:a16="http://schemas.microsoft.com/office/drawing/2014/main" val="3157911779"/>
                    </a:ext>
                  </a:extLst>
                </a:gridCol>
                <a:gridCol w="963393">
                  <a:extLst>
                    <a:ext uri="{9D8B030D-6E8A-4147-A177-3AD203B41FA5}">
                      <a16:colId xmlns:a16="http://schemas.microsoft.com/office/drawing/2014/main" val="1482845920"/>
                    </a:ext>
                  </a:extLst>
                </a:gridCol>
              </a:tblGrid>
              <a:tr h="14227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kern="1200" dirty="0">
                          <a:solidFill>
                            <a:schemeClr val="bg1"/>
                          </a:solidFill>
                          <a:latin typeface="+mj-lt"/>
                          <a:cs typeface="MetricHPE" panose="020B0604020202020204" pitchFamily="34" charset="0"/>
                        </a:rPr>
                        <a:t>Platform</a:t>
                      </a:r>
                      <a:endParaRPr lang="en-US" sz="1400" b="1" dirty="0">
                        <a:solidFill>
                          <a:schemeClr val="bg1"/>
                        </a:solidFill>
                        <a:latin typeface="+mj-lt"/>
                        <a:cs typeface="MetricHPE" panose="020B0604020202020204" pitchFamily="34" charset="0"/>
                      </a:endParaRPr>
                    </a:p>
                  </a:txBody>
                  <a:tcPr anchor="ct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Jun’21</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Jul’21</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Aug’21</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Nov’21</a:t>
                      </a:r>
                    </a:p>
                  </a:txBody>
                  <a:tcPr anchor="ct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tc>
                  <a:txBody>
                    <a:bodyPr/>
                    <a:lstStyle/>
                    <a:p>
                      <a:pPr marL="60325" marR="0" indent="0" algn="ctr" defTabSz="457200" rtl="0" eaLnBrk="1" fontAlgn="auto" latinLnBrk="0" hangingPunct="1">
                        <a:lnSpc>
                          <a:spcPct val="100000"/>
                        </a:lnSpc>
                        <a:spcBef>
                          <a:spcPts val="0"/>
                        </a:spcBef>
                        <a:spcAft>
                          <a:spcPts val="0"/>
                        </a:spcAft>
                        <a:buClrTx/>
                        <a:buSzTx/>
                        <a:buFontTx/>
                        <a:buNone/>
                        <a:tabLst/>
                        <a:defRPr/>
                      </a:pPr>
                      <a:r>
                        <a:rPr lang="en-US" sz="1400" b="1" dirty="0">
                          <a:solidFill>
                            <a:schemeClr val="bg1"/>
                          </a:solidFill>
                          <a:latin typeface="+mj-lt"/>
                          <a:cs typeface="MetricHPE" panose="020B0604020202020204" pitchFamily="34" charset="0"/>
                        </a:rPr>
                        <a:t>Dec’21</a:t>
                      </a:r>
                    </a:p>
                  </a:txBody>
                  <a:tcPr anchor="ctr">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noFill/>
                      <a:prstDash val="solid"/>
                      <a:round/>
                      <a:headEnd type="none" w="med" len="med"/>
                      <a:tailEnd type="none" w="med" len="med"/>
                    </a:lnB>
                    <a:solidFill>
                      <a:srgbClr val="0D5265"/>
                    </a:solidFill>
                  </a:tcPr>
                </a:tc>
                <a:extLst>
                  <a:ext uri="{0D108BD9-81ED-4DB2-BD59-A6C34878D82A}">
                    <a16:rowId xmlns:a16="http://schemas.microsoft.com/office/drawing/2014/main" val="10000"/>
                  </a:ext>
                </a:extLst>
              </a:tr>
              <a:tr h="237309">
                <a:tc rowSpan="2">
                  <a:txBody>
                    <a:bodyPr/>
                    <a:lstStyle/>
                    <a:p>
                      <a:pPr marL="0" indent="0" algn="l" fontAlgn="ctr"/>
                      <a:r>
                        <a:rPr lang="en-US" sz="1400" b="1" kern="1200" dirty="0">
                          <a:solidFill>
                            <a:schemeClr val="tx1"/>
                          </a:solidFill>
                          <a:latin typeface="MetricHPE" panose="020B0503030202060203" pitchFamily="34" charset="0"/>
                          <a:ea typeface="+mn-ea"/>
                          <a:cs typeface="MetricHPE" panose="020B0604020202020204" pitchFamily="34" charset="0"/>
                        </a:rPr>
                        <a:t>DL360 Gen10 Plus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indent="0" algn="ctr" rtl="0" fontAlgn="t"/>
                      <a:r>
                        <a:rPr lang="en-US" sz="1400" b="0" i="0" u="none" strike="noStrike" dirty="0">
                          <a:solidFill>
                            <a:srgbClr val="000000"/>
                          </a:solidFill>
                          <a:effectLst/>
                          <a:latin typeface="MetricHPE" panose="020B0503030202060203" pitchFamily="34" charset="0"/>
                        </a:rPr>
                        <a:t>T4</a:t>
                      </a: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ctr"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etricHPE" panose="020B0503030202060203" pitchFamily="34" charset="0"/>
                          <a:ea typeface="+mn-ea"/>
                          <a:cs typeface="MetricHPE" panose="020B0604020202020204" pitchFamily="34" charset="0"/>
                        </a:rPr>
                        <a:t>RTX A4000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30068324"/>
                  </a:ext>
                </a:extLst>
              </a:tr>
              <a:tr h="237309">
                <a:tc vMerge="1">
                  <a:txBody>
                    <a:bodyPr/>
                    <a:lstStyle/>
                    <a:p>
                      <a:pPr marL="0"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indent="0" algn="ctr" rtl="0" fontAlgn="t"/>
                      <a:endParaRPr lang="en-US" sz="1400" b="0" i="0" u="none" strike="noStrike" dirty="0">
                        <a:solidFill>
                          <a:srgbClr val="000000"/>
                        </a:solidFill>
                        <a:effectLst/>
                        <a:latin typeface="MetricHPE" panose="020B0503030202060203" pitchFamily="34" charset="0"/>
                      </a:endParaRPr>
                    </a:p>
                  </a:txBody>
                  <a:tcPr marL="9525" marR="9525" marT="9525" marB="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4874651"/>
                  </a:ext>
                </a:extLst>
              </a:tr>
              <a:tr h="237309">
                <a:tc rowSpan="2">
                  <a:txBody>
                    <a:bodyPr/>
                    <a:lstStyle/>
                    <a:p>
                      <a:pPr marL="0" indent="0" algn="l" fontAlgn="ctr"/>
                      <a:r>
                        <a:rPr lang="en-US" sz="1400" b="1" kern="1200" dirty="0">
                          <a:solidFill>
                            <a:schemeClr val="tx1"/>
                          </a:solidFill>
                          <a:latin typeface="MetricHPE" panose="020B0503030202060203" pitchFamily="34" charset="0"/>
                          <a:ea typeface="+mn-ea"/>
                          <a:cs typeface="MetricHPE" panose="020B0604020202020204" pitchFamily="34" charset="0"/>
                        </a:rPr>
                        <a:t>DL380 Gen10 Plus</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kern="1200" dirty="0">
                          <a:latin typeface="MetricHPE" panose="020B0503030202060203" pitchFamily="34" charset="0"/>
                          <a:cs typeface="MetricHPE" panose="020B0604020202020204" pitchFamily="34" charset="0"/>
                        </a:rPr>
                        <a:t>A40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rPr>
                        <a:t>A30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rPr>
                        <a:t>A10</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rPr>
                        <a:t>A16</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9525" cap="flat" cmpd="sng" algn="ctr">
                      <a:solidFill>
                        <a:schemeClr val="bg1">
                          <a:lumMod val="7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47816863"/>
                  </a:ext>
                </a:extLst>
              </a:tr>
              <a:tr h="237309">
                <a:tc vMerge="1">
                  <a:txBody>
                    <a:bodyPr/>
                    <a:lstStyle/>
                    <a:p>
                      <a:pPr marL="0" indent="0" algn="l" fontAlgn="ctr"/>
                      <a:endParaRPr lang="en-US" sz="1400" b="1"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400" kern="1200" dirty="0">
                          <a:latin typeface="MetricHPE" panose="020B0503030202060203" pitchFamily="34" charset="0"/>
                          <a:cs typeface="MetricHPE" panose="020B0604020202020204" pitchFamily="34" charset="0"/>
                        </a:rPr>
                        <a:t>A100-40GB</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r>
                        <a:rPr lang="en-US" sz="1400" kern="1200" dirty="0">
                          <a:solidFill>
                            <a:schemeClr val="tx1"/>
                          </a:solidFill>
                          <a:latin typeface="MetricHPE" panose="020B0503030202060203" pitchFamily="34" charset="0"/>
                          <a:ea typeface="+mn-ea"/>
                          <a:cs typeface="MetricHPE" panose="020B0604020202020204" pitchFamily="34" charset="0"/>
                        </a:rPr>
                        <a:t>T4</a:t>
                      </a: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marR="0" lvl="0" indent="0" algn="ctr" defTabSz="914400" rtl="0" eaLnBrk="1" fontAlgn="ctr" latinLnBrk="0" hangingPunct="1">
                        <a:lnSpc>
                          <a:spcPct val="100000"/>
                        </a:lnSpc>
                        <a:spcBef>
                          <a:spcPts val="0"/>
                        </a:spcBef>
                        <a:spcAft>
                          <a:spcPts val="0"/>
                        </a:spcAft>
                        <a:buClrTx/>
                        <a:buSzTx/>
                        <a:buFontTx/>
                        <a:buNone/>
                        <a:tabLst/>
                        <a:defRPr/>
                      </a:pPr>
                      <a:r>
                        <a:rPr lang="en-US" sz="1400" kern="1200" dirty="0">
                          <a:solidFill>
                            <a:schemeClr val="tx1"/>
                          </a:solidFill>
                          <a:latin typeface="MetricHPE" panose="020B0503030202060203" pitchFamily="34" charset="0"/>
                          <a:ea typeface="+mn-ea"/>
                          <a:cs typeface="MetricHPE" panose="020B0604020202020204" pitchFamily="34" charset="0"/>
                        </a:rPr>
                        <a:t>RTX A4000</a:t>
                      </a:r>
                    </a:p>
                    <a:p>
                      <a:pPr marL="60325" lvl="0" indent="0" algn="ctr" fontAlgn="ct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60325" lvl="0" indent="0" algn="ctr" fontAlgn="ctr"/>
                      <a:endParaRPr lang="en-US" sz="1400" kern="1200" dirty="0">
                        <a:solidFill>
                          <a:schemeClr val="tx1"/>
                        </a:solidFill>
                        <a:latin typeface="MetricHPE" panose="020B0503030202060203" pitchFamily="34" charset="0"/>
                        <a:ea typeface="+mn-ea"/>
                        <a:cs typeface="MetricHPE" panose="020B0604020202020204" pitchFamily="34" charset="0"/>
                      </a:endParaRPr>
                    </a:p>
                  </a:txBody>
                  <a:tcPr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952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5971357"/>
                  </a:ext>
                </a:extLst>
              </a:tr>
            </a:tbl>
          </a:graphicData>
        </a:graphic>
      </p:graphicFrame>
    </p:spTree>
    <p:extLst>
      <p:ext uri="{BB962C8B-B14F-4D97-AF65-F5344CB8AC3E}">
        <p14:creationId xmlns:p14="http://schemas.microsoft.com/office/powerpoint/2010/main" val="264934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CONFIDENTIAL | AUTHORIZED HPE PARTNER USE ONLY</a:t>
            </a:r>
          </a:p>
        </p:txBody>
      </p:sp>
      <p:sp>
        <p:nvSpPr>
          <p:cNvPr id="5" name="Slide Number Placeholder 4"/>
          <p:cNvSpPr>
            <a:spLocks noGrp="1"/>
          </p:cNvSpPr>
          <p:nvPr>
            <p:ph type="sldNum" sz="quarter" idx="11"/>
          </p:nvPr>
        </p:nvSpPr>
        <p:spPr/>
        <p:txBody>
          <a:bodyPr/>
          <a:lstStyle/>
          <a:p>
            <a:pPr defTabSz="1088421">
              <a:buFontTx/>
              <a:buBlip>
                <a:blip r:embed="rId2"/>
              </a:buBlip>
            </a:pPr>
            <a:fld id="{104FC826-72BB-4AF1-BA01-A94F7396A7DC}" type="slidenum">
              <a:rPr lang="en-US" smtClean="0"/>
              <a:pPr defTabSz="1088421">
                <a:buFontTx/>
                <a:buBlip>
                  <a:blip r:embed="rId2"/>
                </a:buBlip>
              </a:pPr>
              <a:t>57</a:t>
            </a:fld>
            <a:endParaRPr lang="en-US" dirty="0"/>
          </a:p>
        </p:txBody>
      </p:sp>
      <p:sp>
        <p:nvSpPr>
          <p:cNvPr id="2" name="Title 1"/>
          <p:cNvSpPr>
            <a:spLocks noGrp="1"/>
          </p:cNvSpPr>
          <p:nvPr>
            <p:ph type="title"/>
          </p:nvPr>
        </p:nvSpPr>
        <p:spPr/>
        <p:txBody>
          <a:bodyPr/>
          <a:lstStyle/>
          <a:p>
            <a:r>
              <a:rPr lang="fr-FR" dirty="0"/>
              <a:t>Hpe proliant DL360 Gen10 Plus riser options</a:t>
            </a:r>
            <a:endParaRPr lang="en-US" dirty="0"/>
          </a:p>
        </p:txBody>
      </p:sp>
      <p:graphicFrame>
        <p:nvGraphicFramePr>
          <p:cNvPr id="8" name="Table 3">
            <a:extLst>
              <a:ext uri="{FF2B5EF4-FFF2-40B4-BE49-F238E27FC236}">
                <a16:creationId xmlns:a16="http://schemas.microsoft.com/office/drawing/2014/main" id="{43AFD30D-EFC0-4EA5-850D-74114001FF86}"/>
              </a:ext>
            </a:extLst>
          </p:cNvPr>
          <p:cNvGraphicFramePr>
            <a:graphicFrameLocks noGrp="1"/>
          </p:cNvGraphicFramePr>
          <p:nvPr/>
        </p:nvGraphicFramePr>
        <p:xfrm>
          <a:off x="393327" y="1174216"/>
          <a:ext cx="11430002" cy="2418567"/>
        </p:xfrm>
        <a:graphic>
          <a:graphicData uri="http://schemas.openxmlformats.org/drawingml/2006/table">
            <a:tbl>
              <a:tblPr firstRow="1" bandRow="1">
                <a:tableStyleId>{912C8C85-51F0-491E-9774-3900AFEF0FD7}</a:tableStyleId>
              </a:tblPr>
              <a:tblGrid>
                <a:gridCol w="374443">
                  <a:extLst>
                    <a:ext uri="{9D8B030D-6E8A-4147-A177-3AD203B41FA5}">
                      <a16:colId xmlns:a16="http://schemas.microsoft.com/office/drawing/2014/main" val="573332357"/>
                    </a:ext>
                  </a:extLst>
                </a:gridCol>
                <a:gridCol w="914906">
                  <a:extLst>
                    <a:ext uri="{9D8B030D-6E8A-4147-A177-3AD203B41FA5}">
                      <a16:colId xmlns:a16="http://schemas.microsoft.com/office/drawing/2014/main" val="3438196110"/>
                    </a:ext>
                  </a:extLst>
                </a:gridCol>
                <a:gridCol w="3726712">
                  <a:extLst>
                    <a:ext uri="{9D8B030D-6E8A-4147-A177-3AD203B41FA5}">
                      <a16:colId xmlns:a16="http://schemas.microsoft.com/office/drawing/2014/main" val="1632490074"/>
                    </a:ext>
                  </a:extLst>
                </a:gridCol>
                <a:gridCol w="477087">
                  <a:extLst>
                    <a:ext uri="{9D8B030D-6E8A-4147-A177-3AD203B41FA5}">
                      <a16:colId xmlns:a16="http://schemas.microsoft.com/office/drawing/2014/main" val="2298042703"/>
                    </a:ext>
                  </a:extLst>
                </a:gridCol>
                <a:gridCol w="513753">
                  <a:extLst>
                    <a:ext uri="{9D8B030D-6E8A-4147-A177-3AD203B41FA5}">
                      <a16:colId xmlns:a16="http://schemas.microsoft.com/office/drawing/2014/main" val="414326163"/>
                    </a:ext>
                  </a:extLst>
                </a:gridCol>
                <a:gridCol w="452546">
                  <a:extLst>
                    <a:ext uri="{9D8B030D-6E8A-4147-A177-3AD203B41FA5}">
                      <a16:colId xmlns:a16="http://schemas.microsoft.com/office/drawing/2014/main" val="452022040"/>
                    </a:ext>
                  </a:extLst>
                </a:gridCol>
                <a:gridCol w="455206">
                  <a:extLst>
                    <a:ext uri="{9D8B030D-6E8A-4147-A177-3AD203B41FA5}">
                      <a16:colId xmlns:a16="http://schemas.microsoft.com/office/drawing/2014/main" val="4059506158"/>
                    </a:ext>
                  </a:extLst>
                </a:gridCol>
                <a:gridCol w="460776">
                  <a:extLst>
                    <a:ext uri="{9D8B030D-6E8A-4147-A177-3AD203B41FA5}">
                      <a16:colId xmlns:a16="http://schemas.microsoft.com/office/drawing/2014/main" val="2350109261"/>
                    </a:ext>
                  </a:extLst>
                </a:gridCol>
                <a:gridCol w="460776">
                  <a:extLst>
                    <a:ext uri="{9D8B030D-6E8A-4147-A177-3AD203B41FA5}">
                      <a16:colId xmlns:a16="http://schemas.microsoft.com/office/drawing/2014/main" val="2521811627"/>
                    </a:ext>
                  </a:extLst>
                </a:gridCol>
                <a:gridCol w="460776">
                  <a:extLst>
                    <a:ext uri="{9D8B030D-6E8A-4147-A177-3AD203B41FA5}">
                      <a16:colId xmlns:a16="http://schemas.microsoft.com/office/drawing/2014/main" val="821044996"/>
                    </a:ext>
                  </a:extLst>
                </a:gridCol>
                <a:gridCol w="839586">
                  <a:extLst>
                    <a:ext uri="{9D8B030D-6E8A-4147-A177-3AD203B41FA5}">
                      <a16:colId xmlns:a16="http://schemas.microsoft.com/office/drawing/2014/main" val="3282430137"/>
                    </a:ext>
                  </a:extLst>
                </a:gridCol>
                <a:gridCol w="896894">
                  <a:extLst>
                    <a:ext uri="{9D8B030D-6E8A-4147-A177-3AD203B41FA5}">
                      <a16:colId xmlns:a16="http://schemas.microsoft.com/office/drawing/2014/main" val="3382724871"/>
                    </a:ext>
                  </a:extLst>
                </a:gridCol>
                <a:gridCol w="484511">
                  <a:extLst>
                    <a:ext uri="{9D8B030D-6E8A-4147-A177-3AD203B41FA5}">
                      <a16:colId xmlns:a16="http://schemas.microsoft.com/office/drawing/2014/main" val="1878540099"/>
                    </a:ext>
                  </a:extLst>
                </a:gridCol>
                <a:gridCol w="912030">
                  <a:extLst>
                    <a:ext uri="{9D8B030D-6E8A-4147-A177-3AD203B41FA5}">
                      <a16:colId xmlns:a16="http://schemas.microsoft.com/office/drawing/2014/main" val="1423854851"/>
                    </a:ext>
                  </a:extLst>
                </a:gridCol>
              </a:tblGrid>
              <a:tr h="140413">
                <a:tc rowSpan="3">
                  <a:txBody>
                    <a:bodyPr/>
                    <a:lstStyle/>
                    <a:p>
                      <a:pPr algn="ctr"/>
                      <a:r>
                        <a:rPr lang="en-US" sz="1100" dirty="0">
                          <a:solidFill>
                            <a:schemeClr val="bg1"/>
                          </a:solidFill>
                          <a:latin typeface="+mj-lt"/>
                        </a:rPr>
                        <a:t>Key</a:t>
                      </a:r>
                    </a:p>
                  </a:txBody>
                  <a:tcPr marL="64008" marR="64008" marT="0" marB="0" anchor="ctr">
                    <a:lnL w="6350" cap="flat" cmpd="sng" algn="ctr">
                      <a:noFill/>
                      <a:prstDash val="solid"/>
                      <a:miter lim="800000"/>
                    </a:lnL>
                    <a:lnR w="635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3">
                  <a:txBody>
                    <a:bodyPr/>
                    <a:lstStyle/>
                    <a:p>
                      <a:pPr algn="l"/>
                      <a:r>
                        <a:rPr lang="en-US" sz="1100" dirty="0">
                          <a:solidFill>
                            <a:schemeClr val="bg1"/>
                          </a:solidFill>
                          <a:latin typeface="+mj-lt"/>
                        </a:rPr>
                        <a:t>Part number</a:t>
                      </a:r>
                    </a:p>
                  </a:txBody>
                  <a:tcPr marL="82296" marR="82296"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3">
                  <a:txBody>
                    <a:bodyPr/>
                    <a:lstStyle/>
                    <a:p>
                      <a:pPr algn="l"/>
                      <a:r>
                        <a:rPr lang="en-US" sz="1100" dirty="0">
                          <a:solidFill>
                            <a:schemeClr val="bg1"/>
                          </a:solidFill>
                          <a:latin typeface="+mj-lt"/>
                        </a:rPr>
                        <a:t>Description</a:t>
                      </a:r>
                    </a:p>
                  </a:txBody>
                  <a:tcPr marL="82296" marR="82296"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3">
                  <a:txBody>
                    <a:bodyPr/>
                    <a:lstStyle/>
                    <a:p>
                      <a:pPr algn="ctr"/>
                      <a:r>
                        <a:rPr lang="en-US" sz="1100" dirty="0">
                          <a:solidFill>
                            <a:schemeClr val="bg1"/>
                          </a:solidFill>
                          <a:latin typeface="+mj-lt"/>
                        </a:rPr>
                        <a:t>Field Inst.</a:t>
                      </a:r>
                      <a:r>
                        <a:rPr lang="en-US" sz="1100" baseline="30000" dirty="0">
                          <a:solidFill>
                            <a:schemeClr val="bg1"/>
                          </a:solidFill>
                          <a:latin typeface="+mj-lt"/>
                        </a:rPr>
                        <a:t>1</a:t>
                      </a:r>
                    </a:p>
                  </a:txBody>
                  <a:tcPr marL="82296" marR="82296"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algn="ctr"/>
                      <a:r>
                        <a:rPr lang="en-US" sz="1100" dirty="0">
                          <a:solidFill>
                            <a:schemeClr val="bg1"/>
                          </a:solidFill>
                          <a:latin typeface="+mj-lt"/>
                        </a:rPr>
                        <a:t>Riser position</a:t>
                      </a:r>
                    </a:p>
                  </a:txBody>
                  <a:tcPr marL="82296" marR="82296"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p>
                  </a:txBody>
                  <a:tcPr/>
                </a:tc>
                <a:tc gridSpan="4">
                  <a:txBody>
                    <a:bodyPr/>
                    <a:lstStyle/>
                    <a:p>
                      <a:pPr algn="ctr"/>
                      <a:r>
                        <a:rPr lang="en-US" sz="1100" dirty="0">
                          <a:solidFill>
                            <a:schemeClr val="bg1"/>
                          </a:solidFill>
                          <a:latin typeface="+mj-lt"/>
                        </a:rPr>
                        <a:t>Slot Gen4 lanes)</a:t>
                      </a:r>
                    </a:p>
                  </a:txBody>
                  <a:tcPr marL="82296" marR="82296"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sz="1100" dirty="0"/>
                    </a:p>
                  </a:txBody>
                  <a:tcPr/>
                </a:tc>
                <a:tc hMerge="1">
                  <a:txBody>
                    <a:bodyPr/>
                    <a:lstStyle/>
                    <a:p>
                      <a:endParaRPr lang="en-US" sz="1100" dirty="0"/>
                    </a:p>
                  </a:txBody>
                  <a:tcPr/>
                </a:tc>
                <a:tc hMerge="1">
                  <a:txBody>
                    <a:bodyPr/>
                    <a:lstStyle/>
                    <a:p>
                      <a:endParaRPr lang="en-US" sz="1100" dirty="0"/>
                    </a:p>
                  </a:txBody>
                  <a:tcPr/>
                </a:tc>
                <a:tc rowSpan="3">
                  <a:txBody>
                    <a:bodyPr/>
                    <a:lstStyle/>
                    <a:p>
                      <a:pPr algn="ctr"/>
                      <a:r>
                        <a:rPr lang="en-US" sz="1100" dirty="0">
                          <a:solidFill>
                            <a:schemeClr val="bg1"/>
                          </a:solidFill>
                          <a:latin typeface="+mj-lt"/>
                        </a:rPr>
                        <a:t>GPU support</a:t>
                      </a:r>
                    </a:p>
                  </a:txBody>
                  <a:tcPr marL="82296" marR="82296"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gridSpan="2">
                  <a:txBody>
                    <a:bodyPr/>
                    <a:lstStyle/>
                    <a:p>
                      <a:pPr algn="ctr"/>
                      <a:r>
                        <a:rPr lang="en-US" sz="1100" dirty="0">
                          <a:solidFill>
                            <a:schemeClr val="bg1"/>
                          </a:solidFill>
                          <a:latin typeface="+mj-lt"/>
                        </a:rPr>
                        <a:t>NVMe</a:t>
                      </a:r>
                    </a:p>
                  </a:txBody>
                  <a:tcPr marL="82296" marR="82296"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9525"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endParaRPr lang="en-US" sz="1100" dirty="0"/>
                    </a:p>
                  </a:txBody>
                  <a:tcPr/>
                </a:tc>
                <a:tc rowSpan="3">
                  <a:txBody>
                    <a:bodyPr/>
                    <a:lstStyle/>
                    <a:p>
                      <a:pPr algn="ctr"/>
                      <a:r>
                        <a:rPr lang="en-US" sz="1100" dirty="0">
                          <a:solidFill>
                            <a:schemeClr val="bg1"/>
                          </a:solidFill>
                          <a:latin typeface="+mj-lt"/>
                        </a:rPr>
                        <a:t>M.2 connector</a:t>
                      </a:r>
                    </a:p>
                  </a:txBody>
                  <a:tcPr marL="82296" marR="82296" marT="0" marB="0" anchor="ctr">
                    <a:lnL w="6350" cap="flat" cmpd="sng" algn="ctr">
                      <a:solidFill>
                        <a:schemeClr val="bg1"/>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321462822"/>
                  </a:ext>
                </a:extLst>
              </a:tr>
              <a:tr h="0">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algn="ctr"/>
                      <a:r>
                        <a:rPr lang="en-US" sz="1100" dirty="0">
                          <a:solidFill>
                            <a:schemeClr val="bg1"/>
                          </a:solidFill>
                          <a:latin typeface="+mj-lt"/>
                        </a:rPr>
                        <a:t>Prim.</a:t>
                      </a:r>
                      <a:r>
                        <a:rPr lang="en-US" sz="1100" baseline="30000" dirty="0">
                          <a:solidFill>
                            <a:schemeClr val="bg1"/>
                          </a:solidFill>
                          <a:latin typeface="+mj-lt"/>
                        </a:rPr>
                        <a:t>2</a:t>
                      </a:r>
                      <a:endParaRPr lang="en-US" sz="1100" dirty="0">
                        <a:solidFill>
                          <a:schemeClr val="bg1"/>
                        </a:solidFill>
                        <a:latin typeface="+mj-lt"/>
                      </a:endParaRPr>
                    </a:p>
                  </a:txBody>
                  <a:tcPr marL="82296" marR="82296"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r>
                        <a:rPr lang="en-US" sz="1100" dirty="0">
                          <a:solidFill>
                            <a:schemeClr val="bg1"/>
                          </a:solidFill>
                          <a:latin typeface="+mj-lt"/>
                        </a:rPr>
                        <a:t>Sec.</a:t>
                      </a:r>
                      <a:r>
                        <a:rPr lang="en-US" sz="1100" baseline="30000" dirty="0">
                          <a:solidFill>
                            <a:schemeClr val="bg1"/>
                          </a:solidFill>
                          <a:latin typeface="+mj-lt"/>
                        </a:rPr>
                        <a:t>3</a:t>
                      </a:r>
                      <a:endParaRPr lang="en-US" dirty="0">
                        <a:solidFill>
                          <a:schemeClr val="bg1"/>
                        </a:solidFill>
                      </a:endParaRPr>
                    </a:p>
                  </a:txBody>
                  <a:tcPr marL="82296" marR="82296"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algn="ctr"/>
                      <a:r>
                        <a:rPr lang="en-US" sz="1100" dirty="0">
                          <a:solidFill>
                            <a:schemeClr val="bg1"/>
                          </a:solidFill>
                          <a:latin typeface="+mj-lt"/>
                        </a:rPr>
                        <a:t>Slots</a:t>
                      </a:r>
                    </a:p>
                  </a:txBody>
                  <a:tcPr marL="82296" marR="82296"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algn="ctr"/>
                      <a:r>
                        <a:rPr lang="en-US" sz="1100" dirty="0">
                          <a:solidFill>
                            <a:schemeClr val="bg1"/>
                          </a:solidFill>
                          <a:latin typeface="+mj-lt"/>
                        </a:rPr>
                        <a:t>#1</a:t>
                      </a:r>
                      <a:endParaRPr lang="en-US" dirty="0">
                        <a:solidFill>
                          <a:schemeClr val="bg1"/>
                        </a:solidFill>
                      </a:endParaRPr>
                    </a:p>
                  </a:txBody>
                  <a:tcPr marL="82296" marR="82296"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algn="ctr"/>
                      <a:r>
                        <a:rPr lang="en-US" sz="1100" dirty="0">
                          <a:solidFill>
                            <a:schemeClr val="bg1"/>
                          </a:solidFill>
                          <a:latin typeface="+mj-lt"/>
                        </a:rPr>
                        <a:t>#2</a:t>
                      </a:r>
                      <a:endParaRPr lang="en-US" dirty="0">
                        <a:solidFill>
                          <a:schemeClr val="bg1"/>
                        </a:solidFill>
                      </a:endParaRPr>
                    </a:p>
                  </a:txBody>
                  <a:tcPr marL="82296" marR="82296"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algn="ctr"/>
                      <a:r>
                        <a:rPr lang="en-US" sz="1100" dirty="0">
                          <a:solidFill>
                            <a:schemeClr val="bg1"/>
                          </a:solidFill>
                          <a:latin typeface="+mj-lt"/>
                        </a:rPr>
                        <a:t>#3</a:t>
                      </a:r>
                      <a:endParaRPr lang="en-US" dirty="0">
                        <a:solidFill>
                          <a:schemeClr val="bg1"/>
                        </a:solidFill>
                      </a:endParaRPr>
                    </a:p>
                  </a:txBody>
                  <a:tcPr marL="82296" marR="82296"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a:p>
                  </a:txBody>
                  <a:tcPr/>
                </a:tc>
                <a:tc gridSpan="2" vMerge="1">
                  <a:txBody>
                    <a:bodyPr/>
                    <a:lstStyle/>
                    <a:p>
                      <a:pPr algn="ctr"/>
                      <a:endParaRPr lang="en-US" sz="1100" dirty="0">
                        <a:solidFill>
                          <a:schemeClr val="tx1"/>
                        </a:solidFill>
                        <a:latin typeface="+mj-lt"/>
                      </a:endParaRP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vMerge="1">
                  <a:txBody>
                    <a:bodyPr/>
                    <a:lstStyle/>
                    <a:p>
                      <a:endParaRPr lang="en-US"/>
                    </a:p>
                  </a:txBody>
                  <a:tcPr/>
                </a:tc>
                <a:tc vMerge="1">
                  <a:txBody>
                    <a:bodyPr/>
                    <a:lstStyle/>
                    <a:p>
                      <a:endParaRPr lang="en-US"/>
                    </a:p>
                  </a:txBody>
                  <a:tcPr/>
                </a:tc>
                <a:extLst>
                  <a:ext uri="{0D108BD9-81ED-4DB2-BD59-A6C34878D82A}">
                    <a16:rowId xmlns:a16="http://schemas.microsoft.com/office/drawing/2014/main" val="1685553857"/>
                  </a:ext>
                </a:extLst>
              </a:tr>
              <a:tr h="20534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100" dirty="0">
                          <a:solidFill>
                            <a:schemeClr val="bg1"/>
                          </a:solidFill>
                          <a:latin typeface="+mj-lt"/>
                        </a:rPr>
                        <a:t>Connectors</a:t>
                      </a:r>
                    </a:p>
                  </a:txBody>
                  <a:tcPr marL="82296" marR="82296"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100" dirty="0">
                          <a:solidFill>
                            <a:schemeClr val="bg1"/>
                          </a:solidFill>
                          <a:latin typeface="+mj-lt"/>
                        </a:rPr>
                        <a:t>SSDs</a:t>
                      </a:r>
                      <a:endParaRPr lang="en-US" dirty="0">
                        <a:solidFill>
                          <a:schemeClr val="bg1"/>
                        </a:solidFill>
                      </a:endParaRPr>
                    </a:p>
                  </a:txBody>
                  <a:tcPr marL="82296" marR="82296"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en-US"/>
                    </a:p>
                  </a:txBody>
                  <a:tcPr/>
                </a:tc>
                <a:extLst>
                  <a:ext uri="{0D108BD9-81ED-4DB2-BD59-A6C34878D82A}">
                    <a16:rowId xmlns:a16="http://schemas.microsoft.com/office/drawing/2014/main" val="3128557360"/>
                  </a:ext>
                </a:extLst>
              </a:tr>
              <a:tr h="214299">
                <a:tc>
                  <a:txBody>
                    <a:bodyPr/>
                    <a:lstStyle/>
                    <a:p>
                      <a:pPr algn="ctr"/>
                      <a:r>
                        <a:rPr lang="en-US" sz="1100" dirty="0">
                          <a:solidFill>
                            <a:schemeClr val="tx1"/>
                          </a:solidFill>
                        </a:rPr>
                        <a:t>A</a:t>
                      </a:r>
                    </a:p>
                  </a:txBody>
                  <a:tcPr marT="27432" marB="27432" anchor="ctr">
                    <a:lnL w="6350" cap="flat" cmpd="sng" algn="ctr">
                      <a:noFill/>
                      <a:prstDash val="solid"/>
                      <a:miter lim="800000"/>
                    </a:lnL>
                    <a:lnR w="6350" cap="flat" cmpd="sng" algn="ctr">
                      <a:solidFill>
                        <a:srgbClr val="C6C9CA"/>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solidFill>
                            <a:schemeClr val="tx1"/>
                          </a:solidFill>
                          <a:latin typeface="+mn-lt"/>
                        </a:rPr>
                        <a:t>n/a</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strike="noStrike" dirty="0">
                          <a:solidFill>
                            <a:schemeClr val="tx1"/>
                          </a:solidFill>
                          <a:effectLst/>
                        </a:rPr>
                        <a:t>HPE ProLiant DL36X Gen10+ x16/x16 Primary GPU Riser</a:t>
                      </a:r>
                      <a:r>
                        <a:rPr lang="en-US" sz="1100" u="none" strike="noStrike" baseline="30000" dirty="0">
                          <a:solidFill>
                            <a:schemeClr val="tx1"/>
                          </a:solidFill>
                          <a:effectLst/>
                        </a:rPr>
                        <a:t>4</a:t>
                      </a:r>
                      <a:endParaRPr lang="en-US" sz="1100" baseline="300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algn="ctr"/>
                      <a:r>
                        <a:rPr lang="en-US" sz="1100" dirty="0">
                          <a:solidFill>
                            <a:schemeClr val="tx1"/>
                          </a:solidFill>
                        </a:rPr>
                        <a:t>D</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algn="ctr"/>
                      <a:r>
                        <a:rPr lang="en-US" sz="1100" dirty="0">
                          <a:solidFill>
                            <a:schemeClr val="tx1"/>
                          </a:solidFill>
                        </a:rPr>
                        <a:t>2</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rPr>
                        <a:t>x16</a:t>
                      </a:r>
                      <a:r>
                        <a:rPr lang="en-US" sz="1100" baseline="30000" dirty="0">
                          <a:solidFill>
                            <a:schemeClr val="tx1"/>
                          </a:solidFill>
                        </a:rPr>
                        <a:t>5</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rPr>
                        <a:t>x16</a:t>
                      </a:r>
                      <a:r>
                        <a:rPr lang="en-US" sz="1100" baseline="30000" dirty="0">
                          <a:solidFill>
                            <a:schemeClr val="tx1"/>
                          </a:solidFill>
                        </a:rPr>
                        <a:t>6</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algn="ctr"/>
                      <a:r>
                        <a:rPr lang="en-US" sz="1100" dirty="0">
                          <a:solidFill>
                            <a:schemeClr val="tx1"/>
                          </a:solidFill>
                        </a:rPr>
                        <a:t>Y</a:t>
                      </a:r>
                      <a:r>
                        <a:rPr lang="en-US" sz="1100" baseline="30000" dirty="0">
                          <a:solidFill>
                            <a:schemeClr val="bg1"/>
                          </a:solidFill>
                        </a:rPr>
                        <a:t>11</a:t>
                      </a:r>
                      <a:endParaRPr lang="en-US" sz="1100" dirty="0">
                        <a:solidFill>
                          <a:schemeClr val="bg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extLst>
                  <a:ext uri="{0D108BD9-81ED-4DB2-BD59-A6C34878D82A}">
                    <a16:rowId xmlns:a16="http://schemas.microsoft.com/office/drawing/2014/main" val="3739604097"/>
                  </a:ext>
                </a:extLst>
              </a:tr>
              <a:tr h="91383">
                <a:tc>
                  <a:txBody>
                    <a:bodyPr/>
                    <a:lstStyle/>
                    <a:p>
                      <a:pPr algn="ctr"/>
                      <a:r>
                        <a:rPr lang="en-US" sz="1100" dirty="0">
                          <a:solidFill>
                            <a:schemeClr val="tx1"/>
                          </a:solidFill>
                        </a:rPr>
                        <a:t>B</a:t>
                      </a:r>
                    </a:p>
                  </a:txBody>
                  <a:tcPr marT="27432" marB="27432" anchor="ctr">
                    <a:lnL w="6350" cap="flat" cmpd="sng" algn="ctr">
                      <a:noFill/>
                      <a:prstDash val="solid"/>
                      <a:miter lim="800000"/>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n-lt"/>
                        </a:rPr>
                        <a:t>P26463-B21</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strike="noStrike" dirty="0">
                          <a:effectLst/>
                        </a:rPr>
                        <a:t>HPE ProLiant DL36X Gen10+ x16/x8 PCIe M.2 NS204i-r Riser Kit</a:t>
                      </a:r>
                      <a:endParaRPr lang="en-US" sz="1100" b="0" i="0" u="none" strike="noStrike" dirty="0">
                        <a:solidFill>
                          <a:srgbClr val="000000"/>
                        </a:solidFill>
                        <a:effectLst/>
                        <a:latin typeface="MetricHPE" panose="020B0503030202060203" pitchFamily="34" charset="0"/>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rPr>
                        <a:t>Y</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rPr>
                        <a:t>O</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algn="ctr"/>
                      <a:r>
                        <a:rPr lang="en-US" sz="1100" dirty="0">
                          <a:solidFill>
                            <a:schemeClr val="tx1"/>
                          </a:solidFill>
                        </a:rPr>
                        <a:t>2</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x16</a:t>
                      </a:r>
                      <a:r>
                        <a:rPr lang="en-US" sz="1100" baseline="30000" dirty="0">
                          <a:solidFill>
                            <a:schemeClr val="tx1"/>
                          </a:solidFill>
                        </a:rPr>
                        <a:t>5</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x8</a:t>
                      </a:r>
                      <a:r>
                        <a:rPr lang="en-US" sz="1100" baseline="30000" dirty="0">
                          <a:solidFill>
                            <a:schemeClr val="tx1"/>
                          </a:solidFill>
                        </a:rPr>
                        <a:t>6</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algn="ctr"/>
                      <a:r>
                        <a:rPr lang="en-US" sz="1100" dirty="0">
                          <a:solidFill>
                            <a:schemeClr val="tx1"/>
                          </a:solidFill>
                        </a:rPr>
                        <a:t>Y</a:t>
                      </a:r>
                      <a:r>
                        <a:rPr lang="en-US" sz="1100" baseline="30000" dirty="0">
                          <a:solidFill>
                            <a:schemeClr val="tx1"/>
                          </a:solidFill>
                        </a:rPr>
                        <a:t>11</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algn="ctr"/>
                      <a:r>
                        <a:rPr lang="en-US" sz="1100" dirty="0">
                          <a:solidFill>
                            <a:schemeClr val="tx1"/>
                          </a:solidFill>
                        </a:rPr>
                        <a:t>2</a:t>
                      </a:r>
                      <a:r>
                        <a:rPr lang="en-US" sz="1100" baseline="30000" dirty="0">
                          <a:solidFill>
                            <a:schemeClr val="tx1"/>
                          </a:solidFill>
                        </a:rPr>
                        <a:t>10</a:t>
                      </a:r>
                    </a:p>
                  </a:txBody>
                  <a:tcPr marT="27432" marB="27432" anchor="ctr">
                    <a:lnL w="6350" cap="flat" cmpd="sng" algn="ctr">
                      <a:solidFill>
                        <a:srgbClr val="C6C9CA"/>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1252498"/>
                  </a:ext>
                </a:extLst>
              </a:tr>
              <a:tr h="0">
                <a:tc>
                  <a:txBody>
                    <a:bodyPr/>
                    <a:lstStyle/>
                    <a:p>
                      <a:pPr algn="ctr"/>
                      <a:r>
                        <a:rPr lang="en-US" sz="1100" dirty="0">
                          <a:solidFill>
                            <a:schemeClr val="tx1"/>
                          </a:solidFill>
                        </a:rPr>
                        <a:t>C</a:t>
                      </a:r>
                    </a:p>
                  </a:txBody>
                  <a:tcPr marT="27432" marB="27432" anchor="ctr">
                    <a:lnL w="6350" cap="flat" cmpd="sng" algn="ctr">
                      <a:noFill/>
                      <a:prstDash val="solid"/>
                      <a:miter lim="800000"/>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mn-lt"/>
                        </a:rPr>
                        <a:t>P26465-B21</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u="none" strike="noStrike" dirty="0">
                          <a:effectLst/>
                        </a:rPr>
                        <a:t>HPE ProLiant DL36X Gen10 Plus 8SFF 2NVMe CPU1 Riser Kit</a:t>
                      </a:r>
                      <a:r>
                        <a:rPr lang="en-US" sz="1100" u="none" strike="noStrike" baseline="30000" dirty="0">
                          <a:solidFill>
                            <a:schemeClr val="tx1"/>
                          </a:solidFill>
                          <a:effectLst/>
                        </a:rPr>
                        <a:t>4, 7</a:t>
                      </a:r>
                      <a:endParaRPr lang="fr-FR" sz="1100" b="0" i="0" u="none" strike="noStrike" dirty="0">
                        <a:solidFill>
                          <a:srgbClr val="000000"/>
                        </a:solidFill>
                        <a:effectLst/>
                        <a:latin typeface="MetricHPE" panose="020B0503030202060203" pitchFamily="34" charset="0"/>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rPr>
                        <a:t>Y</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rPr>
                        <a:t>O</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algn="ctr"/>
                      <a:r>
                        <a:rPr lang="en-US" sz="1100" dirty="0">
                          <a:solidFill>
                            <a:schemeClr val="tx1"/>
                          </a:solidFill>
                        </a:rPr>
                        <a:t>2</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x16</a:t>
                      </a:r>
                      <a:r>
                        <a:rPr lang="en-US" sz="1100" baseline="30000" dirty="0">
                          <a:solidFill>
                            <a:schemeClr val="tx1"/>
                          </a:solidFill>
                        </a:rPr>
                        <a:t>5</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x8</a:t>
                      </a:r>
                      <a:r>
                        <a:rPr lang="en-US" sz="1100" baseline="30000" dirty="0">
                          <a:solidFill>
                            <a:schemeClr val="tx1"/>
                          </a:solidFill>
                        </a:rPr>
                        <a:t>6</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algn="ctr"/>
                      <a:r>
                        <a:rPr lang="en-US" sz="1100" dirty="0">
                          <a:solidFill>
                            <a:schemeClr val="tx1"/>
                          </a:solidFill>
                        </a:rPr>
                        <a:t>Y</a:t>
                      </a:r>
                      <a:r>
                        <a:rPr lang="en-US" sz="1100" baseline="30000" dirty="0">
                          <a:solidFill>
                            <a:schemeClr val="bg1"/>
                          </a:solidFill>
                        </a:rPr>
                        <a:t>11</a:t>
                      </a: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rPr>
                        <a:t>1</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rPr>
                        <a:t>2</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extLst>
                  <a:ext uri="{0D108BD9-81ED-4DB2-BD59-A6C34878D82A}">
                    <a16:rowId xmlns:a16="http://schemas.microsoft.com/office/drawing/2014/main" val="3462637446"/>
                  </a:ext>
                </a:extLst>
              </a:tr>
              <a:tr h="0">
                <a:tc>
                  <a:txBody>
                    <a:bodyPr/>
                    <a:lstStyle/>
                    <a:p>
                      <a:pPr algn="ctr"/>
                      <a:r>
                        <a:rPr lang="en-US" sz="1100" dirty="0">
                          <a:solidFill>
                            <a:schemeClr val="tx1"/>
                          </a:solidFill>
                        </a:rPr>
                        <a:t>D</a:t>
                      </a:r>
                    </a:p>
                  </a:txBody>
                  <a:tcPr marT="27432" marB="27432" anchor="ctr">
                    <a:lnL w="6350" cap="flat" cmpd="sng" algn="ctr">
                      <a:noFill/>
                      <a:prstDash val="solid"/>
                      <a:miter lim="800000"/>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mn-lt"/>
                        </a:rPr>
                        <a:t>P26467-B21</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u="none" strike="noStrike" dirty="0">
                          <a:effectLst/>
                        </a:rPr>
                        <a:t>HPE ProLiant DL36X Gen10 Plus Full Height Riser Kit</a:t>
                      </a:r>
                      <a:r>
                        <a:rPr lang="en-US" sz="1100" u="none" strike="noStrike" baseline="30000" dirty="0">
                          <a:solidFill>
                            <a:schemeClr val="tx1"/>
                          </a:solidFill>
                          <a:effectLst/>
                        </a:rPr>
                        <a:t>4, 8</a:t>
                      </a:r>
                      <a:endParaRPr lang="en-US" sz="1100" b="0" i="0" u="none" strike="noStrike" dirty="0">
                        <a:solidFill>
                          <a:srgbClr val="000000"/>
                        </a:solidFill>
                        <a:effectLst/>
                        <a:latin typeface="MetricHPE" panose="020B0503030202060203" pitchFamily="34" charset="0"/>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rPr>
                        <a:t>Y</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algn="ctr"/>
                      <a:r>
                        <a:rPr lang="en-US" sz="1100" dirty="0">
                          <a:solidFill>
                            <a:schemeClr val="tx1"/>
                          </a:solidFill>
                        </a:rPr>
                        <a:t>O</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rPr>
                        <a:t>1</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algn="ctr"/>
                      <a:r>
                        <a:rPr lang="en-US" sz="1100" dirty="0">
                          <a:solidFill>
                            <a:schemeClr val="tx1"/>
                          </a:solidFill>
                        </a:rPr>
                        <a:t>n/a</a:t>
                      </a:r>
                      <a:r>
                        <a:rPr lang="en-US" sz="1100" baseline="30000" dirty="0">
                          <a:solidFill>
                            <a:schemeClr val="tx1"/>
                          </a:solidFill>
                        </a:rPr>
                        <a:t>9</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x16</a:t>
                      </a:r>
                      <a:r>
                        <a:rPr lang="en-US" sz="1100" baseline="30000" dirty="0">
                          <a:solidFill>
                            <a:schemeClr val="tx1"/>
                          </a:solidFill>
                        </a:rPr>
                        <a:t>5</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rPr>
                        <a:t>Y</a:t>
                      </a:r>
                      <a:r>
                        <a:rPr lang="en-US" sz="1100" baseline="30000" dirty="0">
                          <a:solidFill>
                            <a:schemeClr val="bg1"/>
                          </a:solidFill>
                        </a:rPr>
                        <a:t>11</a:t>
                      </a: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extLst>
                  <a:ext uri="{0D108BD9-81ED-4DB2-BD59-A6C34878D82A}">
                    <a16:rowId xmlns:a16="http://schemas.microsoft.com/office/drawing/2014/main" val="1167662344"/>
                  </a:ext>
                </a:extLst>
              </a:tr>
              <a:tr h="246243">
                <a:tc>
                  <a:txBody>
                    <a:bodyPr/>
                    <a:lstStyle/>
                    <a:p>
                      <a:pPr algn="ctr"/>
                      <a:r>
                        <a:rPr lang="en-US" sz="1100" dirty="0">
                          <a:solidFill>
                            <a:schemeClr val="tx1"/>
                          </a:solidFill>
                        </a:rPr>
                        <a:t>E</a:t>
                      </a:r>
                    </a:p>
                  </a:txBody>
                  <a:tcPr marT="27432" marB="27432" anchor="ctr">
                    <a:lnL w="6350" cap="flat" cmpd="sng" algn="ctr">
                      <a:noFill/>
                      <a:prstDash val="solid"/>
                      <a:miter lim="800000"/>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b="0" i="0" u="none" strike="noStrike" dirty="0">
                          <a:solidFill>
                            <a:srgbClr val="000000"/>
                          </a:solidFill>
                          <a:effectLst/>
                          <a:latin typeface="+mn-lt"/>
                        </a:rPr>
                        <a:t>P26471-B21</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100" u="none" strike="noStrike" dirty="0">
                          <a:effectLst/>
                        </a:rPr>
                        <a:t>HPE ProLiant DL36X Gen10 Plus Low Profile Riser Kit</a:t>
                      </a:r>
                      <a:endParaRPr lang="fr-FR" sz="1100" b="0" i="0" u="none" strike="noStrike" dirty="0">
                        <a:solidFill>
                          <a:srgbClr val="000000"/>
                        </a:solidFill>
                        <a:effectLst/>
                        <a:latin typeface="MetricHPE" panose="020B0503030202060203" pitchFamily="34" charset="0"/>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rPr>
                        <a:t>Y</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algn="ctr"/>
                      <a:r>
                        <a:rPr lang="en-US" sz="1100" dirty="0">
                          <a:solidFill>
                            <a:schemeClr val="tx1"/>
                          </a:solidFill>
                        </a:rPr>
                        <a:t>O</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rPr>
                        <a:t>1</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x16</a:t>
                      </a:r>
                      <a:r>
                        <a:rPr lang="en-US" sz="1100" baseline="30000" dirty="0">
                          <a:solidFill>
                            <a:schemeClr val="tx1"/>
                          </a:solidFill>
                        </a:rPr>
                        <a:t>6</a:t>
                      </a: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100" dirty="0">
                          <a:solidFill>
                            <a:schemeClr val="tx1"/>
                          </a:solidFill>
                        </a:rPr>
                        <a:t>N</a:t>
                      </a:r>
                      <a:r>
                        <a:rPr lang="en-US" sz="1100" baseline="30000" dirty="0">
                          <a:solidFill>
                            <a:schemeClr val="bg1"/>
                          </a:solidFill>
                        </a:rPr>
                        <a:t>11</a:t>
                      </a: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6350" cap="flat" cmpd="sng" algn="ctr">
                      <a:solidFill>
                        <a:srgbClr val="C6C9CA"/>
                      </a:solid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tc>
                  <a:txBody>
                    <a:bodyPr/>
                    <a:lstStyle/>
                    <a:p>
                      <a:pPr algn="ctr"/>
                      <a:endParaRPr lang="en-US" sz="1100" dirty="0">
                        <a:solidFill>
                          <a:schemeClr val="tx1"/>
                        </a:solidFill>
                      </a:endParaRPr>
                    </a:p>
                  </a:txBody>
                  <a:tcPr marT="27432" marB="27432" anchor="ctr">
                    <a:lnL w="6350" cap="flat" cmpd="sng" algn="ctr">
                      <a:solidFill>
                        <a:srgbClr val="C6C9CA"/>
                      </a:solidFill>
                      <a:prstDash val="solid"/>
                      <a:round/>
                      <a:headEnd type="none" w="med" len="med"/>
                      <a:tailEnd type="none" w="med" len="med"/>
                    </a:lnL>
                    <a:lnR w="9525"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6350" cap="flat" cmpd="sng" algn="ctr">
                      <a:solidFill>
                        <a:srgbClr val="C6C9CA"/>
                      </a:solidFill>
                      <a:prstDash val="solid"/>
                      <a:round/>
                      <a:headEnd type="none" w="med" len="med"/>
                      <a:tailEnd type="none" w="med" len="med"/>
                    </a:lnB>
                    <a:lnTlToBr w="12700" cmpd="sng">
                      <a:noFill/>
                      <a:prstDash val="solid"/>
                    </a:lnTlToBr>
                    <a:lnBlToTr w="12700" cmpd="sng">
                      <a:noFill/>
                      <a:prstDash val="solid"/>
                    </a:lnBlToTr>
                    <a:solidFill>
                      <a:srgbClr val="C6C9CA"/>
                    </a:solidFill>
                  </a:tcPr>
                </a:tc>
                <a:extLst>
                  <a:ext uri="{0D108BD9-81ED-4DB2-BD59-A6C34878D82A}">
                    <a16:rowId xmlns:a16="http://schemas.microsoft.com/office/drawing/2014/main" val="2237972771"/>
                  </a:ext>
                </a:extLst>
              </a:tr>
              <a:tr h="0">
                <a:tc>
                  <a:txBody>
                    <a:bodyPr/>
                    <a:lstStyle/>
                    <a:p>
                      <a:endParaRPr lang="en-US" sz="800" dirty="0">
                        <a:solidFill>
                          <a:schemeClr val="tx1"/>
                        </a:solidFill>
                      </a:endParaRPr>
                    </a:p>
                  </a:txBody>
                  <a:tcPr marL="0" marR="0" marT="0" marB="0" anchor="ctr">
                    <a:lnL w="6350" cap="flat" cmpd="sng" algn="ctr">
                      <a:noFill/>
                      <a:prstDash val="solid"/>
                      <a:miter lim="800000"/>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800" b="0" i="0" u="none" strike="noStrike" dirty="0">
                        <a:solidFill>
                          <a:srgbClr val="000000"/>
                        </a:solidFill>
                        <a:effectLst/>
                        <a:latin typeface="MetricHPE" panose="020B0503030202060203"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800" b="0" i="0" u="none" strike="noStrike" dirty="0">
                        <a:solidFill>
                          <a:srgbClr val="000000"/>
                        </a:solidFill>
                        <a:effectLst/>
                        <a:latin typeface="MetricHPE" panose="020B0503030202060203"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8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8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8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8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8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8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aseline="300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8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8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8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8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rgbClr val="C6C9CA"/>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0729410"/>
                  </a:ext>
                </a:extLst>
              </a:tr>
              <a:tr h="0">
                <a:tc gridSpan="3">
                  <a:txBody>
                    <a:bodyPr/>
                    <a:lstStyle/>
                    <a:p>
                      <a:r>
                        <a:rPr lang="en-US" sz="1000" dirty="0">
                          <a:solidFill>
                            <a:schemeClr val="tx1"/>
                          </a:solidFill>
                        </a:rPr>
                        <a:t>Y = Yes; D = Default; O = Optional; Gray = Not supported or slot/connector not present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100" b="0" i="0" u="none" strike="noStrike" dirty="0">
                        <a:solidFill>
                          <a:srgbClr val="000000"/>
                        </a:solidFill>
                        <a:effectLst/>
                        <a:latin typeface="MetricHPE"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10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r>
                        <a:rPr lang="en-US" sz="1000" baseline="30000" dirty="0">
                          <a:solidFill>
                            <a:schemeClr val="tx1"/>
                          </a:solidFill>
                        </a:rPr>
                        <a:t>4</a:t>
                      </a:r>
                      <a:r>
                        <a:rPr lang="en-US" sz="1000" dirty="0">
                          <a:solidFill>
                            <a:schemeClr val="tx1"/>
                          </a:solidFill>
                        </a:rPr>
                        <a:t> Features AUX power connector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pPr algn="ctr"/>
                      <a:endParaRPr 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aseline="30000" dirty="0">
                        <a:solidFill>
                          <a:schemeClr val="tx1"/>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a:r>
                        <a:rPr lang="en-US" sz="1000" baseline="30000" dirty="0">
                          <a:solidFill>
                            <a:schemeClr val="tx1"/>
                          </a:solidFill>
                        </a:rPr>
                        <a:t>9</a:t>
                      </a:r>
                      <a:r>
                        <a:rPr lang="en-US" sz="1000" dirty="0">
                          <a:solidFill>
                            <a:schemeClr val="tx1"/>
                          </a:solidFill>
                        </a:rPr>
                        <a:t> When secondary full height riser is installed, then primary PCIe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tc hMerge="1">
                  <a:txBody>
                    <a:bodyPr/>
                    <a:lstStyle/>
                    <a:p>
                      <a:pPr algn="ct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tc hMerge="1">
                  <a:txBody>
                    <a:bodyPr/>
                    <a:lstStyle/>
                    <a:p>
                      <a:pPr algn="ct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extLst>
                  <a:ext uri="{0D108BD9-81ED-4DB2-BD59-A6C34878D82A}">
                    <a16:rowId xmlns:a16="http://schemas.microsoft.com/office/drawing/2014/main" val="1616892426"/>
                  </a:ext>
                </a:extLst>
              </a:tr>
              <a:tr h="0">
                <a:tc gridSpan="3">
                  <a:txBody>
                    <a:bodyPr/>
                    <a:lstStyle/>
                    <a:p>
                      <a:endParaRPr lang="en-US" sz="10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a:endParaRPr lang="en-US" sz="10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r>
                        <a:rPr lang="en-US" sz="1000" baseline="30000" dirty="0">
                          <a:solidFill>
                            <a:schemeClr val="tx1"/>
                          </a:solidFill>
                        </a:rPr>
                        <a:t>5</a:t>
                      </a:r>
                      <a:r>
                        <a:rPr lang="en-US" sz="1000" dirty="0">
                          <a:solidFill>
                            <a:schemeClr val="tx1"/>
                          </a:solidFill>
                        </a:rPr>
                        <a:t> Full Height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solidFill>
                          <a:schemeClr val="tx1"/>
                        </a:solidFill>
                      </a:endParaRPr>
                    </a:p>
                  </a:txBody>
                  <a:tcPr anchor="ctr"/>
                </a:tc>
                <a:tc hMerge="1">
                  <a:txBody>
                    <a:bodyPr/>
                    <a:lstStyle/>
                    <a:p>
                      <a:pPr algn="ctr"/>
                      <a:endParaRPr lang="en-US" sz="900" dirty="0">
                        <a:solidFill>
                          <a:schemeClr val="tx1"/>
                        </a:solidFill>
                      </a:endParaRPr>
                    </a:p>
                  </a:txBody>
                  <a:tcPr anchor="ctr"/>
                </a:tc>
                <a:tc hMerge="1">
                  <a:txBody>
                    <a:bodyPr/>
                    <a:lstStyle/>
                    <a:p>
                      <a:pPr algn="ctr"/>
                      <a:endParaRPr lang="en-US" sz="9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aseline="300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a:r>
                        <a:rPr lang="en-US" sz="1000" dirty="0">
                          <a:solidFill>
                            <a:schemeClr val="tx1"/>
                          </a:solidFill>
                        </a:rPr>
                        <a:t> slot #2 cannot be used. Only two full height slots are supported</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52646723"/>
                  </a:ext>
                </a:extLst>
              </a:tr>
              <a:tr h="63182">
                <a:tc gridSpan="3">
                  <a:txBody>
                    <a:bodyPr/>
                    <a:lstStyle/>
                    <a:p>
                      <a:r>
                        <a:rPr lang="en-US" sz="1000" baseline="30000" dirty="0">
                          <a:solidFill>
                            <a:schemeClr val="tx1"/>
                          </a:solidFill>
                        </a:rPr>
                        <a:t>1</a:t>
                      </a:r>
                      <a:r>
                        <a:rPr lang="en-US" sz="1000" dirty="0">
                          <a:solidFill>
                            <a:schemeClr val="tx1"/>
                          </a:solidFill>
                        </a:rPr>
                        <a:t> Suitable for field installation (BTO) and factory integration (0D1)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a:endParaRPr lang="en-US" sz="10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a:r>
                        <a:rPr lang="en-US" sz="1000" baseline="30000" dirty="0">
                          <a:solidFill>
                            <a:schemeClr val="tx1"/>
                          </a:solidFill>
                        </a:rPr>
                        <a:t>6</a:t>
                      </a:r>
                      <a:r>
                        <a:rPr lang="en-US" sz="1000" dirty="0">
                          <a:solidFill>
                            <a:schemeClr val="tx1"/>
                          </a:solidFill>
                        </a:rPr>
                        <a:t> Low Profile</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tc hMerge="1">
                  <a:txBody>
                    <a:bodyPr/>
                    <a:lstStyle/>
                    <a:p>
                      <a:pPr algn="ctr"/>
                      <a:endParaRPr lang="en-US" sz="9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2">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aseline="300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a:r>
                        <a:rPr lang="en-US" sz="1000" baseline="30000" dirty="0">
                          <a:solidFill>
                            <a:schemeClr val="tx1"/>
                          </a:solidFill>
                        </a:rPr>
                        <a:t>10</a:t>
                      </a:r>
                      <a:r>
                        <a:rPr lang="en-US" sz="1000" dirty="0">
                          <a:solidFill>
                            <a:schemeClr val="tx1"/>
                          </a:solidFill>
                        </a:rPr>
                        <a:t> Media not included, 22110 capable.</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15731668"/>
                  </a:ext>
                </a:extLst>
              </a:tr>
              <a:tr h="0">
                <a:tc gridSpan="3">
                  <a:txBody>
                    <a:bodyPr/>
                    <a:lstStyle/>
                    <a:p>
                      <a:r>
                        <a:rPr lang="en-US" sz="1000" baseline="30000" dirty="0">
                          <a:solidFill>
                            <a:schemeClr val="tx1"/>
                          </a:solidFill>
                        </a:rPr>
                        <a:t>2</a:t>
                      </a:r>
                      <a:r>
                        <a:rPr lang="en-US" sz="1000" dirty="0">
                          <a:solidFill>
                            <a:schemeClr val="tx1"/>
                          </a:solidFill>
                        </a:rPr>
                        <a:t> Connected to socket #1</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a:endParaRPr lang="en-US" sz="10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a:r>
                        <a:rPr lang="en-US" sz="1000" baseline="30000" dirty="0">
                          <a:solidFill>
                            <a:schemeClr val="tx1"/>
                          </a:solidFill>
                        </a:rPr>
                        <a:t>7</a:t>
                      </a:r>
                      <a:r>
                        <a:rPr lang="en-US" sz="1000" dirty="0">
                          <a:solidFill>
                            <a:schemeClr val="tx1"/>
                          </a:solidFill>
                        </a:rPr>
                        <a:t> Not supported on 4LFF servers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900" dirty="0">
                        <a:solidFill>
                          <a:schemeClr val="tx1"/>
                        </a:solidFill>
                      </a:endParaRPr>
                    </a:p>
                  </a:txBody>
                  <a:tcPr anchor="ctr"/>
                </a:tc>
                <a:tc hMerge="1">
                  <a:txBody>
                    <a:bodyPr/>
                    <a:lstStyle/>
                    <a:p>
                      <a:pPr algn="ctr"/>
                      <a:endParaRPr lang="en-US" sz="900" dirty="0">
                        <a:solidFill>
                          <a:schemeClr val="tx1"/>
                        </a:solidFill>
                      </a:endParaRPr>
                    </a:p>
                  </a:txBody>
                  <a:tcPr anchor="ctr"/>
                </a:tc>
                <a:tc hMerge="1">
                  <a:txBody>
                    <a:bodyPr/>
                    <a:lstStyle/>
                    <a:p>
                      <a:pPr algn="ctr"/>
                      <a:endParaRPr lang="en-US" sz="9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aseline="300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a:r>
                        <a:rPr lang="en-US" sz="1000" baseline="30000" dirty="0">
                          <a:solidFill>
                            <a:schemeClr val="tx1"/>
                          </a:solidFill>
                        </a:rPr>
                        <a:t>11</a:t>
                      </a:r>
                      <a:r>
                        <a:rPr lang="en-US" sz="1000" dirty="0">
                          <a:solidFill>
                            <a:schemeClr val="tx1"/>
                          </a:solidFill>
                        </a:rPr>
                        <a:t> GPU max 75W</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66673746"/>
                  </a:ext>
                </a:extLst>
              </a:tr>
              <a:tr h="0">
                <a:tc gridSpan="3">
                  <a:txBody>
                    <a:bodyPr/>
                    <a:lstStyle/>
                    <a:p>
                      <a:r>
                        <a:rPr lang="en-US" sz="1000" baseline="30000" dirty="0">
                          <a:solidFill>
                            <a:schemeClr val="tx1"/>
                          </a:solidFill>
                        </a:rPr>
                        <a:t>3</a:t>
                      </a:r>
                      <a:r>
                        <a:rPr lang="en-US" sz="1000" dirty="0">
                          <a:solidFill>
                            <a:schemeClr val="tx1"/>
                          </a:solidFill>
                        </a:rPr>
                        <a:t> Connected to socket #2, requires 2 processors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a:endParaRPr lang="en-US" sz="10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0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a:r>
                        <a:rPr lang="en-US" sz="1000" baseline="30000" dirty="0">
                          <a:solidFill>
                            <a:schemeClr val="tx1"/>
                          </a:solidFill>
                        </a:rPr>
                        <a:t>8</a:t>
                      </a:r>
                      <a:r>
                        <a:rPr lang="en-US" sz="1000" dirty="0">
                          <a:solidFill>
                            <a:schemeClr val="tx1"/>
                          </a:solidFill>
                        </a:rPr>
                        <a:t> Includes cabling</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aseline="300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a:endParaRPr lang="en-US" sz="1000" dirty="0">
                        <a:solidFill>
                          <a:schemeClr val="tx1"/>
                        </a:solidFil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21005902"/>
                  </a:ext>
                </a:extLst>
              </a:tr>
            </a:tbl>
          </a:graphicData>
        </a:graphic>
      </p:graphicFrame>
      <p:pic>
        <p:nvPicPr>
          <p:cNvPr id="9" name="Picture 8">
            <a:extLst>
              <a:ext uri="{FF2B5EF4-FFF2-40B4-BE49-F238E27FC236}">
                <a16:creationId xmlns:a16="http://schemas.microsoft.com/office/drawing/2014/main" id="{EA5A1CA0-28A6-40ED-BF23-A72F711AB29F}"/>
              </a:ext>
            </a:extLst>
          </p:cNvPr>
          <p:cNvPicPr>
            <a:picLocks noChangeAspect="1"/>
          </p:cNvPicPr>
          <p:nvPr/>
        </p:nvPicPr>
        <p:blipFill>
          <a:blip r:embed="rId3"/>
          <a:stretch>
            <a:fillRect/>
          </a:stretch>
        </p:blipFill>
        <p:spPr>
          <a:xfrm>
            <a:off x="7841417" y="3642640"/>
            <a:ext cx="3706689" cy="2609314"/>
          </a:xfrm>
          <a:prstGeom prst="rect">
            <a:avLst/>
          </a:prstGeom>
        </p:spPr>
      </p:pic>
      <p:pic>
        <p:nvPicPr>
          <p:cNvPr id="10" name="Picture 9">
            <a:extLst>
              <a:ext uri="{FF2B5EF4-FFF2-40B4-BE49-F238E27FC236}">
                <a16:creationId xmlns:a16="http://schemas.microsoft.com/office/drawing/2014/main" id="{71AFC80E-9692-429A-8937-88970D3CFD2F}"/>
              </a:ext>
            </a:extLst>
          </p:cNvPr>
          <p:cNvPicPr>
            <a:picLocks noChangeAspect="1"/>
          </p:cNvPicPr>
          <p:nvPr/>
        </p:nvPicPr>
        <p:blipFill>
          <a:blip r:embed="rId4"/>
          <a:stretch>
            <a:fillRect/>
          </a:stretch>
        </p:blipFill>
        <p:spPr>
          <a:xfrm>
            <a:off x="352231" y="4234420"/>
            <a:ext cx="6279424" cy="1579001"/>
          </a:xfrm>
          <a:prstGeom prst="rect">
            <a:avLst/>
          </a:prstGeom>
        </p:spPr>
      </p:pic>
      <p:sp>
        <p:nvSpPr>
          <p:cNvPr id="14" name="Oval 13">
            <a:extLst>
              <a:ext uri="{FF2B5EF4-FFF2-40B4-BE49-F238E27FC236}">
                <a16:creationId xmlns:a16="http://schemas.microsoft.com/office/drawing/2014/main" id="{BA46D2D3-E0FB-425E-A30E-6CC061B8370E}"/>
              </a:ext>
            </a:extLst>
          </p:cNvPr>
          <p:cNvSpPr/>
          <p:nvPr/>
        </p:nvSpPr>
        <p:spPr>
          <a:xfrm>
            <a:off x="393327" y="4297802"/>
            <a:ext cx="301752" cy="3017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TW" dirty="0"/>
              <a:t>A</a:t>
            </a:r>
            <a:endParaRPr lang="en-US" dirty="0"/>
          </a:p>
        </p:txBody>
      </p:sp>
      <p:sp>
        <p:nvSpPr>
          <p:cNvPr id="15" name="Oval 14">
            <a:extLst>
              <a:ext uri="{FF2B5EF4-FFF2-40B4-BE49-F238E27FC236}">
                <a16:creationId xmlns:a16="http://schemas.microsoft.com/office/drawing/2014/main" id="{8EE2B48E-27BC-4DA6-8377-4D3060CDC531}"/>
              </a:ext>
            </a:extLst>
          </p:cNvPr>
          <p:cNvSpPr>
            <a:spLocks/>
          </p:cNvSpPr>
          <p:nvPr/>
        </p:nvSpPr>
        <p:spPr>
          <a:xfrm>
            <a:off x="2750764" y="4297802"/>
            <a:ext cx="301752" cy="3017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TW" dirty="0"/>
              <a:t>B</a:t>
            </a:r>
            <a:endParaRPr lang="en-US" dirty="0"/>
          </a:p>
        </p:txBody>
      </p:sp>
      <p:sp>
        <p:nvSpPr>
          <p:cNvPr id="16" name="Oval 15">
            <a:extLst>
              <a:ext uri="{FF2B5EF4-FFF2-40B4-BE49-F238E27FC236}">
                <a16:creationId xmlns:a16="http://schemas.microsoft.com/office/drawing/2014/main" id="{DC237C51-69EC-46D4-8E22-3C8CBAD9BCFA}"/>
              </a:ext>
            </a:extLst>
          </p:cNvPr>
          <p:cNvSpPr/>
          <p:nvPr/>
        </p:nvSpPr>
        <p:spPr>
          <a:xfrm>
            <a:off x="4885765" y="4297802"/>
            <a:ext cx="301752" cy="3017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t>C</a:t>
            </a:r>
          </a:p>
        </p:txBody>
      </p:sp>
      <p:sp>
        <p:nvSpPr>
          <p:cNvPr id="17" name="Oval 16">
            <a:extLst>
              <a:ext uri="{FF2B5EF4-FFF2-40B4-BE49-F238E27FC236}">
                <a16:creationId xmlns:a16="http://schemas.microsoft.com/office/drawing/2014/main" id="{9DC55DD4-08B3-402E-9CC3-1590D6BFC6FC}"/>
              </a:ext>
            </a:extLst>
          </p:cNvPr>
          <p:cNvSpPr/>
          <p:nvPr/>
        </p:nvSpPr>
        <p:spPr>
          <a:xfrm>
            <a:off x="393327" y="5345552"/>
            <a:ext cx="301752" cy="3017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TW" dirty="0"/>
              <a:t>D</a:t>
            </a:r>
            <a:endParaRPr lang="en-US" dirty="0"/>
          </a:p>
        </p:txBody>
      </p:sp>
      <p:sp>
        <p:nvSpPr>
          <p:cNvPr id="18" name="Oval 17">
            <a:extLst>
              <a:ext uri="{FF2B5EF4-FFF2-40B4-BE49-F238E27FC236}">
                <a16:creationId xmlns:a16="http://schemas.microsoft.com/office/drawing/2014/main" id="{09AB97B2-52B2-479E-AB97-3FD61A11F168}"/>
              </a:ext>
            </a:extLst>
          </p:cNvPr>
          <p:cNvSpPr>
            <a:spLocks/>
          </p:cNvSpPr>
          <p:nvPr/>
        </p:nvSpPr>
        <p:spPr>
          <a:xfrm>
            <a:off x="2750764" y="5345552"/>
            <a:ext cx="301752" cy="3017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TW" dirty="0"/>
              <a:t>E</a:t>
            </a:r>
            <a:endParaRPr lang="en-US" dirty="0"/>
          </a:p>
        </p:txBody>
      </p:sp>
    </p:spTree>
    <p:extLst>
      <p:ext uri="{BB962C8B-B14F-4D97-AF65-F5344CB8AC3E}">
        <p14:creationId xmlns:p14="http://schemas.microsoft.com/office/powerpoint/2010/main" val="411100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CONFIDENTIAL | AUTHORIZED HPE PARTNER USE ONLY</a:t>
            </a:r>
          </a:p>
        </p:txBody>
      </p:sp>
      <p:sp>
        <p:nvSpPr>
          <p:cNvPr id="5" name="Slide Number Placeholder 4"/>
          <p:cNvSpPr>
            <a:spLocks noGrp="1"/>
          </p:cNvSpPr>
          <p:nvPr>
            <p:ph type="sldNum" sz="quarter" idx="11"/>
          </p:nvPr>
        </p:nvSpPr>
        <p:spPr/>
        <p:txBody>
          <a:bodyPr/>
          <a:lstStyle/>
          <a:p>
            <a:pPr defTabSz="1088421">
              <a:buFontTx/>
              <a:buBlip>
                <a:blip r:embed="rId3"/>
              </a:buBlip>
            </a:pPr>
            <a:fld id="{104FC826-72BB-4AF1-BA01-A94F7396A7DC}" type="slidenum">
              <a:rPr lang="en-US" smtClean="0"/>
              <a:pPr defTabSz="1088421">
                <a:buFontTx/>
                <a:buBlip>
                  <a:blip r:embed="rId3"/>
                </a:buBlip>
              </a:pPr>
              <a:t>58</a:t>
            </a:fld>
            <a:endParaRPr lang="en-US" dirty="0"/>
          </a:p>
        </p:txBody>
      </p:sp>
      <p:sp>
        <p:nvSpPr>
          <p:cNvPr id="2" name="Title 1"/>
          <p:cNvSpPr>
            <a:spLocks noGrp="1"/>
          </p:cNvSpPr>
          <p:nvPr>
            <p:ph type="title"/>
          </p:nvPr>
        </p:nvSpPr>
        <p:spPr/>
        <p:txBody>
          <a:bodyPr/>
          <a:lstStyle/>
          <a:p>
            <a:r>
              <a:rPr lang="fr-FR" dirty="0"/>
              <a:t>Hpe proliant DL380 Gen10 Plus riser options</a:t>
            </a:r>
            <a:endParaRPr lang="en-US" dirty="0"/>
          </a:p>
        </p:txBody>
      </p:sp>
      <p:graphicFrame>
        <p:nvGraphicFramePr>
          <p:cNvPr id="8" name="Object 7">
            <a:extLst>
              <a:ext uri="{FF2B5EF4-FFF2-40B4-BE49-F238E27FC236}">
                <a16:creationId xmlns:a16="http://schemas.microsoft.com/office/drawing/2014/main" id="{CEFF47F7-44E8-4BF0-AF06-372C7FB57A2F}"/>
              </a:ext>
            </a:extLst>
          </p:cNvPr>
          <p:cNvGraphicFramePr>
            <a:graphicFrameLocks noChangeAspect="1"/>
          </p:cNvGraphicFramePr>
          <p:nvPr>
            <p:extLst>
              <p:ext uri="{D42A27DB-BD31-4B8C-83A1-F6EECF244321}">
                <p14:modId xmlns:p14="http://schemas.microsoft.com/office/powerpoint/2010/main" val="2860630251"/>
              </p:ext>
            </p:extLst>
          </p:nvPr>
        </p:nvGraphicFramePr>
        <p:xfrm>
          <a:off x="381000" y="1163450"/>
          <a:ext cx="11430000" cy="1276350"/>
        </p:xfrm>
        <a:graphic>
          <a:graphicData uri="http://schemas.openxmlformats.org/presentationml/2006/ole">
            <mc:AlternateContent xmlns:mc="http://schemas.openxmlformats.org/markup-compatibility/2006">
              <mc:Choice xmlns:v="urn:schemas-microsoft-com:vml" Requires="v">
                <p:oleObj spid="_x0000_s1028" name="Worksheet" r:id="rId4" imgW="11639647" imgH="1276523" progId="Excel.Sheet.12">
                  <p:embed/>
                </p:oleObj>
              </mc:Choice>
              <mc:Fallback>
                <p:oleObj name="Worksheet" r:id="rId4" imgW="11639647" imgH="1276523" progId="Excel.Sheet.12">
                  <p:embed/>
                  <p:pic>
                    <p:nvPicPr>
                      <p:cNvPr id="8" name="Object 7">
                        <a:extLst>
                          <a:ext uri="{FF2B5EF4-FFF2-40B4-BE49-F238E27FC236}">
                            <a16:creationId xmlns:a16="http://schemas.microsoft.com/office/drawing/2014/main" id="{CEFF47F7-44E8-4BF0-AF06-372C7FB57A2F}"/>
                          </a:ext>
                        </a:extLst>
                      </p:cNvPr>
                      <p:cNvPicPr/>
                      <p:nvPr/>
                    </p:nvPicPr>
                    <p:blipFill>
                      <a:blip r:embed="rId5"/>
                      <a:stretch>
                        <a:fillRect/>
                      </a:stretch>
                    </p:blipFill>
                    <p:spPr>
                      <a:xfrm>
                        <a:off x="381000" y="1163450"/>
                        <a:ext cx="11430000" cy="1276350"/>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728878D5-2B8B-4478-82DF-ED451460ADF5}"/>
              </a:ext>
            </a:extLst>
          </p:cNvPr>
          <p:cNvSpPr/>
          <p:nvPr/>
        </p:nvSpPr>
        <p:spPr>
          <a:xfrm>
            <a:off x="311870" y="2471815"/>
            <a:ext cx="4136069" cy="238527"/>
          </a:xfrm>
          <a:prstGeom prst="rect">
            <a:avLst/>
          </a:prstGeom>
        </p:spPr>
        <p:txBody>
          <a:bodyPr wrap="none">
            <a:spAutoFit/>
          </a:bodyPr>
          <a:lstStyle/>
          <a:p>
            <a:pPr lvl="0"/>
            <a:r>
              <a:rPr lang="en-US" sz="950" dirty="0">
                <a:solidFill>
                  <a:prstClr val="black"/>
                </a:solidFill>
              </a:rPr>
              <a:t>Y = Yes; D = Default; O = Optional; Gray = Not supported or slot/connector not present</a:t>
            </a:r>
          </a:p>
        </p:txBody>
      </p:sp>
      <p:pic>
        <p:nvPicPr>
          <p:cNvPr id="10" name="Picture 9">
            <a:extLst>
              <a:ext uri="{FF2B5EF4-FFF2-40B4-BE49-F238E27FC236}">
                <a16:creationId xmlns:a16="http://schemas.microsoft.com/office/drawing/2014/main" id="{CA339B85-2368-4821-B7D2-A9DA197FC2D7}"/>
              </a:ext>
            </a:extLst>
          </p:cNvPr>
          <p:cNvPicPr>
            <a:picLocks noChangeAspect="1"/>
          </p:cNvPicPr>
          <p:nvPr/>
        </p:nvPicPr>
        <p:blipFill>
          <a:blip r:embed="rId6"/>
          <a:stretch>
            <a:fillRect/>
          </a:stretch>
        </p:blipFill>
        <p:spPr>
          <a:xfrm>
            <a:off x="1123970" y="3262600"/>
            <a:ext cx="2764530" cy="1105303"/>
          </a:xfrm>
          <a:prstGeom prst="rect">
            <a:avLst/>
          </a:prstGeom>
        </p:spPr>
      </p:pic>
      <p:sp>
        <p:nvSpPr>
          <p:cNvPr id="11" name="Oval 10">
            <a:extLst>
              <a:ext uri="{FF2B5EF4-FFF2-40B4-BE49-F238E27FC236}">
                <a16:creationId xmlns:a16="http://schemas.microsoft.com/office/drawing/2014/main" id="{AAF9E203-29E6-49C9-B7B5-23AF2C3C3295}"/>
              </a:ext>
            </a:extLst>
          </p:cNvPr>
          <p:cNvSpPr/>
          <p:nvPr/>
        </p:nvSpPr>
        <p:spPr>
          <a:xfrm>
            <a:off x="987416" y="3001663"/>
            <a:ext cx="301752" cy="3017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TW" dirty="0"/>
              <a:t>A</a:t>
            </a:r>
            <a:endParaRPr lang="en-US" dirty="0"/>
          </a:p>
        </p:txBody>
      </p:sp>
      <p:pic>
        <p:nvPicPr>
          <p:cNvPr id="12" name="Picture 11">
            <a:extLst>
              <a:ext uri="{FF2B5EF4-FFF2-40B4-BE49-F238E27FC236}">
                <a16:creationId xmlns:a16="http://schemas.microsoft.com/office/drawing/2014/main" id="{4DD589EC-D865-4EFC-A756-D26C3D48E772}"/>
              </a:ext>
            </a:extLst>
          </p:cNvPr>
          <p:cNvPicPr>
            <a:picLocks noChangeAspect="1"/>
          </p:cNvPicPr>
          <p:nvPr/>
        </p:nvPicPr>
        <p:blipFill>
          <a:blip r:embed="rId7"/>
          <a:stretch>
            <a:fillRect/>
          </a:stretch>
        </p:blipFill>
        <p:spPr>
          <a:xfrm>
            <a:off x="1110583" y="4690436"/>
            <a:ext cx="2777917" cy="1114209"/>
          </a:xfrm>
          <a:prstGeom prst="rect">
            <a:avLst/>
          </a:prstGeom>
        </p:spPr>
      </p:pic>
      <p:sp>
        <p:nvSpPr>
          <p:cNvPr id="13" name="Oval 12">
            <a:extLst>
              <a:ext uri="{FF2B5EF4-FFF2-40B4-BE49-F238E27FC236}">
                <a16:creationId xmlns:a16="http://schemas.microsoft.com/office/drawing/2014/main" id="{8B1579B4-1DC4-40A7-9B8E-AAE27768B994}"/>
              </a:ext>
            </a:extLst>
          </p:cNvPr>
          <p:cNvSpPr>
            <a:spLocks/>
          </p:cNvSpPr>
          <p:nvPr/>
        </p:nvSpPr>
        <p:spPr>
          <a:xfrm>
            <a:off x="987416" y="4456571"/>
            <a:ext cx="301752" cy="3017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TW" dirty="0"/>
              <a:t>B</a:t>
            </a:r>
            <a:endParaRPr lang="en-US" dirty="0"/>
          </a:p>
        </p:txBody>
      </p:sp>
      <p:sp>
        <p:nvSpPr>
          <p:cNvPr id="14" name="Oval 13">
            <a:extLst>
              <a:ext uri="{FF2B5EF4-FFF2-40B4-BE49-F238E27FC236}">
                <a16:creationId xmlns:a16="http://schemas.microsoft.com/office/drawing/2014/main" id="{B319AA5A-9F30-4077-A41F-82F215654EED}"/>
              </a:ext>
            </a:extLst>
          </p:cNvPr>
          <p:cNvSpPr/>
          <p:nvPr/>
        </p:nvSpPr>
        <p:spPr>
          <a:xfrm>
            <a:off x="3141467" y="4479059"/>
            <a:ext cx="301752" cy="3017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t>C</a:t>
            </a:r>
          </a:p>
        </p:txBody>
      </p:sp>
      <p:pic>
        <p:nvPicPr>
          <p:cNvPr id="15" name="Picture 14">
            <a:extLst>
              <a:ext uri="{FF2B5EF4-FFF2-40B4-BE49-F238E27FC236}">
                <a16:creationId xmlns:a16="http://schemas.microsoft.com/office/drawing/2014/main" id="{E214B680-47FB-46E1-800A-C1B78348B55D}"/>
              </a:ext>
            </a:extLst>
          </p:cNvPr>
          <p:cNvPicPr>
            <a:picLocks noChangeAspect="1"/>
          </p:cNvPicPr>
          <p:nvPr/>
        </p:nvPicPr>
        <p:blipFill>
          <a:blip r:embed="rId8"/>
          <a:stretch>
            <a:fillRect/>
          </a:stretch>
        </p:blipFill>
        <p:spPr>
          <a:xfrm>
            <a:off x="4290122" y="3082861"/>
            <a:ext cx="1926700" cy="565672"/>
          </a:xfrm>
          <a:prstGeom prst="rect">
            <a:avLst/>
          </a:prstGeom>
        </p:spPr>
      </p:pic>
      <p:pic>
        <p:nvPicPr>
          <p:cNvPr id="16" name="圖片 7">
            <a:extLst>
              <a:ext uri="{FF2B5EF4-FFF2-40B4-BE49-F238E27FC236}">
                <a16:creationId xmlns:a16="http://schemas.microsoft.com/office/drawing/2014/main" id="{D5B265E5-3F12-4AF4-8B3D-3927DBD9D1A4}"/>
              </a:ext>
            </a:extLst>
          </p:cNvPr>
          <p:cNvPicPr>
            <a:picLocks noChangeAspect="1"/>
          </p:cNvPicPr>
          <p:nvPr/>
        </p:nvPicPr>
        <p:blipFill>
          <a:blip r:embed="rId9"/>
          <a:stretch>
            <a:fillRect/>
          </a:stretch>
        </p:blipFill>
        <p:spPr>
          <a:xfrm>
            <a:off x="6253165" y="3111318"/>
            <a:ext cx="1773919" cy="473787"/>
          </a:xfrm>
          <a:prstGeom prst="rect">
            <a:avLst/>
          </a:prstGeom>
        </p:spPr>
      </p:pic>
      <p:sp>
        <p:nvSpPr>
          <p:cNvPr id="17" name="Oval 16">
            <a:extLst>
              <a:ext uri="{FF2B5EF4-FFF2-40B4-BE49-F238E27FC236}">
                <a16:creationId xmlns:a16="http://schemas.microsoft.com/office/drawing/2014/main" id="{10C7EFCC-D22B-47E4-80EC-4BA4D6E7FA24}"/>
              </a:ext>
            </a:extLst>
          </p:cNvPr>
          <p:cNvSpPr/>
          <p:nvPr/>
        </p:nvSpPr>
        <p:spPr>
          <a:xfrm>
            <a:off x="4133538" y="3062181"/>
            <a:ext cx="301752" cy="3017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t>C</a:t>
            </a:r>
          </a:p>
        </p:txBody>
      </p:sp>
      <p:sp>
        <p:nvSpPr>
          <p:cNvPr id="18" name="Oval 17">
            <a:extLst>
              <a:ext uri="{FF2B5EF4-FFF2-40B4-BE49-F238E27FC236}">
                <a16:creationId xmlns:a16="http://schemas.microsoft.com/office/drawing/2014/main" id="{6B6E46A4-EE47-40F3-911F-9B4467B539AE}"/>
              </a:ext>
            </a:extLst>
          </p:cNvPr>
          <p:cNvSpPr/>
          <p:nvPr/>
        </p:nvSpPr>
        <p:spPr>
          <a:xfrm>
            <a:off x="8027084" y="3001176"/>
            <a:ext cx="301752" cy="3017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t>C</a:t>
            </a:r>
          </a:p>
        </p:txBody>
      </p:sp>
      <p:pic>
        <p:nvPicPr>
          <p:cNvPr id="19" name="Picture 18">
            <a:extLst>
              <a:ext uri="{FF2B5EF4-FFF2-40B4-BE49-F238E27FC236}">
                <a16:creationId xmlns:a16="http://schemas.microsoft.com/office/drawing/2014/main" id="{7EA40B7B-4904-46C4-9C19-A0903930CDC6}"/>
              </a:ext>
            </a:extLst>
          </p:cNvPr>
          <p:cNvPicPr>
            <a:picLocks noChangeAspect="1"/>
          </p:cNvPicPr>
          <p:nvPr/>
        </p:nvPicPr>
        <p:blipFill>
          <a:blip r:embed="rId10"/>
          <a:stretch>
            <a:fillRect/>
          </a:stretch>
        </p:blipFill>
        <p:spPr>
          <a:xfrm>
            <a:off x="4799851" y="3779889"/>
            <a:ext cx="2340273" cy="931857"/>
          </a:xfrm>
          <a:prstGeom prst="rect">
            <a:avLst/>
          </a:prstGeom>
        </p:spPr>
      </p:pic>
      <p:sp>
        <p:nvSpPr>
          <p:cNvPr id="20" name="Oval 19">
            <a:extLst>
              <a:ext uri="{FF2B5EF4-FFF2-40B4-BE49-F238E27FC236}">
                <a16:creationId xmlns:a16="http://schemas.microsoft.com/office/drawing/2014/main" id="{8DB471F0-E20E-4640-B86A-975E3F42B458}"/>
              </a:ext>
            </a:extLst>
          </p:cNvPr>
          <p:cNvSpPr/>
          <p:nvPr/>
        </p:nvSpPr>
        <p:spPr>
          <a:xfrm>
            <a:off x="5354743" y="3724123"/>
            <a:ext cx="299383" cy="3017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t>B</a:t>
            </a:r>
          </a:p>
        </p:txBody>
      </p:sp>
      <p:pic>
        <p:nvPicPr>
          <p:cNvPr id="21" name="圖片 10">
            <a:extLst>
              <a:ext uri="{FF2B5EF4-FFF2-40B4-BE49-F238E27FC236}">
                <a16:creationId xmlns:a16="http://schemas.microsoft.com/office/drawing/2014/main" id="{ACD74C3F-DB02-4890-A3B5-C744A18497F2}"/>
              </a:ext>
            </a:extLst>
          </p:cNvPr>
          <p:cNvPicPr>
            <a:picLocks noChangeAspect="1"/>
          </p:cNvPicPr>
          <p:nvPr/>
        </p:nvPicPr>
        <p:blipFill>
          <a:blip r:embed="rId11"/>
          <a:stretch>
            <a:fillRect/>
          </a:stretch>
        </p:blipFill>
        <p:spPr>
          <a:xfrm rot="5400000">
            <a:off x="8332004" y="2791470"/>
            <a:ext cx="2350036" cy="3665846"/>
          </a:xfrm>
          <a:prstGeom prst="rect">
            <a:avLst/>
          </a:prstGeom>
        </p:spPr>
      </p:pic>
      <p:sp>
        <p:nvSpPr>
          <p:cNvPr id="22" name="Rectangle 21">
            <a:extLst>
              <a:ext uri="{FF2B5EF4-FFF2-40B4-BE49-F238E27FC236}">
                <a16:creationId xmlns:a16="http://schemas.microsoft.com/office/drawing/2014/main" id="{B981CEA6-F064-479E-870A-7E6C641C0697}"/>
              </a:ext>
            </a:extLst>
          </p:cNvPr>
          <p:cNvSpPr/>
          <p:nvPr/>
        </p:nvSpPr>
        <p:spPr>
          <a:xfrm>
            <a:off x="9570675" y="5045953"/>
            <a:ext cx="1549101" cy="546754"/>
          </a:xfrm>
          <a:prstGeom prst="rect">
            <a:avLst/>
          </a:prstGeom>
          <a:solidFill>
            <a:srgbClr val="32DAC8"/>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dirty="0">
                <a:solidFill>
                  <a:schemeClr val="tx1"/>
                </a:solidFill>
              </a:rPr>
              <a:t>Primary</a:t>
            </a:r>
          </a:p>
          <a:p>
            <a:pPr algn="l"/>
            <a:r>
              <a:rPr lang="en-US" sz="1100" b="1" dirty="0">
                <a:solidFill>
                  <a:schemeClr val="tx1"/>
                </a:solidFill>
              </a:rPr>
              <a:t>A,B,C,C+D,G,H,I,K,M</a:t>
            </a:r>
          </a:p>
        </p:txBody>
      </p:sp>
      <p:sp>
        <p:nvSpPr>
          <p:cNvPr id="23" name="Rectangle 22">
            <a:extLst>
              <a:ext uri="{FF2B5EF4-FFF2-40B4-BE49-F238E27FC236}">
                <a16:creationId xmlns:a16="http://schemas.microsoft.com/office/drawing/2014/main" id="{DC366C9A-A45D-4040-A19D-CF9EC8C14D33}"/>
              </a:ext>
            </a:extLst>
          </p:cNvPr>
          <p:cNvSpPr/>
          <p:nvPr/>
        </p:nvSpPr>
        <p:spPr>
          <a:xfrm>
            <a:off x="9568471" y="4369826"/>
            <a:ext cx="1560270" cy="5467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dirty="0"/>
              <a:t>Secondary</a:t>
            </a:r>
          </a:p>
          <a:p>
            <a:pPr algn="l"/>
            <a:r>
              <a:rPr lang="en-US" sz="1100" b="1" dirty="0"/>
              <a:t>A,B,C,C+D,G,H,I,K,L,N,O</a:t>
            </a:r>
          </a:p>
        </p:txBody>
      </p:sp>
      <p:sp>
        <p:nvSpPr>
          <p:cNvPr id="24" name="Rectangle 23">
            <a:extLst>
              <a:ext uri="{FF2B5EF4-FFF2-40B4-BE49-F238E27FC236}">
                <a16:creationId xmlns:a16="http://schemas.microsoft.com/office/drawing/2014/main" id="{E4F5C331-FC8B-4340-8AA0-26CE8DC62D60}"/>
              </a:ext>
            </a:extLst>
          </p:cNvPr>
          <p:cNvSpPr/>
          <p:nvPr/>
        </p:nvSpPr>
        <p:spPr>
          <a:xfrm>
            <a:off x="9566266" y="3656843"/>
            <a:ext cx="1563830" cy="555250"/>
          </a:xfrm>
          <a:prstGeom prst="rect">
            <a:avLst/>
          </a:prstGeom>
          <a:solidFill>
            <a:srgbClr val="FF83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dirty="0">
                <a:solidFill>
                  <a:schemeClr val="tx1"/>
                </a:solidFill>
              </a:rPr>
              <a:t>Teritary</a:t>
            </a:r>
          </a:p>
          <a:p>
            <a:pPr algn="l"/>
            <a:r>
              <a:rPr lang="en-US" sz="1100" b="1" dirty="0">
                <a:solidFill>
                  <a:schemeClr val="tx1"/>
                </a:solidFill>
              </a:rPr>
              <a:t>E,F,J,O</a:t>
            </a:r>
          </a:p>
        </p:txBody>
      </p:sp>
    </p:spTree>
    <p:extLst>
      <p:ext uri="{BB962C8B-B14F-4D97-AF65-F5344CB8AC3E}">
        <p14:creationId xmlns:p14="http://schemas.microsoft.com/office/powerpoint/2010/main" val="91471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CONFIDENTIAL | AUTHORIZED HPE PARTNER USE ONLY</a:t>
            </a:r>
          </a:p>
        </p:txBody>
      </p:sp>
      <p:sp>
        <p:nvSpPr>
          <p:cNvPr id="5" name="Slide Number Placeholder 4"/>
          <p:cNvSpPr>
            <a:spLocks noGrp="1"/>
          </p:cNvSpPr>
          <p:nvPr>
            <p:ph type="sldNum" sz="quarter" idx="11"/>
          </p:nvPr>
        </p:nvSpPr>
        <p:spPr/>
        <p:txBody>
          <a:bodyPr/>
          <a:lstStyle/>
          <a:p>
            <a:pPr defTabSz="1088421">
              <a:buFontTx/>
              <a:buBlip>
                <a:blip r:embed="rId3"/>
              </a:buBlip>
            </a:pPr>
            <a:fld id="{104FC826-72BB-4AF1-BA01-A94F7396A7DC}" type="slidenum">
              <a:rPr lang="en-US" smtClean="0"/>
              <a:pPr defTabSz="1088421">
                <a:buFontTx/>
                <a:buBlip>
                  <a:blip r:embed="rId3"/>
                </a:buBlip>
              </a:pPr>
              <a:t>59</a:t>
            </a:fld>
            <a:endParaRPr lang="en-US" dirty="0"/>
          </a:p>
        </p:txBody>
      </p:sp>
      <p:sp>
        <p:nvSpPr>
          <p:cNvPr id="2" name="Title 1"/>
          <p:cNvSpPr>
            <a:spLocks noGrp="1"/>
          </p:cNvSpPr>
          <p:nvPr>
            <p:ph type="title"/>
          </p:nvPr>
        </p:nvSpPr>
        <p:spPr/>
        <p:txBody>
          <a:bodyPr/>
          <a:lstStyle/>
          <a:p>
            <a:r>
              <a:rPr lang="fr-FR" dirty="0"/>
              <a:t>Hpe proliant DL380 Gen10 Plus riser options (continued)</a:t>
            </a:r>
            <a:endParaRPr lang="en-US" dirty="0"/>
          </a:p>
        </p:txBody>
      </p:sp>
      <p:sp>
        <p:nvSpPr>
          <p:cNvPr id="9" name="Rectangle 8">
            <a:extLst>
              <a:ext uri="{FF2B5EF4-FFF2-40B4-BE49-F238E27FC236}">
                <a16:creationId xmlns:a16="http://schemas.microsoft.com/office/drawing/2014/main" id="{728878D5-2B8B-4478-82DF-ED451460ADF5}"/>
              </a:ext>
            </a:extLst>
          </p:cNvPr>
          <p:cNvSpPr/>
          <p:nvPr/>
        </p:nvSpPr>
        <p:spPr>
          <a:xfrm>
            <a:off x="311870" y="2602441"/>
            <a:ext cx="4136069" cy="238527"/>
          </a:xfrm>
          <a:prstGeom prst="rect">
            <a:avLst/>
          </a:prstGeom>
        </p:spPr>
        <p:txBody>
          <a:bodyPr wrap="none">
            <a:spAutoFit/>
          </a:bodyPr>
          <a:lstStyle/>
          <a:p>
            <a:pPr lvl="0"/>
            <a:r>
              <a:rPr lang="en-US" sz="950" dirty="0">
                <a:solidFill>
                  <a:prstClr val="black"/>
                </a:solidFill>
              </a:rPr>
              <a:t>Y = Yes; D = Default; O = Optional; Gray = Not supported or slot/connector not present</a:t>
            </a:r>
          </a:p>
        </p:txBody>
      </p:sp>
      <p:pic>
        <p:nvPicPr>
          <p:cNvPr id="21" name="圖片 10">
            <a:extLst>
              <a:ext uri="{FF2B5EF4-FFF2-40B4-BE49-F238E27FC236}">
                <a16:creationId xmlns:a16="http://schemas.microsoft.com/office/drawing/2014/main" id="{ACD74C3F-DB02-4890-A3B5-C744A18497F2}"/>
              </a:ext>
            </a:extLst>
          </p:cNvPr>
          <p:cNvPicPr>
            <a:picLocks noChangeAspect="1"/>
          </p:cNvPicPr>
          <p:nvPr/>
        </p:nvPicPr>
        <p:blipFill>
          <a:blip r:embed="rId4"/>
          <a:stretch>
            <a:fillRect/>
          </a:stretch>
        </p:blipFill>
        <p:spPr>
          <a:xfrm rot="5400000">
            <a:off x="8332004" y="2791470"/>
            <a:ext cx="2350036" cy="3665846"/>
          </a:xfrm>
          <a:prstGeom prst="rect">
            <a:avLst/>
          </a:prstGeom>
        </p:spPr>
      </p:pic>
      <p:sp>
        <p:nvSpPr>
          <p:cNvPr id="22" name="Rectangle 21">
            <a:extLst>
              <a:ext uri="{FF2B5EF4-FFF2-40B4-BE49-F238E27FC236}">
                <a16:creationId xmlns:a16="http://schemas.microsoft.com/office/drawing/2014/main" id="{B981CEA6-F064-479E-870A-7E6C641C0697}"/>
              </a:ext>
            </a:extLst>
          </p:cNvPr>
          <p:cNvSpPr/>
          <p:nvPr/>
        </p:nvSpPr>
        <p:spPr>
          <a:xfrm>
            <a:off x="9570675" y="5045953"/>
            <a:ext cx="1549101" cy="546754"/>
          </a:xfrm>
          <a:prstGeom prst="rect">
            <a:avLst/>
          </a:prstGeom>
          <a:solidFill>
            <a:srgbClr val="32DAC8"/>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dirty="0">
                <a:solidFill>
                  <a:schemeClr val="tx1"/>
                </a:solidFill>
              </a:rPr>
              <a:t>Primary</a:t>
            </a:r>
          </a:p>
          <a:p>
            <a:pPr algn="l"/>
            <a:r>
              <a:rPr lang="en-US" sz="1100" b="1" dirty="0">
                <a:solidFill>
                  <a:schemeClr val="tx1"/>
                </a:solidFill>
              </a:rPr>
              <a:t>A,B,C,C+D,G,H,I,K,M</a:t>
            </a:r>
          </a:p>
        </p:txBody>
      </p:sp>
      <p:sp>
        <p:nvSpPr>
          <p:cNvPr id="23" name="Rectangle 22">
            <a:extLst>
              <a:ext uri="{FF2B5EF4-FFF2-40B4-BE49-F238E27FC236}">
                <a16:creationId xmlns:a16="http://schemas.microsoft.com/office/drawing/2014/main" id="{DC366C9A-A45D-4040-A19D-CF9EC8C14D33}"/>
              </a:ext>
            </a:extLst>
          </p:cNvPr>
          <p:cNvSpPr/>
          <p:nvPr/>
        </p:nvSpPr>
        <p:spPr>
          <a:xfrm>
            <a:off x="9568471" y="4369826"/>
            <a:ext cx="1560270" cy="5467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dirty="0"/>
              <a:t>Secondary</a:t>
            </a:r>
          </a:p>
          <a:p>
            <a:pPr algn="l"/>
            <a:r>
              <a:rPr lang="en-US" sz="1100" b="1" dirty="0"/>
              <a:t>A,B,C,C+D,G,H,I,K,L,N,O</a:t>
            </a:r>
          </a:p>
        </p:txBody>
      </p:sp>
      <p:sp>
        <p:nvSpPr>
          <p:cNvPr id="24" name="Rectangle 23">
            <a:extLst>
              <a:ext uri="{FF2B5EF4-FFF2-40B4-BE49-F238E27FC236}">
                <a16:creationId xmlns:a16="http://schemas.microsoft.com/office/drawing/2014/main" id="{E4F5C331-FC8B-4340-8AA0-26CE8DC62D60}"/>
              </a:ext>
            </a:extLst>
          </p:cNvPr>
          <p:cNvSpPr/>
          <p:nvPr/>
        </p:nvSpPr>
        <p:spPr>
          <a:xfrm>
            <a:off x="9566266" y="3656843"/>
            <a:ext cx="1563830" cy="555250"/>
          </a:xfrm>
          <a:prstGeom prst="rect">
            <a:avLst/>
          </a:prstGeom>
          <a:solidFill>
            <a:srgbClr val="FF83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dirty="0">
                <a:solidFill>
                  <a:schemeClr val="tx1"/>
                </a:solidFill>
              </a:rPr>
              <a:t>Teritary</a:t>
            </a:r>
          </a:p>
          <a:p>
            <a:pPr algn="l"/>
            <a:r>
              <a:rPr lang="en-US" sz="1100" b="1" dirty="0">
                <a:solidFill>
                  <a:schemeClr val="tx1"/>
                </a:solidFill>
              </a:rPr>
              <a:t>E,F,J,O</a:t>
            </a:r>
          </a:p>
        </p:txBody>
      </p:sp>
      <p:pic>
        <p:nvPicPr>
          <p:cNvPr id="25" name="Picture 24">
            <a:extLst>
              <a:ext uri="{FF2B5EF4-FFF2-40B4-BE49-F238E27FC236}">
                <a16:creationId xmlns:a16="http://schemas.microsoft.com/office/drawing/2014/main" id="{6B2713F2-9AA8-48DF-B0F7-3B6620D04B6F}"/>
              </a:ext>
            </a:extLst>
          </p:cNvPr>
          <p:cNvPicPr>
            <a:picLocks noChangeAspect="1"/>
          </p:cNvPicPr>
          <p:nvPr/>
        </p:nvPicPr>
        <p:blipFill>
          <a:blip r:embed="rId5"/>
          <a:stretch>
            <a:fillRect/>
          </a:stretch>
        </p:blipFill>
        <p:spPr>
          <a:xfrm>
            <a:off x="535218" y="3270836"/>
            <a:ext cx="2748510" cy="874273"/>
          </a:xfrm>
          <a:prstGeom prst="rect">
            <a:avLst/>
          </a:prstGeom>
        </p:spPr>
      </p:pic>
      <p:sp>
        <p:nvSpPr>
          <p:cNvPr id="26" name="Oval 25">
            <a:extLst>
              <a:ext uri="{FF2B5EF4-FFF2-40B4-BE49-F238E27FC236}">
                <a16:creationId xmlns:a16="http://schemas.microsoft.com/office/drawing/2014/main" id="{A2087B90-4681-423E-8693-5B4527B4ED72}"/>
              </a:ext>
            </a:extLst>
          </p:cNvPr>
          <p:cNvSpPr/>
          <p:nvPr/>
        </p:nvSpPr>
        <p:spPr>
          <a:xfrm>
            <a:off x="372021" y="3040637"/>
            <a:ext cx="301752" cy="3017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t>D</a:t>
            </a:r>
          </a:p>
        </p:txBody>
      </p:sp>
      <p:pic>
        <p:nvPicPr>
          <p:cNvPr id="27" name="Picture 26">
            <a:extLst>
              <a:ext uri="{FF2B5EF4-FFF2-40B4-BE49-F238E27FC236}">
                <a16:creationId xmlns:a16="http://schemas.microsoft.com/office/drawing/2014/main" id="{5390E9E9-D1F5-438C-9B38-C4C4F4FAE2EF}"/>
              </a:ext>
            </a:extLst>
          </p:cNvPr>
          <p:cNvPicPr>
            <a:picLocks noChangeAspect="1"/>
          </p:cNvPicPr>
          <p:nvPr/>
        </p:nvPicPr>
        <p:blipFill>
          <a:blip r:embed="rId6"/>
          <a:stretch>
            <a:fillRect/>
          </a:stretch>
        </p:blipFill>
        <p:spPr>
          <a:xfrm>
            <a:off x="444934" y="4499060"/>
            <a:ext cx="2838794" cy="1065767"/>
          </a:xfrm>
          <a:prstGeom prst="rect">
            <a:avLst/>
          </a:prstGeom>
        </p:spPr>
      </p:pic>
      <p:sp>
        <p:nvSpPr>
          <p:cNvPr id="28" name="Oval 27">
            <a:extLst>
              <a:ext uri="{FF2B5EF4-FFF2-40B4-BE49-F238E27FC236}">
                <a16:creationId xmlns:a16="http://schemas.microsoft.com/office/drawing/2014/main" id="{8CAD5EDD-AD31-4B7A-9303-0579EC627A50}"/>
              </a:ext>
            </a:extLst>
          </p:cNvPr>
          <p:cNvSpPr>
            <a:spLocks/>
          </p:cNvSpPr>
          <p:nvPr/>
        </p:nvSpPr>
        <p:spPr>
          <a:xfrm>
            <a:off x="372023" y="4329990"/>
            <a:ext cx="301752" cy="3017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TW" dirty="0"/>
              <a:t>E</a:t>
            </a:r>
            <a:endParaRPr lang="en-US" dirty="0"/>
          </a:p>
        </p:txBody>
      </p:sp>
      <p:pic>
        <p:nvPicPr>
          <p:cNvPr id="29" name="Picture 28">
            <a:extLst>
              <a:ext uri="{FF2B5EF4-FFF2-40B4-BE49-F238E27FC236}">
                <a16:creationId xmlns:a16="http://schemas.microsoft.com/office/drawing/2014/main" id="{CA518B6B-73D6-4C33-8418-ACF6191E1BEA}"/>
              </a:ext>
            </a:extLst>
          </p:cNvPr>
          <p:cNvPicPr>
            <a:picLocks noChangeAspect="1"/>
          </p:cNvPicPr>
          <p:nvPr/>
        </p:nvPicPr>
        <p:blipFill>
          <a:blip r:embed="rId7"/>
          <a:stretch>
            <a:fillRect/>
          </a:stretch>
        </p:blipFill>
        <p:spPr>
          <a:xfrm>
            <a:off x="4201253" y="3227588"/>
            <a:ext cx="2481573" cy="917522"/>
          </a:xfrm>
          <a:prstGeom prst="rect">
            <a:avLst/>
          </a:prstGeom>
        </p:spPr>
      </p:pic>
      <p:sp>
        <p:nvSpPr>
          <p:cNvPr id="30" name="Oval 29">
            <a:extLst>
              <a:ext uri="{FF2B5EF4-FFF2-40B4-BE49-F238E27FC236}">
                <a16:creationId xmlns:a16="http://schemas.microsoft.com/office/drawing/2014/main" id="{C7AF156A-04CA-413B-A37F-7BD99205C8FB}"/>
              </a:ext>
            </a:extLst>
          </p:cNvPr>
          <p:cNvSpPr/>
          <p:nvPr/>
        </p:nvSpPr>
        <p:spPr>
          <a:xfrm>
            <a:off x="4112455" y="3040638"/>
            <a:ext cx="301752" cy="3017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TW" dirty="0"/>
              <a:t>F</a:t>
            </a:r>
            <a:endParaRPr lang="en-US" dirty="0"/>
          </a:p>
        </p:txBody>
      </p:sp>
      <p:pic>
        <p:nvPicPr>
          <p:cNvPr id="31" name="Picture 30">
            <a:extLst>
              <a:ext uri="{FF2B5EF4-FFF2-40B4-BE49-F238E27FC236}">
                <a16:creationId xmlns:a16="http://schemas.microsoft.com/office/drawing/2014/main" id="{8CC6A12F-6698-4E96-BF49-AD88767EAD20}"/>
              </a:ext>
            </a:extLst>
          </p:cNvPr>
          <p:cNvPicPr>
            <a:picLocks noChangeAspect="1"/>
          </p:cNvPicPr>
          <p:nvPr/>
        </p:nvPicPr>
        <p:blipFill>
          <a:blip r:embed="rId8"/>
          <a:stretch>
            <a:fillRect/>
          </a:stretch>
        </p:blipFill>
        <p:spPr>
          <a:xfrm>
            <a:off x="4112455" y="4482697"/>
            <a:ext cx="2651326" cy="1065766"/>
          </a:xfrm>
          <a:prstGeom prst="rect">
            <a:avLst/>
          </a:prstGeom>
        </p:spPr>
      </p:pic>
      <p:sp>
        <p:nvSpPr>
          <p:cNvPr id="32" name="Oval 31">
            <a:extLst>
              <a:ext uri="{FF2B5EF4-FFF2-40B4-BE49-F238E27FC236}">
                <a16:creationId xmlns:a16="http://schemas.microsoft.com/office/drawing/2014/main" id="{E5396BA2-7C63-4DC6-8CD2-A3D3B56ED871}"/>
              </a:ext>
            </a:extLst>
          </p:cNvPr>
          <p:cNvSpPr/>
          <p:nvPr/>
        </p:nvSpPr>
        <p:spPr>
          <a:xfrm>
            <a:off x="3975978" y="4297278"/>
            <a:ext cx="301752" cy="3017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TW" dirty="0"/>
              <a:t>G</a:t>
            </a:r>
            <a:endParaRPr lang="en-US" dirty="0"/>
          </a:p>
        </p:txBody>
      </p:sp>
      <p:graphicFrame>
        <p:nvGraphicFramePr>
          <p:cNvPr id="34" name="Object 33">
            <a:extLst>
              <a:ext uri="{FF2B5EF4-FFF2-40B4-BE49-F238E27FC236}">
                <a16:creationId xmlns:a16="http://schemas.microsoft.com/office/drawing/2014/main" id="{3AC03FC2-131C-49BF-B3DA-9EE344535CF7}"/>
              </a:ext>
            </a:extLst>
          </p:cNvPr>
          <p:cNvGraphicFramePr>
            <a:graphicFrameLocks noChangeAspect="1"/>
          </p:cNvGraphicFramePr>
          <p:nvPr>
            <p:extLst>
              <p:ext uri="{D42A27DB-BD31-4B8C-83A1-F6EECF244321}">
                <p14:modId xmlns:p14="http://schemas.microsoft.com/office/powerpoint/2010/main" val="1042837452"/>
              </p:ext>
            </p:extLst>
          </p:nvPr>
        </p:nvGraphicFramePr>
        <p:xfrm>
          <a:off x="381000" y="1156151"/>
          <a:ext cx="11430000" cy="1457325"/>
        </p:xfrm>
        <a:graphic>
          <a:graphicData uri="http://schemas.openxmlformats.org/presentationml/2006/ole">
            <mc:AlternateContent xmlns:mc="http://schemas.openxmlformats.org/markup-compatibility/2006">
              <mc:Choice xmlns:v="urn:schemas-microsoft-com:vml" Requires="v">
                <p:oleObj spid="_x0000_s2052" name="Worksheet" r:id="rId9" imgW="11639647" imgH="1457445" progId="Excel.Sheet.12">
                  <p:embed/>
                </p:oleObj>
              </mc:Choice>
              <mc:Fallback>
                <p:oleObj name="Worksheet" r:id="rId9" imgW="11639647" imgH="1457445" progId="Excel.Sheet.12">
                  <p:embed/>
                  <p:pic>
                    <p:nvPicPr>
                      <p:cNvPr id="34" name="Object 33">
                        <a:extLst>
                          <a:ext uri="{FF2B5EF4-FFF2-40B4-BE49-F238E27FC236}">
                            <a16:creationId xmlns:a16="http://schemas.microsoft.com/office/drawing/2014/main" id="{3AC03FC2-131C-49BF-B3DA-9EE344535CF7}"/>
                          </a:ext>
                        </a:extLst>
                      </p:cNvPr>
                      <p:cNvPicPr/>
                      <p:nvPr/>
                    </p:nvPicPr>
                    <p:blipFill>
                      <a:blip r:embed="rId10"/>
                      <a:stretch>
                        <a:fillRect/>
                      </a:stretch>
                    </p:blipFill>
                    <p:spPr>
                      <a:xfrm>
                        <a:off x="381000" y="1156151"/>
                        <a:ext cx="11430000" cy="1457325"/>
                      </a:xfrm>
                      <a:prstGeom prst="rect">
                        <a:avLst/>
                      </a:prstGeom>
                    </p:spPr>
                  </p:pic>
                </p:oleObj>
              </mc:Fallback>
            </mc:AlternateContent>
          </a:graphicData>
        </a:graphic>
      </p:graphicFrame>
    </p:spTree>
    <p:extLst>
      <p:ext uri="{BB962C8B-B14F-4D97-AF65-F5344CB8AC3E}">
        <p14:creationId xmlns:p14="http://schemas.microsoft.com/office/powerpoint/2010/main" val="1078642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AD296A7-6C43-C64D-BA0F-69B05C20C07E}"/>
              </a:ext>
            </a:extLst>
          </p:cNvPr>
          <p:cNvSpPr>
            <a:spLocks noGrp="1"/>
          </p:cNvSpPr>
          <p:nvPr>
            <p:ph type="ftr" sz="quarter" idx="10"/>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chemeClr val="bg1"/>
                </a:solidFill>
                <a:effectLst/>
                <a:uLnTx/>
                <a:uFillTx/>
                <a:latin typeface="MetricHPE" panose="020B0503030202060203" pitchFamily="34" charset="0"/>
                <a:ea typeface="+mn-ea"/>
                <a:cs typeface="+mn-cs"/>
              </a:rPr>
              <a:t>CONFIDENTIAL | AUTHORIZED HPE PARTNER USE ONLY</a:t>
            </a:r>
          </a:p>
        </p:txBody>
      </p:sp>
      <p:sp>
        <p:nvSpPr>
          <p:cNvPr id="7" name="Slide Number Placeholder 6">
            <a:extLst>
              <a:ext uri="{FF2B5EF4-FFF2-40B4-BE49-F238E27FC236}">
                <a16:creationId xmlns:a16="http://schemas.microsoft.com/office/drawing/2014/main" id="{8F3D559B-A9CF-904B-A832-ED7D2E00EFA7}"/>
              </a:ext>
            </a:extLst>
          </p:cNvPr>
          <p:cNvSpPr>
            <a:spLocks noGrp="1"/>
          </p:cNvSpPr>
          <p:nvPr>
            <p:ph type="sldNum" sz="quarter" idx="11"/>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4"/>
              </a:buBlip>
              <a:tabLst/>
              <a:defRPr/>
            </a:pPr>
            <a:fld id="{104FC826-72BB-4AF1-BA01-A94F7396A7DC}" type="slidenum">
              <a:rPr kumimoji="0" lang="en-US" sz="2000" b="0" i="0" u="none" strike="noStrike" kern="1200" cap="all" spc="0" normalizeH="0" baseline="10000" noProof="0" smtClean="0">
                <a:ln>
                  <a:noFill/>
                </a:ln>
                <a:solidFill>
                  <a:schemeClr val="bg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4"/>
                </a:buBlip>
                <a:tabLst/>
                <a:defRPr/>
              </a:pPr>
              <a:t>6</a:t>
            </a:fld>
            <a:endParaRPr kumimoji="0" lang="en-US" sz="2000" b="0" i="0" u="none" strike="noStrike" kern="1200" cap="all" spc="0" normalizeH="0" baseline="10000" noProof="0" dirty="0">
              <a:ln>
                <a:noFill/>
              </a:ln>
              <a:solidFill>
                <a:schemeClr val="bg1"/>
              </a:solidFill>
              <a:effectLst/>
              <a:uLnTx/>
              <a:uFillTx/>
              <a:latin typeface="MetricHPE" panose="020B0503030202060203" pitchFamily="34" charset="0"/>
              <a:ea typeface="+mn-ea"/>
              <a:cs typeface="+mn-cs"/>
            </a:endParaRPr>
          </a:p>
        </p:txBody>
      </p:sp>
      <p:grpSp>
        <p:nvGrpSpPr>
          <p:cNvPr id="9" name="Group 8">
            <a:extLst>
              <a:ext uri="{FF2B5EF4-FFF2-40B4-BE49-F238E27FC236}">
                <a16:creationId xmlns:a16="http://schemas.microsoft.com/office/drawing/2014/main" id="{E12DB089-2F47-D843-817C-508BDCC4020A}"/>
              </a:ext>
            </a:extLst>
          </p:cNvPr>
          <p:cNvGrpSpPr/>
          <p:nvPr/>
        </p:nvGrpSpPr>
        <p:grpSpPr>
          <a:xfrm>
            <a:off x="4559396" y="2134677"/>
            <a:ext cx="7219073" cy="1524721"/>
            <a:chOff x="1109331" y="3031609"/>
            <a:chExt cx="9980218" cy="2107895"/>
          </a:xfrm>
        </p:grpSpPr>
        <p:sp>
          <p:nvSpPr>
            <p:cNvPr id="47" name="Rounded Rectangle 46"/>
            <p:cNvSpPr/>
            <p:nvPr/>
          </p:nvSpPr>
          <p:spPr bwMode="ltGray">
            <a:xfrm>
              <a:off x="6214533" y="3031609"/>
              <a:ext cx="4063382" cy="791062"/>
            </a:xfrm>
            <a:prstGeom prst="roundRect">
              <a:avLst>
                <a:gd name="adj" fmla="val 50000"/>
              </a:avLst>
            </a:prstGeom>
            <a:noFill/>
            <a:ln w="44450" cap="rnd">
              <a:solidFill>
                <a:srgbClr val="01A98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01A982"/>
                  </a:solidFill>
                </a:ln>
                <a:solidFill>
                  <a:prstClr val="white"/>
                </a:solidFill>
                <a:effectLst/>
                <a:uLnTx/>
                <a:uFillTx/>
                <a:latin typeface="MetricHPE"/>
                <a:ea typeface="+mn-ea"/>
                <a:cs typeface="+mn-cs"/>
              </a:endParaRPr>
            </a:p>
          </p:txBody>
        </p:sp>
        <p:sp>
          <p:nvSpPr>
            <p:cNvPr id="5" name="Rounded Rectangle 4"/>
            <p:cNvSpPr/>
            <p:nvPr/>
          </p:nvSpPr>
          <p:spPr bwMode="ltGray">
            <a:xfrm>
              <a:off x="2193986" y="3035270"/>
              <a:ext cx="4063382" cy="791062"/>
            </a:xfrm>
            <a:prstGeom prst="roundRect">
              <a:avLst>
                <a:gd name="adj" fmla="val 50000"/>
              </a:avLst>
            </a:prstGeom>
            <a:noFill/>
            <a:ln w="44450" cap="rnd">
              <a:solidFill>
                <a:srgbClr val="01A98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srgbClr val="01A982"/>
                  </a:solidFill>
                </a:ln>
                <a:solidFill>
                  <a:prstClr val="white"/>
                </a:solidFill>
                <a:effectLst/>
                <a:uLnTx/>
                <a:uFillTx/>
                <a:latin typeface="MetricHPE"/>
                <a:ea typeface="+mn-ea"/>
                <a:cs typeface="+mn-cs"/>
              </a:endParaRPr>
            </a:p>
          </p:txBody>
        </p:sp>
        <p:sp>
          <p:nvSpPr>
            <p:cNvPr id="34" name="TextBox 33"/>
            <p:cNvSpPr txBox="1"/>
            <p:nvPr/>
          </p:nvSpPr>
          <p:spPr>
            <a:xfrm>
              <a:off x="1406605" y="3267530"/>
              <a:ext cx="1652697" cy="321419"/>
            </a:xfrm>
            <a:prstGeom prst="rect">
              <a:avLst/>
            </a:prstGeom>
            <a:solidFill>
              <a:schemeClr val="tx1"/>
            </a:solidFill>
            <a:ln w="57150">
              <a:noFill/>
              <a:miter lim="800000"/>
            </a:ln>
          </p:spPr>
          <p:txBody>
            <a:bodyPr wrap="none" lIns="0" tIns="0" rIns="0" bIns="0" rtlCol="0" anchor="ctr">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a:ea typeface="+mn-ea"/>
                  <a:cs typeface="+mn-cs"/>
                </a:rPr>
                <a:t>EDGES</a:t>
              </a:r>
            </a:p>
          </p:txBody>
        </p:sp>
        <p:sp>
          <p:nvSpPr>
            <p:cNvPr id="35" name="TextBox 34"/>
            <p:cNvSpPr txBox="1"/>
            <p:nvPr/>
          </p:nvSpPr>
          <p:spPr>
            <a:xfrm>
              <a:off x="5835566" y="3267530"/>
              <a:ext cx="892785" cy="321419"/>
            </a:xfrm>
            <a:prstGeom prst="rect">
              <a:avLst/>
            </a:prstGeom>
            <a:solidFill>
              <a:schemeClr val="tx1"/>
            </a:solidFill>
            <a:ln w="57150">
              <a:noFill/>
              <a:miter lim="800000"/>
            </a:ln>
          </p:spPr>
          <p:txBody>
            <a:bodyPr wrap="none" lIns="0" tIns="0" rIns="0" bIns="0" rtlCol="0" anchor="ctr">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a:ea typeface="+mn-ea"/>
                  <a:cs typeface="+mn-cs"/>
                </a:rPr>
                <a:t>COLOCATION/DATACENTERS</a:t>
              </a:r>
            </a:p>
          </p:txBody>
        </p:sp>
        <p:sp>
          <p:nvSpPr>
            <p:cNvPr id="36" name="TextBox 35"/>
            <p:cNvSpPr txBox="1"/>
            <p:nvPr/>
          </p:nvSpPr>
          <p:spPr>
            <a:xfrm>
              <a:off x="9900566" y="3267530"/>
              <a:ext cx="788565" cy="321419"/>
            </a:xfrm>
            <a:prstGeom prst="rect">
              <a:avLst/>
            </a:prstGeom>
            <a:solidFill>
              <a:schemeClr val="tx1"/>
            </a:solidFill>
            <a:ln w="57150">
              <a:noFill/>
              <a:miter lim="800000"/>
            </a:ln>
          </p:spPr>
          <p:txBody>
            <a:bodyPr wrap="none" lIns="0" tIns="0" rIns="0" bIns="0" rtlCol="0" anchor="ctr">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etricHPE"/>
                  <a:ea typeface="+mn-ea"/>
                  <a:cs typeface="+mn-cs"/>
                </a:rPr>
                <a:t>CLOUDS</a:t>
              </a:r>
            </a:p>
          </p:txBody>
        </p:sp>
        <p:sp>
          <p:nvSpPr>
            <p:cNvPr id="30" name="TextBox 29"/>
            <p:cNvSpPr txBox="1"/>
            <p:nvPr/>
          </p:nvSpPr>
          <p:spPr>
            <a:xfrm>
              <a:off x="3755787" y="4333405"/>
              <a:ext cx="2573844" cy="599948"/>
            </a:xfrm>
            <a:prstGeom prst="rect">
              <a:avLst/>
            </a:prstGeom>
            <a:noFill/>
            <a:ln w="57150">
              <a:noFill/>
              <a:miter lim="800000"/>
            </a:ln>
          </p:spPr>
          <p:txBody>
            <a:bodyPr wrap="square" lIns="91440" tIns="91440" rIns="91440" bIns="9144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etricHPE"/>
                  <a:ea typeface="+mn-ea"/>
                  <a:cs typeface="+mn-cs"/>
                </a:rPr>
                <a:t>Pay-per-use</a:t>
              </a:r>
              <a:r>
                <a:rPr kumimoji="0" lang="en-US" sz="1800" b="0" i="0" u="none" strike="noStrike" kern="1200" cap="none" spc="0" normalizeH="0" baseline="30000" noProof="0" dirty="0">
                  <a:ln>
                    <a:noFill/>
                  </a:ln>
                  <a:solidFill>
                    <a:schemeClr val="bg1"/>
                  </a:solidFill>
                  <a:effectLst/>
                  <a:uLnTx/>
                  <a:uFillTx/>
                  <a:latin typeface="MetricHPE"/>
                  <a:ea typeface="+mn-ea"/>
                  <a:cs typeface="+mn-cs"/>
                </a:rPr>
                <a:t>1</a:t>
              </a:r>
            </a:p>
          </p:txBody>
        </p:sp>
        <p:sp>
          <p:nvSpPr>
            <p:cNvPr id="31" name="TextBox 30"/>
            <p:cNvSpPr txBox="1"/>
            <p:nvPr/>
          </p:nvSpPr>
          <p:spPr>
            <a:xfrm>
              <a:off x="1109331" y="4333405"/>
              <a:ext cx="2655295" cy="599948"/>
            </a:xfrm>
            <a:prstGeom prst="rect">
              <a:avLst/>
            </a:prstGeom>
            <a:noFill/>
            <a:ln w="57150">
              <a:noFill/>
              <a:miter lim="800000"/>
            </a:ln>
          </p:spPr>
          <p:txBody>
            <a:bodyPr wrap="square" lIns="91440" tIns="91440" rIns="91440" bIns="9144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etricHPE"/>
                  <a:ea typeface="+mn-ea"/>
                  <a:cs typeface="+mn-cs"/>
                </a:rPr>
                <a:t>Self-service</a:t>
              </a:r>
            </a:p>
          </p:txBody>
        </p:sp>
        <p:sp>
          <p:nvSpPr>
            <p:cNvPr id="32" name="TextBox 31"/>
            <p:cNvSpPr txBox="1"/>
            <p:nvPr/>
          </p:nvSpPr>
          <p:spPr>
            <a:xfrm>
              <a:off x="6448658" y="4194906"/>
              <a:ext cx="2332372" cy="944598"/>
            </a:xfrm>
            <a:prstGeom prst="rect">
              <a:avLst/>
            </a:prstGeom>
            <a:noFill/>
            <a:ln w="57150">
              <a:noFill/>
              <a:miter lim="800000"/>
            </a:ln>
          </p:spPr>
          <p:txBody>
            <a:bodyPr wrap="square" lIns="91440" tIns="91440" rIns="91440" bIns="91440"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etricHPE"/>
                  <a:ea typeface="+mn-ea"/>
                  <a:cs typeface="+mn-cs"/>
                </a:rPr>
                <a:t>Scale up</a:t>
              </a:r>
              <a:br>
                <a:rPr kumimoji="0" lang="en-US" sz="1800" b="0" i="0" u="none" strike="noStrike" kern="1200" cap="none" spc="0" normalizeH="0" baseline="0" noProof="0" dirty="0">
                  <a:ln>
                    <a:noFill/>
                  </a:ln>
                  <a:solidFill>
                    <a:prstClr val="white"/>
                  </a:solidFill>
                  <a:effectLst/>
                  <a:uLnTx/>
                  <a:uFillTx/>
                  <a:latin typeface="MetricHPE"/>
                  <a:ea typeface="+mn-ea"/>
                  <a:cs typeface="+mn-cs"/>
                </a:rPr>
              </a:br>
              <a:r>
                <a:rPr kumimoji="0" lang="en-US" sz="1800" b="0" i="0" u="none" strike="noStrike" kern="1200" cap="none" spc="0" normalizeH="0" baseline="0" noProof="0" dirty="0">
                  <a:ln>
                    <a:noFill/>
                  </a:ln>
                  <a:solidFill>
                    <a:prstClr val="white"/>
                  </a:solidFill>
                  <a:effectLst/>
                  <a:uLnTx/>
                  <a:uFillTx/>
                  <a:latin typeface="MetricHPE"/>
                  <a:ea typeface="+mn-ea"/>
                  <a:cs typeface="+mn-cs"/>
                </a:rPr>
                <a:t>and down</a:t>
              </a:r>
            </a:p>
          </p:txBody>
        </p:sp>
        <p:sp>
          <p:nvSpPr>
            <p:cNvPr id="33" name="TextBox 32"/>
            <p:cNvSpPr txBox="1"/>
            <p:nvPr/>
          </p:nvSpPr>
          <p:spPr>
            <a:xfrm>
              <a:off x="9466281" y="4194906"/>
              <a:ext cx="1623268" cy="944598"/>
            </a:xfrm>
            <a:prstGeom prst="rect">
              <a:avLst/>
            </a:prstGeom>
            <a:noFill/>
            <a:ln w="57150">
              <a:noFill/>
              <a:miter lim="800000"/>
            </a:ln>
          </p:spPr>
          <p:txBody>
            <a:bodyPr wrap="square" lIns="91440" tIns="91440" rIns="91440" bIns="9144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etricHPE"/>
                  <a:ea typeface="+mn-ea"/>
                  <a:cs typeface="+mn-cs"/>
                </a:rPr>
                <a:t>Managed for you</a:t>
              </a:r>
            </a:p>
          </p:txBody>
        </p:sp>
        <p:sp>
          <p:nvSpPr>
            <p:cNvPr id="6" name="Freeform 5"/>
            <p:cNvSpPr/>
            <p:nvPr/>
          </p:nvSpPr>
          <p:spPr bwMode="ltGray">
            <a:xfrm>
              <a:off x="3811038" y="4273170"/>
              <a:ext cx="0" cy="660400"/>
            </a:xfrm>
            <a:custGeom>
              <a:avLst/>
              <a:gdLst>
                <a:gd name="connsiteX0" fmla="*/ 0 w 0"/>
                <a:gd name="connsiteY0" fmla="*/ 0 h 660400"/>
                <a:gd name="connsiteX1" fmla="*/ 0 w 0"/>
                <a:gd name="connsiteY1" fmla="*/ 660400 h 660400"/>
              </a:gdLst>
              <a:ahLst/>
              <a:cxnLst>
                <a:cxn ang="0">
                  <a:pos x="connsiteX0" y="connsiteY0"/>
                </a:cxn>
                <a:cxn ang="0">
                  <a:pos x="connsiteX1" y="connsiteY1"/>
                </a:cxn>
              </a:cxnLst>
              <a:rect l="l" t="t" r="r" b="b"/>
              <a:pathLst>
                <a:path h="660400">
                  <a:moveTo>
                    <a:pt x="0" y="0"/>
                  </a:moveTo>
                  <a:lnTo>
                    <a:pt x="0" y="660400"/>
                  </a:lnTo>
                </a:path>
              </a:pathLst>
            </a:custGeom>
            <a:noFill/>
            <a:ln w="63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48" name="Freeform 47"/>
            <p:cNvSpPr/>
            <p:nvPr/>
          </p:nvSpPr>
          <p:spPr bwMode="ltGray">
            <a:xfrm>
              <a:off x="6222533" y="4273170"/>
              <a:ext cx="0" cy="660400"/>
            </a:xfrm>
            <a:custGeom>
              <a:avLst/>
              <a:gdLst>
                <a:gd name="connsiteX0" fmla="*/ 0 w 0"/>
                <a:gd name="connsiteY0" fmla="*/ 0 h 660400"/>
                <a:gd name="connsiteX1" fmla="*/ 0 w 0"/>
                <a:gd name="connsiteY1" fmla="*/ 660400 h 660400"/>
              </a:gdLst>
              <a:ahLst/>
              <a:cxnLst>
                <a:cxn ang="0">
                  <a:pos x="connsiteX0" y="connsiteY0"/>
                </a:cxn>
                <a:cxn ang="0">
                  <a:pos x="connsiteX1" y="connsiteY1"/>
                </a:cxn>
              </a:cxnLst>
              <a:rect l="l" t="t" r="r" b="b"/>
              <a:pathLst>
                <a:path h="660400">
                  <a:moveTo>
                    <a:pt x="0" y="0"/>
                  </a:moveTo>
                  <a:lnTo>
                    <a:pt x="0" y="660400"/>
                  </a:lnTo>
                </a:path>
              </a:pathLst>
            </a:custGeom>
            <a:noFill/>
            <a:ln w="63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50" name="Freeform 49"/>
            <p:cNvSpPr/>
            <p:nvPr/>
          </p:nvSpPr>
          <p:spPr bwMode="ltGray">
            <a:xfrm>
              <a:off x="9019085" y="4273170"/>
              <a:ext cx="0" cy="660400"/>
            </a:xfrm>
            <a:custGeom>
              <a:avLst/>
              <a:gdLst>
                <a:gd name="connsiteX0" fmla="*/ 0 w 0"/>
                <a:gd name="connsiteY0" fmla="*/ 0 h 660400"/>
                <a:gd name="connsiteX1" fmla="*/ 0 w 0"/>
                <a:gd name="connsiteY1" fmla="*/ 660400 h 660400"/>
              </a:gdLst>
              <a:ahLst/>
              <a:cxnLst>
                <a:cxn ang="0">
                  <a:pos x="connsiteX0" y="connsiteY0"/>
                </a:cxn>
                <a:cxn ang="0">
                  <a:pos x="connsiteX1" y="connsiteY1"/>
                </a:cxn>
              </a:cxnLst>
              <a:rect l="l" t="t" r="r" b="b"/>
              <a:pathLst>
                <a:path h="660400">
                  <a:moveTo>
                    <a:pt x="0" y="0"/>
                  </a:moveTo>
                  <a:lnTo>
                    <a:pt x="0" y="660400"/>
                  </a:lnTo>
                </a:path>
              </a:pathLst>
            </a:custGeom>
            <a:noFill/>
            <a:ln w="635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grpSp>
      <p:sp>
        <p:nvSpPr>
          <p:cNvPr id="16" name="TextBox 15"/>
          <p:cNvSpPr txBox="1"/>
          <p:nvPr/>
        </p:nvSpPr>
        <p:spPr>
          <a:xfrm>
            <a:off x="310817" y="5740955"/>
            <a:ext cx="9451491" cy="461665"/>
          </a:xfrm>
          <a:prstGeom prst="rect">
            <a:avLst/>
          </a:prstGeom>
          <a:noFill/>
          <a:ln w="57150">
            <a:noFill/>
            <a:miter lim="800000"/>
          </a:ln>
        </p:spPr>
        <p:txBody>
          <a:bodyPr wrap="square" lIns="91440" tIns="91440" rIns="91440" bIns="91440" rtlCol="0">
            <a:spAutoFit/>
          </a:bodyPr>
          <a:lstStyle/>
          <a:p>
            <a:pPr marR="0" lvl="0" algn="l" defTabSz="914400" rtl="0" eaLnBrk="1" fontAlgn="auto" latinLnBrk="0" hangingPunct="1">
              <a:lnSpc>
                <a:spcPct val="90000"/>
              </a:lnSpc>
              <a:spcBef>
                <a:spcPts val="0"/>
              </a:spcBef>
              <a:spcAft>
                <a:spcPts val="0"/>
              </a:spcAft>
              <a:buClrTx/>
              <a:buSzTx/>
              <a:tabLst/>
              <a:defRPr/>
            </a:pPr>
            <a:r>
              <a:rPr kumimoji="0" lang="en-US" sz="1000" b="0" i="0" u="none" strike="noStrike" kern="1200" cap="none" spc="0" normalizeH="0" baseline="30000" noProof="0" dirty="0">
                <a:ln>
                  <a:noFill/>
                </a:ln>
                <a:solidFill>
                  <a:schemeClr val="bg1"/>
                </a:solidFill>
                <a:effectLst/>
                <a:uLnTx/>
                <a:uFillTx/>
                <a:latin typeface="MetricHPE"/>
                <a:ea typeface="+mn-ea"/>
                <a:cs typeface="+mn-cs"/>
              </a:rPr>
              <a:t>1 </a:t>
            </a:r>
            <a:r>
              <a:rPr kumimoji="0" lang="en-US" sz="1000" b="0" i="0" u="none" strike="noStrike" kern="1200" cap="none" spc="0" normalizeH="0" baseline="0" noProof="0" dirty="0">
                <a:ln>
                  <a:noFill/>
                </a:ln>
                <a:solidFill>
                  <a:schemeClr val="bg1"/>
                </a:solidFill>
                <a:effectLst/>
                <a:uLnTx/>
                <a:uFillTx/>
                <a:latin typeface="MetricHPE"/>
                <a:ea typeface="+mn-ea"/>
                <a:cs typeface="+mn-cs"/>
              </a:rPr>
              <a:t>Reserve may apply</a:t>
            </a:r>
          </a:p>
          <a:p>
            <a:pPr marR="0" lvl="0" algn="l" defTabSz="914400" rtl="0" eaLnBrk="1" fontAlgn="auto" latinLnBrk="0" hangingPunct="1">
              <a:lnSpc>
                <a:spcPct val="90000"/>
              </a:lnSpc>
              <a:spcBef>
                <a:spcPts val="0"/>
              </a:spcBef>
              <a:spcAft>
                <a:spcPts val="0"/>
              </a:spcAft>
              <a:buClrTx/>
              <a:buSzTx/>
              <a:tabLst/>
              <a:defRPr/>
            </a:pPr>
            <a:r>
              <a:rPr kumimoji="0" lang="en-US" sz="1000" b="0" i="0" u="none" strike="noStrike" kern="1200" cap="none" spc="0" normalizeH="0" baseline="30000" noProof="0" dirty="0">
                <a:ln>
                  <a:noFill/>
                </a:ln>
                <a:solidFill>
                  <a:schemeClr val="bg1"/>
                </a:solidFill>
                <a:effectLst/>
                <a:uLnTx/>
                <a:uFillTx/>
                <a:latin typeface="MetricHPE"/>
                <a:ea typeface="+mn-ea"/>
                <a:cs typeface="+mn-cs"/>
              </a:rPr>
              <a:t>2 </a:t>
            </a:r>
            <a:r>
              <a:rPr kumimoji="0" lang="en-US" sz="1000" b="0" i="0" u="none" strike="noStrike" kern="1200" cap="none" spc="0" normalizeH="0" baseline="0" noProof="0" dirty="0">
                <a:ln>
                  <a:noFill/>
                </a:ln>
                <a:solidFill>
                  <a:schemeClr val="bg1"/>
                </a:solidFill>
                <a:effectLst/>
                <a:uLnTx/>
                <a:uFillTx/>
                <a:latin typeface="MetricHPE"/>
                <a:ea typeface="+mn-ea"/>
                <a:cs typeface="+mn-cs"/>
              </a:rPr>
              <a:t>Based on external security firm conducting cyber security penetration testing of HPE Gen10 servers and three leading server competitors, September 2019.</a:t>
            </a:r>
          </a:p>
        </p:txBody>
      </p:sp>
      <p:sp>
        <p:nvSpPr>
          <p:cNvPr id="8" name="Title 7">
            <a:extLst>
              <a:ext uri="{FF2B5EF4-FFF2-40B4-BE49-F238E27FC236}">
                <a16:creationId xmlns:a16="http://schemas.microsoft.com/office/drawing/2014/main" id="{784A9698-7F6D-5843-B661-5AE6E74C2871}"/>
              </a:ext>
            </a:extLst>
          </p:cNvPr>
          <p:cNvSpPr>
            <a:spLocks noGrp="1"/>
          </p:cNvSpPr>
          <p:nvPr>
            <p:ph type="title"/>
          </p:nvPr>
        </p:nvSpPr>
        <p:spPr/>
        <p:txBody>
          <a:bodyPr/>
          <a:lstStyle/>
          <a:p>
            <a:r>
              <a:rPr lang="en-US" dirty="0"/>
              <a:t>AS-A-SERVICE EXPERIENCE</a:t>
            </a:r>
          </a:p>
        </p:txBody>
      </p:sp>
      <p:sp>
        <p:nvSpPr>
          <p:cNvPr id="40" name="Rectangle 39">
            <a:extLst>
              <a:ext uri="{FF2B5EF4-FFF2-40B4-BE49-F238E27FC236}">
                <a16:creationId xmlns:a16="http://schemas.microsoft.com/office/drawing/2014/main" id="{976C4C81-B19E-BD4E-8405-76F9A5417073}"/>
              </a:ext>
            </a:extLst>
          </p:cNvPr>
          <p:cNvSpPr/>
          <p:nvPr/>
        </p:nvSpPr>
        <p:spPr>
          <a:xfrm>
            <a:off x="285743" y="1104685"/>
            <a:ext cx="4354933" cy="1006429"/>
          </a:xfrm>
          <a:prstGeom prst="rect">
            <a:avLst/>
          </a:prstGeom>
        </p:spPr>
        <p:txBody>
          <a:bodyPr wrap="square">
            <a:sp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MetricHPE"/>
                <a:ea typeface="+mn-ea"/>
                <a:cs typeface="+mn-cs"/>
              </a:rPr>
              <a:t>Free up capital, boost operational and financial flexibility, and free up talent to accelerate what’s next for you</a:t>
            </a:r>
          </a:p>
        </p:txBody>
      </p:sp>
      <p:sp>
        <p:nvSpPr>
          <p:cNvPr id="41" name="Rectangle 40">
            <a:extLst>
              <a:ext uri="{FF2B5EF4-FFF2-40B4-BE49-F238E27FC236}">
                <a16:creationId xmlns:a16="http://schemas.microsoft.com/office/drawing/2014/main" id="{5CEBF50A-CB08-0345-90D3-09F567E3D9AE}"/>
              </a:ext>
            </a:extLst>
          </p:cNvPr>
          <p:cNvSpPr/>
          <p:nvPr/>
        </p:nvSpPr>
        <p:spPr>
          <a:xfrm>
            <a:off x="285742" y="2228364"/>
            <a:ext cx="4316489" cy="1638910"/>
          </a:xfrm>
          <a:prstGeom prst="rect">
            <a:avLst/>
          </a:prstGeom>
        </p:spPr>
        <p:txBody>
          <a:bodyPr wrap="square">
            <a:spAutoFit/>
          </a:bodyPr>
          <a:lstStyle/>
          <a:p>
            <a:pPr marL="182880" marR="0" lvl="0" indent="-182880" algn="l" defTabSz="914400" rtl="0" eaLnBrk="1" fontAlgn="auto" latinLnBrk="0" hangingPunct="1">
              <a:lnSpc>
                <a:spcPct val="90000"/>
              </a:lnSpc>
              <a:spcBef>
                <a:spcPts val="0"/>
              </a:spcBef>
              <a:spcAft>
                <a:spcPts val="600"/>
              </a:spcAft>
              <a:buClrTx/>
              <a:buSzTx/>
              <a:buFont typeface="MetricHPE" panose="020B0604020202020204" pitchFamily="34" charset="0"/>
              <a:buChar char="•"/>
              <a:tabLst/>
              <a:defRPr/>
            </a:pPr>
            <a:r>
              <a:rPr kumimoji="0" lang="en-US" sz="1900" b="0" i="0" u="none" strike="noStrike" kern="1200" cap="none" spc="0" normalizeH="0" baseline="0" noProof="0" dirty="0">
                <a:ln>
                  <a:noFill/>
                </a:ln>
                <a:solidFill>
                  <a:prstClr val="white"/>
                </a:solidFill>
                <a:effectLst/>
                <a:uLnTx/>
                <a:uFillTx/>
                <a:latin typeface="MetricHPE"/>
                <a:ea typeface="+mn-ea"/>
                <a:cs typeface="+mn-cs"/>
              </a:rPr>
              <a:t>Get faster time to market</a:t>
            </a:r>
          </a:p>
          <a:p>
            <a:pPr marL="182880" marR="0" lvl="0" indent="-182880" algn="l" defTabSz="914400" rtl="0" eaLnBrk="1" fontAlgn="auto" latinLnBrk="0" hangingPunct="1">
              <a:lnSpc>
                <a:spcPct val="90000"/>
              </a:lnSpc>
              <a:spcBef>
                <a:spcPts val="0"/>
              </a:spcBef>
              <a:spcAft>
                <a:spcPts val="600"/>
              </a:spcAft>
              <a:buClrTx/>
              <a:buSzTx/>
              <a:buFont typeface="MetricHPE" panose="020B0604020202020204" pitchFamily="34" charset="0"/>
              <a:buChar char="•"/>
              <a:tabLst/>
              <a:defRPr/>
            </a:pPr>
            <a:r>
              <a:rPr kumimoji="0" lang="en-US" sz="1900" b="0" i="0" u="none" strike="noStrike" kern="1200" cap="none" spc="0" normalizeH="0" baseline="0" noProof="0" dirty="0">
                <a:ln>
                  <a:noFill/>
                </a:ln>
                <a:solidFill>
                  <a:prstClr val="white"/>
                </a:solidFill>
                <a:effectLst/>
                <a:uLnTx/>
                <a:uFillTx/>
                <a:latin typeface="MetricHPE"/>
                <a:ea typeface="+mn-ea"/>
                <a:cs typeface="+mn-cs"/>
              </a:rPr>
              <a:t>Save on TCO, align costs to business</a:t>
            </a:r>
          </a:p>
          <a:p>
            <a:pPr marL="182880" marR="0" lvl="0" indent="-182880" algn="l" defTabSz="914400" rtl="0" eaLnBrk="1" fontAlgn="auto" latinLnBrk="0" hangingPunct="1">
              <a:lnSpc>
                <a:spcPct val="90000"/>
              </a:lnSpc>
              <a:spcBef>
                <a:spcPts val="0"/>
              </a:spcBef>
              <a:spcAft>
                <a:spcPts val="600"/>
              </a:spcAft>
              <a:buClrTx/>
              <a:buSzTx/>
              <a:buFont typeface="MetricHPE" panose="020B0604020202020204" pitchFamily="34" charset="0"/>
              <a:buChar char="•"/>
              <a:tabLst/>
              <a:defRPr/>
            </a:pPr>
            <a:r>
              <a:rPr kumimoji="0" lang="en-US" sz="1900" b="0" i="0" u="none" strike="noStrike" kern="1200" cap="none" spc="0" normalizeH="0" baseline="0" noProof="0" dirty="0">
                <a:ln>
                  <a:noFill/>
                </a:ln>
                <a:solidFill>
                  <a:prstClr val="white"/>
                </a:solidFill>
                <a:effectLst/>
                <a:uLnTx/>
                <a:uFillTx/>
                <a:latin typeface="MetricHPE"/>
                <a:ea typeface="+mn-ea"/>
                <a:cs typeface="+mn-cs"/>
              </a:rPr>
              <a:t>Scale quickly, meet unpredictable demand</a:t>
            </a:r>
          </a:p>
          <a:p>
            <a:pPr marL="182880" marR="0" lvl="0" indent="-182880" algn="l" defTabSz="914400" rtl="0" eaLnBrk="1" fontAlgn="auto" latinLnBrk="0" hangingPunct="1">
              <a:lnSpc>
                <a:spcPct val="90000"/>
              </a:lnSpc>
              <a:spcBef>
                <a:spcPts val="0"/>
              </a:spcBef>
              <a:spcAft>
                <a:spcPts val="600"/>
              </a:spcAft>
              <a:buClrTx/>
              <a:buSzTx/>
              <a:buFont typeface="MetricHPE" panose="020B0604020202020204" pitchFamily="34" charset="0"/>
              <a:buChar char="•"/>
              <a:tabLst/>
              <a:defRPr/>
            </a:pPr>
            <a:r>
              <a:rPr kumimoji="0" lang="en-US" sz="1900" b="0" i="0" u="none" strike="noStrike" kern="1200" cap="none" spc="0" normalizeH="0" baseline="0" noProof="0" dirty="0">
                <a:ln>
                  <a:noFill/>
                </a:ln>
                <a:solidFill>
                  <a:prstClr val="white"/>
                </a:solidFill>
                <a:effectLst/>
                <a:uLnTx/>
                <a:uFillTx/>
                <a:latin typeface="MetricHPE"/>
                <a:ea typeface="+mn-ea"/>
                <a:cs typeface="+mn-cs"/>
              </a:rPr>
              <a:t>Simplify IT operations across your data centers and clouds</a:t>
            </a:r>
          </a:p>
        </p:txBody>
      </p:sp>
      <p:sp>
        <p:nvSpPr>
          <p:cNvPr id="42" name="TextBox 41">
            <a:extLst>
              <a:ext uri="{FF2B5EF4-FFF2-40B4-BE49-F238E27FC236}">
                <a16:creationId xmlns:a16="http://schemas.microsoft.com/office/drawing/2014/main" id="{5AA93048-51DA-CA47-A8D1-42E43B48F335}"/>
              </a:ext>
            </a:extLst>
          </p:cNvPr>
          <p:cNvSpPr txBox="1"/>
          <p:nvPr/>
        </p:nvSpPr>
        <p:spPr>
          <a:xfrm>
            <a:off x="285742" y="4235465"/>
            <a:ext cx="1493362" cy="738664"/>
          </a:xfrm>
          <a:prstGeom prst="rect">
            <a:avLst/>
          </a:prstGeom>
          <a:noFill/>
          <a:ln w="57150">
            <a:noFill/>
            <a:miter lim="800000"/>
          </a:ln>
        </p:spPr>
        <p:txBody>
          <a:bodyPr wrap="squar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MetricHPE"/>
                <a:ea typeface="+mn-ea"/>
                <a:cs typeface="+mn-cs"/>
              </a:rPr>
              <a:t>75%</a:t>
            </a:r>
            <a:endParaRPr kumimoji="0" lang="en-US" sz="40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43" name="TextBox 42">
            <a:extLst>
              <a:ext uri="{FF2B5EF4-FFF2-40B4-BE49-F238E27FC236}">
                <a16:creationId xmlns:a16="http://schemas.microsoft.com/office/drawing/2014/main" id="{9785A97C-DE8B-8645-A82A-30EA0187305B}"/>
              </a:ext>
            </a:extLst>
          </p:cNvPr>
          <p:cNvSpPr txBox="1"/>
          <p:nvPr/>
        </p:nvSpPr>
        <p:spPr>
          <a:xfrm>
            <a:off x="285742" y="4720931"/>
            <a:ext cx="1893422" cy="655564"/>
          </a:xfrm>
          <a:prstGeom prst="rect">
            <a:avLst/>
          </a:prstGeom>
          <a:noFill/>
          <a:ln w="57150">
            <a:noFill/>
            <a:miter lim="800000"/>
          </a:ln>
        </p:spPr>
        <p:txBody>
          <a:bodyPr wrap="squar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MetricHPE"/>
                <a:ea typeface="+mn-ea"/>
                <a:cs typeface="+mn-cs"/>
              </a:rPr>
              <a:t>shorter time to deployment</a:t>
            </a:r>
            <a:r>
              <a:rPr kumimoji="0" lang="en-US" sz="1700" b="0" i="0" u="none" strike="noStrike" kern="1200" cap="none" spc="0" normalizeH="0" baseline="30000" noProof="0" dirty="0">
                <a:ln>
                  <a:noFill/>
                </a:ln>
                <a:solidFill>
                  <a:schemeClr val="bg1"/>
                </a:solidFill>
                <a:effectLst/>
                <a:uLnTx/>
                <a:uFillTx/>
                <a:latin typeface="MetricHPE"/>
                <a:ea typeface="+mn-ea"/>
                <a:cs typeface="+mn-cs"/>
              </a:rPr>
              <a:t>2</a:t>
            </a:r>
          </a:p>
        </p:txBody>
      </p:sp>
      <p:sp>
        <p:nvSpPr>
          <p:cNvPr id="44" name="TextBox 43">
            <a:extLst>
              <a:ext uri="{FF2B5EF4-FFF2-40B4-BE49-F238E27FC236}">
                <a16:creationId xmlns:a16="http://schemas.microsoft.com/office/drawing/2014/main" id="{D4E08111-C149-9B45-BADB-233F5BB156AA}"/>
              </a:ext>
            </a:extLst>
          </p:cNvPr>
          <p:cNvSpPr txBox="1"/>
          <p:nvPr/>
        </p:nvSpPr>
        <p:spPr>
          <a:xfrm>
            <a:off x="2218493" y="4235465"/>
            <a:ext cx="1493362" cy="738664"/>
          </a:xfrm>
          <a:prstGeom prst="rect">
            <a:avLst/>
          </a:prstGeom>
          <a:noFill/>
          <a:ln w="57150">
            <a:noFill/>
            <a:miter lim="800000"/>
          </a:ln>
        </p:spPr>
        <p:txBody>
          <a:bodyPr wrap="squar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MetricHPE"/>
                <a:ea typeface="+mn-ea"/>
                <a:cs typeface="+mn-cs"/>
              </a:rPr>
              <a:t>40%</a:t>
            </a:r>
            <a:endParaRPr kumimoji="0" lang="en-US" sz="40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45" name="TextBox 44">
            <a:extLst>
              <a:ext uri="{FF2B5EF4-FFF2-40B4-BE49-F238E27FC236}">
                <a16:creationId xmlns:a16="http://schemas.microsoft.com/office/drawing/2014/main" id="{85F0AC05-AF72-B741-88DA-B36009E09145}"/>
              </a:ext>
            </a:extLst>
          </p:cNvPr>
          <p:cNvSpPr txBox="1"/>
          <p:nvPr/>
        </p:nvSpPr>
        <p:spPr>
          <a:xfrm>
            <a:off x="2218493" y="4720931"/>
            <a:ext cx="1493362" cy="655564"/>
          </a:xfrm>
          <a:prstGeom prst="rect">
            <a:avLst/>
          </a:prstGeom>
          <a:noFill/>
          <a:ln w="57150">
            <a:noFill/>
            <a:miter lim="800000"/>
          </a:ln>
        </p:spPr>
        <p:txBody>
          <a:bodyPr wrap="squar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MetricHPE"/>
                <a:ea typeface="+mn-ea"/>
                <a:cs typeface="+mn-cs"/>
              </a:rPr>
              <a:t>IT resource savings</a:t>
            </a:r>
            <a:r>
              <a:rPr kumimoji="0" lang="en-US" sz="1700" b="0" i="0" u="none" strike="noStrike" kern="1200" cap="none" spc="0" normalizeH="0" baseline="30000" noProof="0" dirty="0">
                <a:ln>
                  <a:noFill/>
                </a:ln>
                <a:solidFill>
                  <a:schemeClr val="bg1"/>
                </a:solidFill>
                <a:effectLst/>
                <a:uLnTx/>
                <a:uFillTx/>
                <a:latin typeface="MetricHPE"/>
                <a:ea typeface="+mn-ea"/>
                <a:cs typeface="+mn-cs"/>
              </a:rPr>
              <a:t>2</a:t>
            </a:r>
            <a:endParaRPr kumimoji="0" lang="en-US" sz="1700" b="0" i="0" u="none" strike="noStrike" kern="1200" cap="none" spc="0" normalizeH="0" baseline="0" noProof="0" dirty="0">
              <a:ln>
                <a:noFill/>
              </a:ln>
              <a:solidFill>
                <a:schemeClr val="bg1"/>
              </a:solidFill>
              <a:effectLst/>
              <a:uLnTx/>
              <a:uFillTx/>
              <a:latin typeface="MetricHPE"/>
              <a:ea typeface="+mn-ea"/>
              <a:cs typeface="+mn-cs"/>
            </a:endParaRPr>
          </a:p>
        </p:txBody>
      </p:sp>
      <p:sp>
        <p:nvSpPr>
          <p:cNvPr id="46" name="TextBox 45">
            <a:extLst>
              <a:ext uri="{FF2B5EF4-FFF2-40B4-BE49-F238E27FC236}">
                <a16:creationId xmlns:a16="http://schemas.microsoft.com/office/drawing/2014/main" id="{577A822D-595E-5748-90CC-295DE9226776}"/>
              </a:ext>
            </a:extLst>
          </p:cNvPr>
          <p:cNvSpPr txBox="1"/>
          <p:nvPr/>
        </p:nvSpPr>
        <p:spPr>
          <a:xfrm>
            <a:off x="3819313" y="4235465"/>
            <a:ext cx="1493362" cy="738664"/>
          </a:xfrm>
          <a:prstGeom prst="rect">
            <a:avLst/>
          </a:prstGeom>
          <a:noFill/>
          <a:ln w="57150">
            <a:noFill/>
            <a:miter lim="800000"/>
          </a:ln>
        </p:spPr>
        <p:txBody>
          <a:bodyPr wrap="squar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MetricHPE"/>
                <a:ea typeface="+mn-ea"/>
                <a:cs typeface="+mn-cs"/>
              </a:rPr>
              <a:t>147%</a:t>
            </a:r>
            <a:endParaRPr kumimoji="0" lang="en-US" sz="40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49" name="TextBox 48">
            <a:extLst>
              <a:ext uri="{FF2B5EF4-FFF2-40B4-BE49-F238E27FC236}">
                <a16:creationId xmlns:a16="http://schemas.microsoft.com/office/drawing/2014/main" id="{7CE51C09-9008-5049-A6D8-A622CE428CB0}"/>
              </a:ext>
            </a:extLst>
          </p:cNvPr>
          <p:cNvSpPr txBox="1"/>
          <p:nvPr/>
        </p:nvSpPr>
        <p:spPr>
          <a:xfrm>
            <a:off x="3819312" y="4720931"/>
            <a:ext cx="2020137" cy="420115"/>
          </a:xfrm>
          <a:prstGeom prst="rect">
            <a:avLst/>
          </a:prstGeom>
          <a:noFill/>
          <a:ln w="57150">
            <a:noFill/>
            <a:miter lim="800000"/>
          </a:ln>
        </p:spPr>
        <p:txBody>
          <a:bodyPr wrap="squar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MetricHPE"/>
                <a:ea typeface="+mn-ea"/>
                <a:cs typeface="+mn-cs"/>
              </a:rPr>
              <a:t>estimated ROI</a:t>
            </a:r>
            <a:r>
              <a:rPr kumimoji="0" lang="en-US" sz="1700" b="0" i="0" u="none" strike="noStrike" kern="1200" cap="none" spc="0" normalizeH="0" baseline="30000" noProof="0" dirty="0">
                <a:ln>
                  <a:noFill/>
                </a:ln>
                <a:solidFill>
                  <a:schemeClr val="bg1"/>
                </a:solidFill>
                <a:effectLst/>
                <a:uLnTx/>
                <a:uFillTx/>
                <a:latin typeface="MetricHPE"/>
                <a:ea typeface="+mn-ea"/>
                <a:cs typeface="+mn-cs"/>
              </a:rPr>
              <a:t>2</a:t>
            </a:r>
            <a:endParaRPr kumimoji="0" lang="en-US" sz="1700" b="0" i="0" u="none" strike="noStrike" kern="1200" cap="none" spc="0" normalizeH="0" baseline="0" noProof="0" dirty="0">
              <a:ln>
                <a:noFill/>
              </a:ln>
              <a:solidFill>
                <a:schemeClr val="bg1"/>
              </a:solidFill>
              <a:effectLst/>
              <a:uLnTx/>
              <a:uFillTx/>
              <a:latin typeface="MetricHPE"/>
              <a:ea typeface="+mn-ea"/>
              <a:cs typeface="+mn-cs"/>
            </a:endParaRPr>
          </a:p>
        </p:txBody>
      </p:sp>
      <p:sp>
        <p:nvSpPr>
          <p:cNvPr id="51" name="TextBox 50">
            <a:extLst>
              <a:ext uri="{FF2B5EF4-FFF2-40B4-BE49-F238E27FC236}">
                <a16:creationId xmlns:a16="http://schemas.microsoft.com/office/drawing/2014/main" id="{34EBCAA3-A5F8-F04C-B30F-54F355CCB0AB}"/>
              </a:ext>
            </a:extLst>
          </p:cNvPr>
          <p:cNvSpPr txBox="1"/>
          <p:nvPr/>
        </p:nvSpPr>
        <p:spPr>
          <a:xfrm>
            <a:off x="5641640" y="4235465"/>
            <a:ext cx="2417702" cy="738664"/>
          </a:xfrm>
          <a:prstGeom prst="rect">
            <a:avLst/>
          </a:prstGeom>
          <a:noFill/>
          <a:ln w="57150">
            <a:noFill/>
            <a:miter lim="800000"/>
          </a:ln>
        </p:spPr>
        <p:txBody>
          <a:bodyPr wrap="squar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MetricHPE"/>
                <a:ea typeface="+mn-ea"/>
                <a:cs typeface="+mn-cs"/>
              </a:rPr>
              <a:t>30–40%</a:t>
            </a:r>
            <a:endParaRPr kumimoji="0" lang="en-US" sz="40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52" name="TextBox 51">
            <a:extLst>
              <a:ext uri="{FF2B5EF4-FFF2-40B4-BE49-F238E27FC236}">
                <a16:creationId xmlns:a16="http://schemas.microsoft.com/office/drawing/2014/main" id="{EFFD8AE8-7FA8-634C-9945-C784F0FC9394}"/>
              </a:ext>
            </a:extLst>
          </p:cNvPr>
          <p:cNvSpPr txBox="1"/>
          <p:nvPr/>
        </p:nvSpPr>
        <p:spPr>
          <a:xfrm>
            <a:off x="5661518" y="4720931"/>
            <a:ext cx="2417702" cy="420115"/>
          </a:xfrm>
          <a:prstGeom prst="rect">
            <a:avLst/>
          </a:prstGeom>
          <a:noFill/>
          <a:ln w="57150">
            <a:noFill/>
            <a:miter lim="800000"/>
          </a:ln>
        </p:spPr>
        <p:txBody>
          <a:bodyPr wrap="squar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700" b="0" i="0" u="none" strike="noStrike" kern="1200" cap="none" spc="0" normalizeH="0" baseline="0" noProof="0" dirty="0">
                <a:ln>
                  <a:noFill/>
                </a:ln>
                <a:solidFill>
                  <a:prstClr val="white"/>
                </a:solidFill>
                <a:effectLst/>
                <a:uLnTx/>
                <a:uFillTx/>
                <a:latin typeface="MetricHPE"/>
                <a:ea typeface="+mn-ea"/>
                <a:cs typeface="+mn-cs"/>
              </a:rPr>
              <a:t>TCO savings</a:t>
            </a:r>
            <a:r>
              <a:rPr kumimoji="0" lang="en-US" sz="1700" b="0" i="0" u="none" strike="noStrike" kern="1200" cap="none" spc="0" normalizeH="0" baseline="30000" noProof="0" dirty="0">
                <a:ln>
                  <a:noFill/>
                </a:ln>
                <a:solidFill>
                  <a:schemeClr val="bg1"/>
                </a:solidFill>
                <a:effectLst/>
                <a:uLnTx/>
                <a:uFillTx/>
                <a:latin typeface="MetricHPE"/>
                <a:ea typeface="+mn-ea"/>
                <a:cs typeface="+mn-cs"/>
              </a:rPr>
              <a:t>2</a:t>
            </a:r>
            <a:endParaRPr kumimoji="0" lang="en-US" sz="1700" b="0" i="0" u="none" strike="noStrike" kern="1200" cap="none" spc="0" normalizeH="0" baseline="0" noProof="0" dirty="0">
              <a:ln>
                <a:noFill/>
              </a:ln>
              <a:solidFill>
                <a:schemeClr val="bg1"/>
              </a:solidFill>
              <a:effectLst/>
              <a:uLnTx/>
              <a:uFillTx/>
              <a:latin typeface="MetricHPE"/>
              <a:ea typeface="+mn-ea"/>
              <a:cs typeface="+mn-cs"/>
            </a:endParaRPr>
          </a:p>
        </p:txBody>
      </p:sp>
      <p:sp>
        <p:nvSpPr>
          <p:cNvPr id="53" name="Freeform 52">
            <a:extLst>
              <a:ext uri="{FF2B5EF4-FFF2-40B4-BE49-F238E27FC236}">
                <a16:creationId xmlns:a16="http://schemas.microsoft.com/office/drawing/2014/main" id="{BD8F619D-5D6C-6048-B125-1C09A69ED6A3}"/>
              </a:ext>
            </a:extLst>
          </p:cNvPr>
          <p:cNvSpPr/>
          <p:nvPr/>
        </p:nvSpPr>
        <p:spPr bwMode="ltGray">
          <a:xfrm>
            <a:off x="2003572" y="4440721"/>
            <a:ext cx="0" cy="805070"/>
          </a:xfrm>
          <a:custGeom>
            <a:avLst/>
            <a:gdLst>
              <a:gd name="connsiteX0" fmla="*/ 0 w 0"/>
              <a:gd name="connsiteY0" fmla="*/ 805070 h 805070"/>
              <a:gd name="connsiteX1" fmla="*/ 0 w 0"/>
              <a:gd name="connsiteY1" fmla="*/ 0 h 805070"/>
            </a:gdLst>
            <a:ahLst/>
            <a:cxnLst>
              <a:cxn ang="0">
                <a:pos x="connsiteX0" y="connsiteY0"/>
              </a:cxn>
              <a:cxn ang="0">
                <a:pos x="connsiteX1" y="connsiteY1"/>
              </a:cxn>
            </a:cxnLst>
            <a:rect l="l" t="t" r="r" b="b"/>
            <a:pathLst>
              <a:path h="805070">
                <a:moveTo>
                  <a:pt x="0" y="805070"/>
                </a:moveTo>
                <a:lnTo>
                  <a:pt x="0" y="0"/>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54" name="Freeform 53">
            <a:extLst>
              <a:ext uri="{FF2B5EF4-FFF2-40B4-BE49-F238E27FC236}">
                <a16:creationId xmlns:a16="http://schemas.microsoft.com/office/drawing/2014/main" id="{017C9484-31D1-5A44-9112-C38AC0277854}"/>
              </a:ext>
            </a:extLst>
          </p:cNvPr>
          <p:cNvSpPr/>
          <p:nvPr/>
        </p:nvSpPr>
        <p:spPr bwMode="ltGray">
          <a:xfrm>
            <a:off x="3605638" y="4440721"/>
            <a:ext cx="0" cy="805070"/>
          </a:xfrm>
          <a:custGeom>
            <a:avLst/>
            <a:gdLst>
              <a:gd name="connsiteX0" fmla="*/ 0 w 0"/>
              <a:gd name="connsiteY0" fmla="*/ 805070 h 805070"/>
              <a:gd name="connsiteX1" fmla="*/ 0 w 0"/>
              <a:gd name="connsiteY1" fmla="*/ 0 h 805070"/>
            </a:gdLst>
            <a:ahLst/>
            <a:cxnLst>
              <a:cxn ang="0">
                <a:pos x="connsiteX0" y="connsiteY0"/>
              </a:cxn>
              <a:cxn ang="0">
                <a:pos x="connsiteX1" y="connsiteY1"/>
              </a:cxn>
            </a:cxnLst>
            <a:rect l="l" t="t" r="r" b="b"/>
            <a:pathLst>
              <a:path h="805070">
                <a:moveTo>
                  <a:pt x="0" y="805070"/>
                </a:moveTo>
                <a:lnTo>
                  <a:pt x="0" y="0"/>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55" name="Freeform 54">
            <a:extLst>
              <a:ext uri="{FF2B5EF4-FFF2-40B4-BE49-F238E27FC236}">
                <a16:creationId xmlns:a16="http://schemas.microsoft.com/office/drawing/2014/main" id="{5B90A2B0-B6C0-0943-8681-9CA0B134062A}"/>
              </a:ext>
            </a:extLst>
          </p:cNvPr>
          <p:cNvSpPr/>
          <p:nvPr/>
        </p:nvSpPr>
        <p:spPr bwMode="ltGray">
          <a:xfrm>
            <a:off x="5485107" y="4440721"/>
            <a:ext cx="0" cy="805070"/>
          </a:xfrm>
          <a:custGeom>
            <a:avLst/>
            <a:gdLst>
              <a:gd name="connsiteX0" fmla="*/ 0 w 0"/>
              <a:gd name="connsiteY0" fmla="*/ 805070 h 805070"/>
              <a:gd name="connsiteX1" fmla="*/ 0 w 0"/>
              <a:gd name="connsiteY1" fmla="*/ 0 h 805070"/>
            </a:gdLst>
            <a:ahLst/>
            <a:cxnLst>
              <a:cxn ang="0">
                <a:pos x="connsiteX0" y="connsiteY0"/>
              </a:cxn>
              <a:cxn ang="0">
                <a:pos x="connsiteX1" y="connsiteY1"/>
              </a:cxn>
            </a:cxnLst>
            <a:rect l="l" t="t" r="r" b="b"/>
            <a:pathLst>
              <a:path h="805070">
                <a:moveTo>
                  <a:pt x="0" y="805070"/>
                </a:moveTo>
                <a:lnTo>
                  <a:pt x="0" y="0"/>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56" name="Title 3">
            <a:extLst>
              <a:ext uri="{FF2B5EF4-FFF2-40B4-BE49-F238E27FC236}">
                <a16:creationId xmlns:a16="http://schemas.microsoft.com/office/drawing/2014/main" id="{B47F9858-953C-334E-B041-18687B1208E5}"/>
              </a:ext>
            </a:extLst>
          </p:cNvPr>
          <p:cNvSpPr txBox="1">
            <a:spLocks/>
          </p:cNvSpPr>
          <p:nvPr/>
        </p:nvSpPr>
        <p:spPr>
          <a:xfrm>
            <a:off x="5285464" y="1312064"/>
            <a:ext cx="6096000" cy="401637"/>
          </a:xfrm>
          <a:prstGeom prst="rect">
            <a:avLst/>
          </a:prstGeom>
          <a:ln w="57150">
            <a:noFill/>
            <a:miter lim="800000"/>
          </a:ln>
        </p:spPr>
        <p:txBody>
          <a:bodyPr vert="horz" lIns="91440" tIns="91440" rIns="91440" bIns="91440" rtlCol="0" anchor="ctr" anchorCtr="0">
            <a:noAutofit/>
          </a:bodyPr>
          <a:lstStyle>
            <a:lvl1pPr algn="l" defTabSz="914400" rtl="0" eaLnBrk="1" latinLnBrk="0" hangingPunct="1">
              <a:lnSpc>
                <a:spcPct val="90000"/>
              </a:lnSpc>
              <a:spcBef>
                <a:spcPct val="0"/>
              </a:spcBef>
              <a:buNone/>
              <a:defRPr sz="2800" b="0" kern="1200" cap="all" baseline="0">
                <a:solidFill>
                  <a:schemeClr val="bg1"/>
                </a:solidFill>
                <a:latin typeface="MetricHPE Black" panose="020B0A03030202060203" pitchFamily="34" charset="0"/>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r>
              <a:rPr kumimoji="0" lang="en-US" b="1" i="0" u="none" strike="noStrike" kern="1200" cap="all" spc="0" normalizeH="0" baseline="0" noProof="0" dirty="0">
                <a:ln>
                  <a:noFill/>
                </a:ln>
                <a:solidFill>
                  <a:prstClr val="white"/>
                </a:solidFill>
                <a:effectLst/>
                <a:uLnTx/>
                <a:uFillTx/>
                <a:latin typeface="MetricHPE" panose="020B0503030202060203" pitchFamily="34" charset="0"/>
                <a:ea typeface="+mj-ea"/>
                <a:cs typeface="+mj-cs"/>
              </a:rPr>
              <a:t>HPE greenlake</a:t>
            </a:r>
            <a:br>
              <a:rPr kumimoji="0" lang="en-US" sz="4400" b="1" i="0" u="none" strike="noStrike" kern="1200" cap="all" spc="0" normalizeH="0" baseline="0" noProof="0" dirty="0">
                <a:ln>
                  <a:noFill/>
                </a:ln>
                <a:solidFill>
                  <a:prstClr val="white"/>
                </a:solidFill>
                <a:effectLst/>
                <a:uLnTx/>
                <a:uFillTx/>
                <a:latin typeface="MetricHPE" panose="020B0503030202060203" pitchFamily="34" charset="0"/>
                <a:ea typeface="+mj-ea"/>
                <a:cs typeface="+mj-cs"/>
              </a:rPr>
            </a:br>
            <a:r>
              <a:rPr kumimoji="0" lang="en-US" sz="2000" b="1" i="0" u="none" strike="noStrike" kern="1200" cap="all" spc="0" normalizeH="0" baseline="0" noProof="0" dirty="0">
                <a:ln>
                  <a:noFill/>
                </a:ln>
                <a:solidFill>
                  <a:prstClr val="white"/>
                </a:solidFill>
                <a:effectLst/>
                <a:uLnTx/>
                <a:uFillTx/>
                <a:latin typeface="MetricHPE" panose="020B0503030202060203" pitchFamily="34" charset="0"/>
                <a:ea typeface="+mj-ea"/>
                <a:cs typeface="+mj-cs"/>
              </a:rPr>
              <a:t>The cloud that comes to you</a:t>
            </a:r>
          </a:p>
        </p:txBody>
      </p:sp>
    </p:spTree>
    <p:extLst>
      <p:ext uri="{BB962C8B-B14F-4D97-AF65-F5344CB8AC3E}">
        <p14:creationId xmlns:p14="http://schemas.microsoft.com/office/powerpoint/2010/main" val="149588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CONFIDENTIAL | AUTHORIZED HPE PARTNER USE ONLY</a:t>
            </a:r>
          </a:p>
        </p:txBody>
      </p:sp>
      <p:sp>
        <p:nvSpPr>
          <p:cNvPr id="5" name="Slide Number Placeholder 4"/>
          <p:cNvSpPr>
            <a:spLocks noGrp="1"/>
          </p:cNvSpPr>
          <p:nvPr>
            <p:ph type="sldNum" sz="quarter" idx="11"/>
          </p:nvPr>
        </p:nvSpPr>
        <p:spPr/>
        <p:txBody>
          <a:bodyPr/>
          <a:lstStyle/>
          <a:p>
            <a:pPr defTabSz="1088421">
              <a:buFontTx/>
              <a:buBlip>
                <a:blip r:embed="rId3"/>
              </a:buBlip>
            </a:pPr>
            <a:fld id="{104FC826-72BB-4AF1-BA01-A94F7396A7DC}" type="slidenum">
              <a:rPr lang="en-US" smtClean="0"/>
              <a:pPr defTabSz="1088421">
                <a:buFontTx/>
                <a:buBlip>
                  <a:blip r:embed="rId3"/>
                </a:buBlip>
              </a:pPr>
              <a:t>60</a:t>
            </a:fld>
            <a:endParaRPr lang="en-US" dirty="0"/>
          </a:p>
        </p:txBody>
      </p:sp>
      <p:sp>
        <p:nvSpPr>
          <p:cNvPr id="2" name="Title 1"/>
          <p:cNvSpPr>
            <a:spLocks noGrp="1"/>
          </p:cNvSpPr>
          <p:nvPr>
            <p:ph type="title"/>
          </p:nvPr>
        </p:nvSpPr>
        <p:spPr/>
        <p:txBody>
          <a:bodyPr/>
          <a:lstStyle/>
          <a:p>
            <a:r>
              <a:rPr lang="fr-FR" dirty="0"/>
              <a:t>Hpe proliant DL380 Gen10 Plus riser options (continued)</a:t>
            </a:r>
            <a:endParaRPr lang="en-US" dirty="0"/>
          </a:p>
        </p:txBody>
      </p:sp>
      <p:sp>
        <p:nvSpPr>
          <p:cNvPr id="9" name="Rectangle 8">
            <a:extLst>
              <a:ext uri="{FF2B5EF4-FFF2-40B4-BE49-F238E27FC236}">
                <a16:creationId xmlns:a16="http://schemas.microsoft.com/office/drawing/2014/main" id="{728878D5-2B8B-4478-82DF-ED451460ADF5}"/>
              </a:ext>
            </a:extLst>
          </p:cNvPr>
          <p:cNvSpPr/>
          <p:nvPr/>
        </p:nvSpPr>
        <p:spPr>
          <a:xfrm>
            <a:off x="311870" y="2435755"/>
            <a:ext cx="4136069" cy="238527"/>
          </a:xfrm>
          <a:prstGeom prst="rect">
            <a:avLst/>
          </a:prstGeom>
        </p:spPr>
        <p:txBody>
          <a:bodyPr wrap="none">
            <a:spAutoFit/>
          </a:bodyPr>
          <a:lstStyle/>
          <a:p>
            <a:pPr lvl="0"/>
            <a:r>
              <a:rPr lang="en-US" sz="950" dirty="0">
                <a:solidFill>
                  <a:prstClr val="black"/>
                </a:solidFill>
              </a:rPr>
              <a:t>Y = Yes; D = Default; O = Optional; Gray = Not supported or slot/connector not present</a:t>
            </a:r>
          </a:p>
        </p:txBody>
      </p:sp>
      <p:pic>
        <p:nvPicPr>
          <p:cNvPr id="21" name="圖片 10">
            <a:extLst>
              <a:ext uri="{FF2B5EF4-FFF2-40B4-BE49-F238E27FC236}">
                <a16:creationId xmlns:a16="http://schemas.microsoft.com/office/drawing/2014/main" id="{ACD74C3F-DB02-4890-A3B5-C744A18497F2}"/>
              </a:ext>
            </a:extLst>
          </p:cNvPr>
          <p:cNvPicPr>
            <a:picLocks noChangeAspect="1"/>
          </p:cNvPicPr>
          <p:nvPr/>
        </p:nvPicPr>
        <p:blipFill>
          <a:blip r:embed="rId4"/>
          <a:stretch>
            <a:fillRect/>
          </a:stretch>
        </p:blipFill>
        <p:spPr>
          <a:xfrm rot="5400000">
            <a:off x="8332004" y="2791470"/>
            <a:ext cx="2350036" cy="3665846"/>
          </a:xfrm>
          <a:prstGeom prst="rect">
            <a:avLst/>
          </a:prstGeom>
        </p:spPr>
      </p:pic>
      <p:sp>
        <p:nvSpPr>
          <p:cNvPr id="22" name="Rectangle 21">
            <a:extLst>
              <a:ext uri="{FF2B5EF4-FFF2-40B4-BE49-F238E27FC236}">
                <a16:creationId xmlns:a16="http://schemas.microsoft.com/office/drawing/2014/main" id="{B981CEA6-F064-479E-870A-7E6C641C0697}"/>
              </a:ext>
            </a:extLst>
          </p:cNvPr>
          <p:cNvSpPr/>
          <p:nvPr/>
        </p:nvSpPr>
        <p:spPr>
          <a:xfrm>
            <a:off x="9570675" y="5045953"/>
            <a:ext cx="1549101" cy="546754"/>
          </a:xfrm>
          <a:prstGeom prst="rect">
            <a:avLst/>
          </a:prstGeom>
          <a:solidFill>
            <a:srgbClr val="32DAC8"/>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dirty="0">
                <a:solidFill>
                  <a:schemeClr val="tx1"/>
                </a:solidFill>
              </a:rPr>
              <a:t>Primary</a:t>
            </a:r>
          </a:p>
          <a:p>
            <a:pPr algn="l"/>
            <a:r>
              <a:rPr lang="en-US" sz="1100" b="1" dirty="0">
                <a:solidFill>
                  <a:schemeClr val="tx1"/>
                </a:solidFill>
              </a:rPr>
              <a:t>A,B,C,C+D,G,H,I,K,M</a:t>
            </a:r>
          </a:p>
        </p:txBody>
      </p:sp>
      <p:sp>
        <p:nvSpPr>
          <p:cNvPr id="23" name="Rectangle 22">
            <a:extLst>
              <a:ext uri="{FF2B5EF4-FFF2-40B4-BE49-F238E27FC236}">
                <a16:creationId xmlns:a16="http://schemas.microsoft.com/office/drawing/2014/main" id="{DC366C9A-A45D-4040-A19D-CF9EC8C14D33}"/>
              </a:ext>
            </a:extLst>
          </p:cNvPr>
          <p:cNvSpPr/>
          <p:nvPr/>
        </p:nvSpPr>
        <p:spPr>
          <a:xfrm>
            <a:off x="9568471" y="4369826"/>
            <a:ext cx="1560270" cy="5467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dirty="0"/>
              <a:t>Secondary</a:t>
            </a:r>
          </a:p>
          <a:p>
            <a:pPr algn="l"/>
            <a:r>
              <a:rPr lang="en-US" sz="1100" b="1" dirty="0"/>
              <a:t>A,B,C,C+D,G,H,I,K,L,N,O</a:t>
            </a:r>
          </a:p>
        </p:txBody>
      </p:sp>
      <p:sp>
        <p:nvSpPr>
          <p:cNvPr id="24" name="Rectangle 23">
            <a:extLst>
              <a:ext uri="{FF2B5EF4-FFF2-40B4-BE49-F238E27FC236}">
                <a16:creationId xmlns:a16="http://schemas.microsoft.com/office/drawing/2014/main" id="{E4F5C331-FC8B-4340-8AA0-26CE8DC62D60}"/>
              </a:ext>
            </a:extLst>
          </p:cNvPr>
          <p:cNvSpPr/>
          <p:nvPr/>
        </p:nvSpPr>
        <p:spPr>
          <a:xfrm>
            <a:off x="9566266" y="3656843"/>
            <a:ext cx="1563830" cy="555250"/>
          </a:xfrm>
          <a:prstGeom prst="rect">
            <a:avLst/>
          </a:prstGeom>
          <a:solidFill>
            <a:srgbClr val="FF83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dirty="0">
                <a:solidFill>
                  <a:schemeClr val="tx1"/>
                </a:solidFill>
              </a:rPr>
              <a:t>Teritary</a:t>
            </a:r>
          </a:p>
          <a:p>
            <a:pPr algn="l"/>
            <a:r>
              <a:rPr lang="en-US" sz="1100" b="1" dirty="0">
                <a:solidFill>
                  <a:schemeClr val="tx1"/>
                </a:solidFill>
              </a:rPr>
              <a:t>E,F,J,O</a:t>
            </a:r>
          </a:p>
        </p:txBody>
      </p:sp>
      <p:pic>
        <p:nvPicPr>
          <p:cNvPr id="19" name="Picture 18">
            <a:extLst>
              <a:ext uri="{FF2B5EF4-FFF2-40B4-BE49-F238E27FC236}">
                <a16:creationId xmlns:a16="http://schemas.microsoft.com/office/drawing/2014/main" id="{B46F878A-C5BA-4435-96D7-897A23C1F1C8}"/>
              </a:ext>
            </a:extLst>
          </p:cNvPr>
          <p:cNvPicPr>
            <a:picLocks noChangeAspect="1"/>
          </p:cNvPicPr>
          <p:nvPr/>
        </p:nvPicPr>
        <p:blipFill>
          <a:blip r:embed="rId5"/>
          <a:stretch>
            <a:fillRect/>
          </a:stretch>
        </p:blipFill>
        <p:spPr>
          <a:xfrm>
            <a:off x="463221" y="3346459"/>
            <a:ext cx="3059119" cy="1215337"/>
          </a:xfrm>
          <a:prstGeom prst="rect">
            <a:avLst/>
          </a:prstGeom>
        </p:spPr>
      </p:pic>
      <p:sp>
        <p:nvSpPr>
          <p:cNvPr id="20" name="Oval 19">
            <a:extLst>
              <a:ext uri="{FF2B5EF4-FFF2-40B4-BE49-F238E27FC236}">
                <a16:creationId xmlns:a16="http://schemas.microsoft.com/office/drawing/2014/main" id="{2FC9B4DB-BEEA-414B-937E-690774C9075B}"/>
              </a:ext>
            </a:extLst>
          </p:cNvPr>
          <p:cNvSpPr>
            <a:spLocks/>
          </p:cNvSpPr>
          <p:nvPr/>
        </p:nvSpPr>
        <p:spPr>
          <a:xfrm>
            <a:off x="389438" y="3118224"/>
            <a:ext cx="301752" cy="3017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TW" dirty="0"/>
              <a:t>H</a:t>
            </a:r>
            <a:endParaRPr lang="en-US" dirty="0"/>
          </a:p>
        </p:txBody>
      </p:sp>
      <p:pic>
        <p:nvPicPr>
          <p:cNvPr id="33" name="Picture 32">
            <a:extLst>
              <a:ext uri="{FF2B5EF4-FFF2-40B4-BE49-F238E27FC236}">
                <a16:creationId xmlns:a16="http://schemas.microsoft.com/office/drawing/2014/main" id="{9F2CB32A-665E-4F75-9056-2236A3903801}"/>
              </a:ext>
            </a:extLst>
          </p:cNvPr>
          <p:cNvPicPr>
            <a:picLocks noChangeAspect="1"/>
          </p:cNvPicPr>
          <p:nvPr/>
        </p:nvPicPr>
        <p:blipFill>
          <a:blip r:embed="rId6"/>
          <a:stretch>
            <a:fillRect/>
          </a:stretch>
        </p:blipFill>
        <p:spPr>
          <a:xfrm>
            <a:off x="3645546" y="3239194"/>
            <a:ext cx="3312127" cy="1279157"/>
          </a:xfrm>
          <a:prstGeom prst="rect">
            <a:avLst/>
          </a:prstGeom>
        </p:spPr>
      </p:pic>
      <p:pic>
        <p:nvPicPr>
          <p:cNvPr id="35" name="Picture 34">
            <a:extLst>
              <a:ext uri="{FF2B5EF4-FFF2-40B4-BE49-F238E27FC236}">
                <a16:creationId xmlns:a16="http://schemas.microsoft.com/office/drawing/2014/main" id="{B15D352B-5CF5-4AB9-987E-B368D931B6F1}"/>
              </a:ext>
            </a:extLst>
          </p:cNvPr>
          <p:cNvPicPr>
            <a:picLocks noChangeAspect="1"/>
          </p:cNvPicPr>
          <p:nvPr/>
        </p:nvPicPr>
        <p:blipFill>
          <a:blip r:embed="rId7"/>
          <a:stretch>
            <a:fillRect/>
          </a:stretch>
        </p:blipFill>
        <p:spPr>
          <a:xfrm>
            <a:off x="3592928" y="4960406"/>
            <a:ext cx="3364745" cy="1030603"/>
          </a:xfrm>
          <a:prstGeom prst="rect">
            <a:avLst/>
          </a:prstGeom>
        </p:spPr>
      </p:pic>
      <p:sp>
        <p:nvSpPr>
          <p:cNvPr id="36" name="Oval 35">
            <a:extLst>
              <a:ext uri="{FF2B5EF4-FFF2-40B4-BE49-F238E27FC236}">
                <a16:creationId xmlns:a16="http://schemas.microsoft.com/office/drawing/2014/main" id="{36BCA1A7-A2C9-4FEC-B0A2-DB1748B6E71B}"/>
              </a:ext>
            </a:extLst>
          </p:cNvPr>
          <p:cNvSpPr/>
          <p:nvPr/>
        </p:nvSpPr>
        <p:spPr>
          <a:xfrm>
            <a:off x="3471878" y="4756874"/>
            <a:ext cx="301752" cy="3017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altLang="zh-TW" dirty="0"/>
              <a:t>J</a:t>
            </a:r>
            <a:endParaRPr lang="en-US" dirty="0"/>
          </a:p>
        </p:txBody>
      </p:sp>
      <p:graphicFrame>
        <p:nvGraphicFramePr>
          <p:cNvPr id="38" name="Object 37">
            <a:extLst>
              <a:ext uri="{FF2B5EF4-FFF2-40B4-BE49-F238E27FC236}">
                <a16:creationId xmlns:a16="http://schemas.microsoft.com/office/drawing/2014/main" id="{9E301779-077E-488B-ADBC-772F0F64BAF4}"/>
              </a:ext>
            </a:extLst>
          </p:cNvPr>
          <p:cNvGraphicFramePr>
            <a:graphicFrameLocks noChangeAspect="1"/>
          </p:cNvGraphicFramePr>
          <p:nvPr>
            <p:extLst>
              <p:ext uri="{D42A27DB-BD31-4B8C-83A1-F6EECF244321}">
                <p14:modId xmlns:p14="http://schemas.microsoft.com/office/powerpoint/2010/main" val="784066061"/>
              </p:ext>
            </p:extLst>
          </p:nvPr>
        </p:nvGraphicFramePr>
        <p:xfrm>
          <a:off x="381000" y="1162050"/>
          <a:ext cx="11430000" cy="1276350"/>
        </p:xfrm>
        <a:graphic>
          <a:graphicData uri="http://schemas.openxmlformats.org/presentationml/2006/ole">
            <mc:AlternateContent xmlns:mc="http://schemas.openxmlformats.org/markup-compatibility/2006">
              <mc:Choice xmlns:v="urn:schemas-microsoft-com:vml" Requires="v">
                <p:oleObj spid="_x0000_s3076" name="Worksheet" r:id="rId8" imgW="11639647" imgH="1276523" progId="Excel.Sheet.12">
                  <p:embed/>
                </p:oleObj>
              </mc:Choice>
              <mc:Fallback>
                <p:oleObj name="Worksheet" r:id="rId8" imgW="11639647" imgH="1276523" progId="Excel.Sheet.12">
                  <p:embed/>
                  <p:pic>
                    <p:nvPicPr>
                      <p:cNvPr id="38" name="Object 37">
                        <a:extLst>
                          <a:ext uri="{FF2B5EF4-FFF2-40B4-BE49-F238E27FC236}">
                            <a16:creationId xmlns:a16="http://schemas.microsoft.com/office/drawing/2014/main" id="{9E301779-077E-488B-ADBC-772F0F64BAF4}"/>
                          </a:ext>
                        </a:extLst>
                      </p:cNvPr>
                      <p:cNvPicPr/>
                      <p:nvPr/>
                    </p:nvPicPr>
                    <p:blipFill>
                      <a:blip r:embed="rId9"/>
                      <a:stretch>
                        <a:fillRect/>
                      </a:stretch>
                    </p:blipFill>
                    <p:spPr>
                      <a:xfrm>
                        <a:off x="381000" y="1162050"/>
                        <a:ext cx="11430000" cy="1276350"/>
                      </a:xfrm>
                      <a:prstGeom prst="rect">
                        <a:avLst/>
                      </a:prstGeom>
                    </p:spPr>
                  </p:pic>
                </p:oleObj>
              </mc:Fallback>
            </mc:AlternateContent>
          </a:graphicData>
        </a:graphic>
      </p:graphicFrame>
    </p:spTree>
    <p:extLst>
      <p:ext uri="{BB962C8B-B14F-4D97-AF65-F5344CB8AC3E}">
        <p14:creationId xmlns:p14="http://schemas.microsoft.com/office/powerpoint/2010/main" val="2318864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CONFIDENTIAL | AUTHORIZED HPE PARTNER USE ONLY</a:t>
            </a:r>
          </a:p>
        </p:txBody>
      </p:sp>
      <p:sp>
        <p:nvSpPr>
          <p:cNvPr id="5" name="Slide Number Placeholder 4"/>
          <p:cNvSpPr>
            <a:spLocks noGrp="1"/>
          </p:cNvSpPr>
          <p:nvPr>
            <p:ph type="sldNum" sz="quarter" idx="11"/>
          </p:nvPr>
        </p:nvSpPr>
        <p:spPr/>
        <p:txBody>
          <a:bodyPr/>
          <a:lstStyle/>
          <a:p>
            <a:pPr defTabSz="1088421">
              <a:buFontTx/>
              <a:buBlip>
                <a:blip r:embed="rId3"/>
              </a:buBlip>
            </a:pPr>
            <a:fld id="{104FC826-72BB-4AF1-BA01-A94F7396A7DC}" type="slidenum">
              <a:rPr lang="en-US" smtClean="0"/>
              <a:pPr defTabSz="1088421">
                <a:buFontTx/>
                <a:buBlip>
                  <a:blip r:embed="rId3"/>
                </a:buBlip>
              </a:pPr>
              <a:t>61</a:t>
            </a:fld>
            <a:endParaRPr lang="en-US" dirty="0"/>
          </a:p>
        </p:txBody>
      </p:sp>
      <p:sp>
        <p:nvSpPr>
          <p:cNvPr id="2" name="Title 1"/>
          <p:cNvSpPr>
            <a:spLocks noGrp="1"/>
          </p:cNvSpPr>
          <p:nvPr>
            <p:ph type="title"/>
          </p:nvPr>
        </p:nvSpPr>
        <p:spPr/>
        <p:txBody>
          <a:bodyPr/>
          <a:lstStyle/>
          <a:p>
            <a:r>
              <a:rPr lang="fr-FR" dirty="0"/>
              <a:t>Hpe proliant DL380 Gen10 Plus riser options (continued)</a:t>
            </a:r>
            <a:endParaRPr lang="en-US" dirty="0"/>
          </a:p>
        </p:txBody>
      </p:sp>
      <p:sp>
        <p:nvSpPr>
          <p:cNvPr id="9" name="Rectangle 8">
            <a:extLst>
              <a:ext uri="{FF2B5EF4-FFF2-40B4-BE49-F238E27FC236}">
                <a16:creationId xmlns:a16="http://schemas.microsoft.com/office/drawing/2014/main" id="{728878D5-2B8B-4478-82DF-ED451460ADF5}"/>
              </a:ext>
            </a:extLst>
          </p:cNvPr>
          <p:cNvSpPr/>
          <p:nvPr/>
        </p:nvSpPr>
        <p:spPr>
          <a:xfrm>
            <a:off x="311870" y="2296416"/>
            <a:ext cx="4136069" cy="238527"/>
          </a:xfrm>
          <a:prstGeom prst="rect">
            <a:avLst/>
          </a:prstGeom>
        </p:spPr>
        <p:txBody>
          <a:bodyPr wrap="none">
            <a:spAutoFit/>
          </a:bodyPr>
          <a:lstStyle/>
          <a:p>
            <a:pPr lvl="0"/>
            <a:r>
              <a:rPr lang="en-US" sz="950" dirty="0">
                <a:solidFill>
                  <a:prstClr val="black"/>
                </a:solidFill>
              </a:rPr>
              <a:t>Y = Yes; D = Default; O = Optional; Gray = Not supported or slot/connector not present</a:t>
            </a:r>
          </a:p>
        </p:txBody>
      </p:sp>
      <p:pic>
        <p:nvPicPr>
          <p:cNvPr id="21" name="圖片 10">
            <a:extLst>
              <a:ext uri="{FF2B5EF4-FFF2-40B4-BE49-F238E27FC236}">
                <a16:creationId xmlns:a16="http://schemas.microsoft.com/office/drawing/2014/main" id="{ACD74C3F-DB02-4890-A3B5-C744A18497F2}"/>
              </a:ext>
            </a:extLst>
          </p:cNvPr>
          <p:cNvPicPr>
            <a:picLocks noChangeAspect="1"/>
          </p:cNvPicPr>
          <p:nvPr/>
        </p:nvPicPr>
        <p:blipFill>
          <a:blip r:embed="rId4"/>
          <a:stretch>
            <a:fillRect/>
          </a:stretch>
        </p:blipFill>
        <p:spPr>
          <a:xfrm rot="5400000">
            <a:off x="8332004" y="2791470"/>
            <a:ext cx="2350036" cy="3665846"/>
          </a:xfrm>
          <a:prstGeom prst="rect">
            <a:avLst/>
          </a:prstGeom>
        </p:spPr>
      </p:pic>
      <p:sp>
        <p:nvSpPr>
          <p:cNvPr id="22" name="Rectangle 21">
            <a:extLst>
              <a:ext uri="{FF2B5EF4-FFF2-40B4-BE49-F238E27FC236}">
                <a16:creationId xmlns:a16="http://schemas.microsoft.com/office/drawing/2014/main" id="{B981CEA6-F064-479E-870A-7E6C641C0697}"/>
              </a:ext>
            </a:extLst>
          </p:cNvPr>
          <p:cNvSpPr/>
          <p:nvPr/>
        </p:nvSpPr>
        <p:spPr>
          <a:xfrm>
            <a:off x="9570675" y="5045953"/>
            <a:ext cx="1549101" cy="546754"/>
          </a:xfrm>
          <a:prstGeom prst="rect">
            <a:avLst/>
          </a:prstGeom>
          <a:solidFill>
            <a:srgbClr val="32DAC8"/>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dirty="0">
                <a:solidFill>
                  <a:schemeClr val="tx1"/>
                </a:solidFill>
              </a:rPr>
              <a:t>Primary</a:t>
            </a:r>
          </a:p>
          <a:p>
            <a:pPr algn="l"/>
            <a:r>
              <a:rPr lang="en-US" sz="1100" b="1" dirty="0">
                <a:solidFill>
                  <a:schemeClr val="tx1"/>
                </a:solidFill>
              </a:rPr>
              <a:t>A,B,C,C+D,G,H,I,K,M</a:t>
            </a:r>
          </a:p>
        </p:txBody>
      </p:sp>
      <p:sp>
        <p:nvSpPr>
          <p:cNvPr id="23" name="Rectangle 22">
            <a:extLst>
              <a:ext uri="{FF2B5EF4-FFF2-40B4-BE49-F238E27FC236}">
                <a16:creationId xmlns:a16="http://schemas.microsoft.com/office/drawing/2014/main" id="{DC366C9A-A45D-4040-A19D-CF9EC8C14D33}"/>
              </a:ext>
            </a:extLst>
          </p:cNvPr>
          <p:cNvSpPr/>
          <p:nvPr/>
        </p:nvSpPr>
        <p:spPr>
          <a:xfrm>
            <a:off x="9568471" y="4369826"/>
            <a:ext cx="1560270" cy="5467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dirty="0"/>
              <a:t>Secondary</a:t>
            </a:r>
          </a:p>
          <a:p>
            <a:pPr algn="l"/>
            <a:r>
              <a:rPr lang="en-US" sz="1100" b="1" dirty="0"/>
              <a:t>A,B,C,C+D,G,H,I,K,L,N,O</a:t>
            </a:r>
          </a:p>
        </p:txBody>
      </p:sp>
      <p:sp>
        <p:nvSpPr>
          <p:cNvPr id="24" name="Rectangle 23">
            <a:extLst>
              <a:ext uri="{FF2B5EF4-FFF2-40B4-BE49-F238E27FC236}">
                <a16:creationId xmlns:a16="http://schemas.microsoft.com/office/drawing/2014/main" id="{E4F5C331-FC8B-4340-8AA0-26CE8DC62D60}"/>
              </a:ext>
            </a:extLst>
          </p:cNvPr>
          <p:cNvSpPr/>
          <p:nvPr/>
        </p:nvSpPr>
        <p:spPr>
          <a:xfrm>
            <a:off x="9566266" y="3656843"/>
            <a:ext cx="1563830" cy="555250"/>
          </a:xfrm>
          <a:prstGeom prst="rect">
            <a:avLst/>
          </a:prstGeom>
          <a:solidFill>
            <a:srgbClr val="FF83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1100" b="1" dirty="0">
                <a:solidFill>
                  <a:schemeClr val="tx1"/>
                </a:solidFill>
              </a:rPr>
              <a:t>Teritary</a:t>
            </a:r>
          </a:p>
          <a:p>
            <a:pPr algn="l"/>
            <a:r>
              <a:rPr lang="en-US" sz="1100" b="1" dirty="0">
                <a:solidFill>
                  <a:schemeClr val="tx1"/>
                </a:solidFill>
              </a:rPr>
              <a:t>E,F,J,O</a:t>
            </a:r>
          </a:p>
        </p:txBody>
      </p:sp>
      <p:graphicFrame>
        <p:nvGraphicFramePr>
          <p:cNvPr id="17" name="Object 16">
            <a:extLst>
              <a:ext uri="{FF2B5EF4-FFF2-40B4-BE49-F238E27FC236}">
                <a16:creationId xmlns:a16="http://schemas.microsoft.com/office/drawing/2014/main" id="{2FA8BFA0-2663-4790-9DD3-858A866BE6DB}"/>
              </a:ext>
            </a:extLst>
          </p:cNvPr>
          <p:cNvGraphicFramePr>
            <a:graphicFrameLocks noChangeAspect="1"/>
          </p:cNvGraphicFramePr>
          <p:nvPr>
            <p:extLst>
              <p:ext uri="{D42A27DB-BD31-4B8C-83A1-F6EECF244321}">
                <p14:modId xmlns:p14="http://schemas.microsoft.com/office/powerpoint/2010/main" val="1103193084"/>
              </p:ext>
            </p:extLst>
          </p:nvPr>
        </p:nvGraphicFramePr>
        <p:xfrm>
          <a:off x="381000" y="1159282"/>
          <a:ext cx="11430000" cy="1095375"/>
        </p:xfrm>
        <a:graphic>
          <a:graphicData uri="http://schemas.openxmlformats.org/presentationml/2006/ole">
            <mc:AlternateContent xmlns:mc="http://schemas.openxmlformats.org/markup-compatibility/2006">
              <mc:Choice xmlns:v="urn:schemas-microsoft-com:vml" Requires="v">
                <p:oleObj spid="_x0000_s4100" name="Worksheet" r:id="rId5" imgW="11639647" imgH="1095242" progId="Excel.Sheet.12">
                  <p:embed/>
                </p:oleObj>
              </mc:Choice>
              <mc:Fallback>
                <p:oleObj name="Worksheet" r:id="rId5" imgW="11639647" imgH="1095242" progId="Excel.Sheet.12">
                  <p:embed/>
                  <p:pic>
                    <p:nvPicPr>
                      <p:cNvPr id="17" name="Object 16">
                        <a:extLst>
                          <a:ext uri="{FF2B5EF4-FFF2-40B4-BE49-F238E27FC236}">
                            <a16:creationId xmlns:a16="http://schemas.microsoft.com/office/drawing/2014/main" id="{2FA8BFA0-2663-4790-9DD3-858A866BE6DB}"/>
                          </a:ext>
                        </a:extLst>
                      </p:cNvPr>
                      <p:cNvPicPr/>
                      <p:nvPr/>
                    </p:nvPicPr>
                    <p:blipFill>
                      <a:blip r:embed="rId6"/>
                      <a:stretch>
                        <a:fillRect/>
                      </a:stretch>
                    </p:blipFill>
                    <p:spPr>
                      <a:xfrm>
                        <a:off x="381000" y="1159282"/>
                        <a:ext cx="11430000" cy="1095375"/>
                      </a:xfrm>
                      <a:prstGeom prst="rect">
                        <a:avLst/>
                      </a:prstGeom>
                    </p:spPr>
                  </p:pic>
                </p:oleObj>
              </mc:Fallback>
            </mc:AlternateContent>
          </a:graphicData>
        </a:graphic>
      </p:graphicFrame>
      <p:pic>
        <p:nvPicPr>
          <p:cNvPr id="18" name="Picture 17">
            <a:extLst>
              <a:ext uri="{FF2B5EF4-FFF2-40B4-BE49-F238E27FC236}">
                <a16:creationId xmlns:a16="http://schemas.microsoft.com/office/drawing/2014/main" id="{9F403F67-CCC9-4DF2-BFB2-58F623FF890B}"/>
              </a:ext>
            </a:extLst>
          </p:cNvPr>
          <p:cNvPicPr>
            <a:picLocks noChangeAspect="1"/>
          </p:cNvPicPr>
          <p:nvPr/>
        </p:nvPicPr>
        <p:blipFill>
          <a:blip r:embed="rId7"/>
          <a:stretch>
            <a:fillRect/>
          </a:stretch>
        </p:blipFill>
        <p:spPr>
          <a:xfrm>
            <a:off x="345897" y="2898622"/>
            <a:ext cx="2981880" cy="1129160"/>
          </a:xfrm>
          <a:prstGeom prst="rect">
            <a:avLst/>
          </a:prstGeom>
        </p:spPr>
      </p:pic>
      <p:sp>
        <p:nvSpPr>
          <p:cNvPr id="25" name="Oval 24">
            <a:extLst>
              <a:ext uri="{FF2B5EF4-FFF2-40B4-BE49-F238E27FC236}">
                <a16:creationId xmlns:a16="http://schemas.microsoft.com/office/drawing/2014/main" id="{141A924D-CF43-4958-AA6F-32279355A406}"/>
              </a:ext>
            </a:extLst>
          </p:cNvPr>
          <p:cNvSpPr/>
          <p:nvPr/>
        </p:nvSpPr>
        <p:spPr>
          <a:xfrm>
            <a:off x="383342" y="2645151"/>
            <a:ext cx="301752" cy="300825"/>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t>K</a:t>
            </a:r>
          </a:p>
        </p:txBody>
      </p:sp>
      <p:pic>
        <p:nvPicPr>
          <p:cNvPr id="26" name="Picture 25">
            <a:extLst>
              <a:ext uri="{FF2B5EF4-FFF2-40B4-BE49-F238E27FC236}">
                <a16:creationId xmlns:a16="http://schemas.microsoft.com/office/drawing/2014/main" id="{CE125195-83FC-4ED0-8807-E52EE73F485B}"/>
              </a:ext>
            </a:extLst>
          </p:cNvPr>
          <p:cNvPicPr>
            <a:picLocks noChangeAspect="1"/>
          </p:cNvPicPr>
          <p:nvPr/>
        </p:nvPicPr>
        <p:blipFill>
          <a:blip r:embed="rId8"/>
          <a:stretch>
            <a:fillRect/>
          </a:stretch>
        </p:blipFill>
        <p:spPr>
          <a:xfrm>
            <a:off x="440023" y="4301434"/>
            <a:ext cx="2337338" cy="1450603"/>
          </a:xfrm>
          <a:prstGeom prst="rect">
            <a:avLst/>
          </a:prstGeom>
        </p:spPr>
      </p:pic>
      <p:sp>
        <p:nvSpPr>
          <p:cNvPr id="27" name="Oval 26">
            <a:extLst>
              <a:ext uri="{FF2B5EF4-FFF2-40B4-BE49-F238E27FC236}">
                <a16:creationId xmlns:a16="http://schemas.microsoft.com/office/drawing/2014/main" id="{D355E505-F9B9-413F-9F1B-DA1700D9558F}"/>
              </a:ext>
            </a:extLst>
          </p:cNvPr>
          <p:cNvSpPr/>
          <p:nvPr/>
        </p:nvSpPr>
        <p:spPr>
          <a:xfrm>
            <a:off x="345897" y="4017607"/>
            <a:ext cx="300007" cy="3017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t>M</a:t>
            </a:r>
          </a:p>
        </p:txBody>
      </p:sp>
      <p:pic>
        <p:nvPicPr>
          <p:cNvPr id="28" name="Picture 27">
            <a:extLst>
              <a:ext uri="{FF2B5EF4-FFF2-40B4-BE49-F238E27FC236}">
                <a16:creationId xmlns:a16="http://schemas.microsoft.com/office/drawing/2014/main" id="{BC13B067-698A-4B3B-801C-7DDB7986619D}"/>
              </a:ext>
            </a:extLst>
          </p:cNvPr>
          <p:cNvPicPr>
            <a:picLocks noChangeAspect="1"/>
          </p:cNvPicPr>
          <p:nvPr/>
        </p:nvPicPr>
        <p:blipFill>
          <a:blip r:embed="rId8"/>
          <a:stretch>
            <a:fillRect/>
          </a:stretch>
        </p:blipFill>
        <p:spPr>
          <a:xfrm>
            <a:off x="3664691" y="2825281"/>
            <a:ext cx="2500982" cy="1493776"/>
          </a:xfrm>
          <a:prstGeom prst="rect">
            <a:avLst/>
          </a:prstGeom>
        </p:spPr>
      </p:pic>
      <p:sp>
        <p:nvSpPr>
          <p:cNvPr id="29" name="Oval 28">
            <a:extLst>
              <a:ext uri="{FF2B5EF4-FFF2-40B4-BE49-F238E27FC236}">
                <a16:creationId xmlns:a16="http://schemas.microsoft.com/office/drawing/2014/main" id="{E544BCDE-E969-489E-A847-9225A3EA96CB}"/>
              </a:ext>
            </a:extLst>
          </p:cNvPr>
          <p:cNvSpPr/>
          <p:nvPr/>
        </p:nvSpPr>
        <p:spPr>
          <a:xfrm>
            <a:off x="3421904" y="2550850"/>
            <a:ext cx="301752" cy="3017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t>N</a:t>
            </a:r>
          </a:p>
        </p:txBody>
      </p:sp>
      <p:pic>
        <p:nvPicPr>
          <p:cNvPr id="30" name="Picture 29">
            <a:extLst>
              <a:ext uri="{FF2B5EF4-FFF2-40B4-BE49-F238E27FC236}">
                <a16:creationId xmlns:a16="http://schemas.microsoft.com/office/drawing/2014/main" id="{BC001150-2D2E-4F50-A131-D84FCCACD251}"/>
              </a:ext>
            </a:extLst>
          </p:cNvPr>
          <p:cNvPicPr>
            <a:picLocks noChangeAspect="1"/>
          </p:cNvPicPr>
          <p:nvPr/>
        </p:nvPicPr>
        <p:blipFill>
          <a:blip r:embed="rId9"/>
          <a:stretch>
            <a:fillRect/>
          </a:stretch>
        </p:blipFill>
        <p:spPr>
          <a:xfrm>
            <a:off x="3471430" y="4593488"/>
            <a:ext cx="3599316" cy="1158549"/>
          </a:xfrm>
          <a:prstGeom prst="rect">
            <a:avLst/>
          </a:prstGeom>
        </p:spPr>
      </p:pic>
      <p:sp>
        <p:nvSpPr>
          <p:cNvPr id="31" name="Oval 30">
            <a:extLst>
              <a:ext uri="{FF2B5EF4-FFF2-40B4-BE49-F238E27FC236}">
                <a16:creationId xmlns:a16="http://schemas.microsoft.com/office/drawing/2014/main" id="{12175EC8-C341-43C3-86E3-0F31C458F90D}"/>
              </a:ext>
            </a:extLst>
          </p:cNvPr>
          <p:cNvSpPr/>
          <p:nvPr/>
        </p:nvSpPr>
        <p:spPr>
          <a:xfrm>
            <a:off x="3421905" y="4290867"/>
            <a:ext cx="301752" cy="30175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t>O</a:t>
            </a:r>
          </a:p>
        </p:txBody>
      </p:sp>
    </p:spTree>
    <p:extLst>
      <p:ext uri="{BB962C8B-B14F-4D97-AF65-F5344CB8AC3E}">
        <p14:creationId xmlns:p14="http://schemas.microsoft.com/office/powerpoint/2010/main" val="278074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C70646-5F58-4738-A7D3-AE04E56EC2AA}"/>
              </a:ext>
            </a:extLst>
          </p:cNvPr>
          <p:cNvSpPr>
            <a:spLocks noGrp="1"/>
          </p:cNvSpPr>
          <p:nvPr>
            <p:ph type="title"/>
          </p:nvPr>
        </p:nvSpPr>
        <p:spPr/>
        <p:txBody>
          <a:bodyPr/>
          <a:lstStyle/>
          <a:p>
            <a:r>
              <a:rPr lang="en-US" dirty="0"/>
              <a:t>HPE PROLIANT DL3x0 Gen10 Plus </a:t>
            </a:r>
            <a:br>
              <a:rPr lang="en-US" dirty="0"/>
            </a:br>
            <a:r>
              <a:rPr lang="en-US" dirty="0"/>
              <a:t>operating systems &amp; hypervisors support</a:t>
            </a:r>
          </a:p>
        </p:txBody>
      </p:sp>
      <p:sp>
        <p:nvSpPr>
          <p:cNvPr id="2" name="Footer Placeholder 1">
            <a:extLst>
              <a:ext uri="{FF2B5EF4-FFF2-40B4-BE49-F238E27FC236}">
                <a16:creationId xmlns:a16="http://schemas.microsoft.com/office/drawing/2014/main" id="{82DE5877-0986-4E60-BF99-2BD4DD18CC72}"/>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D186B725-81B3-407D-A0E3-063A983A251D}"/>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62</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Tree>
    <p:extLst>
      <p:ext uri="{BB962C8B-B14F-4D97-AF65-F5344CB8AC3E}">
        <p14:creationId xmlns:p14="http://schemas.microsoft.com/office/powerpoint/2010/main" val="2589100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74867E-F55A-4DA5-B4C0-7E23CCBDE45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2222" b="11110"/>
          <a:stretch/>
        </p:blipFill>
        <p:spPr>
          <a:xfrm>
            <a:off x="0" y="1524000"/>
            <a:ext cx="12192000" cy="4572000"/>
          </a:xfrm>
          <a:prstGeom prst="rect">
            <a:avLst/>
          </a:prstGeom>
        </p:spPr>
      </p:pic>
      <p:sp>
        <p:nvSpPr>
          <p:cNvPr id="4" name="Footer Placeholder 3"/>
          <p:cNvSpPr>
            <a:spLocks noGrp="1"/>
          </p:cNvSpPr>
          <p:nvPr>
            <p:ph type="ftr" sz="quarter" idx="10"/>
          </p:nvPr>
        </p:nvSpPr>
        <p:spPr/>
        <p:txBody>
          <a:bodyPr/>
          <a:lstStyle/>
          <a:p>
            <a:r>
              <a:rPr lang="en-US" dirty="0"/>
              <a:t>CONFIDENTIAL | AUTHORIZED HPE PARTNER USE ONLY</a:t>
            </a:r>
          </a:p>
        </p:txBody>
      </p:sp>
      <p:sp>
        <p:nvSpPr>
          <p:cNvPr id="5" name="Slide Number Placeholder 4"/>
          <p:cNvSpPr>
            <a:spLocks noGrp="1"/>
          </p:cNvSpPr>
          <p:nvPr>
            <p:ph type="sldNum" sz="quarter" idx="11"/>
          </p:nvPr>
        </p:nvSpPr>
        <p:spPr/>
        <p:txBody>
          <a:bodyPr/>
          <a:lstStyle/>
          <a:p>
            <a:pPr defTabSz="1088421">
              <a:buFontTx/>
              <a:buBlip>
                <a:blip r:embed="rId3"/>
              </a:buBlip>
            </a:pPr>
            <a:fld id="{104FC826-72BB-4AF1-BA01-A94F7396A7DC}" type="slidenum">
              <a:rPr lang="en-US" smtClean="0"/>
              <a:pPr defTabSz="1088421">
                <a:buFontTx/>
                <a:buBlip>
                  <a:blip r:embed="rId3"/>
                </a:buBlip>
              </a:pPr>
              <a:t>63</a:t>
            </a:fld>
            <a:endParaRPr lang="en-US" dirty="0"/>
          </a:p>
        </p:txBody>
      </p:sp>
      <p:sp>
        <p:nvSpPr>
          <p:cNvPr id="2" name="Title 1"/>
          <p:cNvSpPr>
            <a:spLocks noGrp="1"/>
          </p:cNvSpPr>
          <p:nvPr>
            <p:ph type="title"/>
          </p:nvPr>
        </p:nvSpPr>
        <p:spPr/>
        <p:txBody>
          <a:bodyPr/>
          <a:lstStyle/>
          <a:p>
            <a:r>
              <a:rPr lang="en-US" dirty="0"/>
              <a:t>HPE ProLiant DL3x0 Gen10 Plus o/s and hypervisors support</a:t>
            </a:r>
          </a:p>
        </p:txBody>
      </p:sp>
      <p:sp>
        <p:nvSpPr>
          <p:cNvPr id="10" name="Text Placeholder 2">
            <a:extLst>
              <a:ext uri="{FF2B5EF4-FFF2-40B4-BE49-F238E27FC236}">
                <a16:creationId xmlns:a16="http://schemas.microsoft.com/office/drawing/2014/main" id="{8939AA1E-3B8F-457C-9857-AD3B6D9AC71B}"/>
              </a:ext>
            </a:extLst>
          </p:cNvPr>
          <p:cNvSpPr txBox="1">
            <a:spLocks/>
          </p:cNvSpPr>
          <p:nvPr/>
        </p:nvSpPr>
        <p:spPr>
          <a:xfrm>
            <a:off x="285751" y="1681163"/>
            <a:ext cx="5810250" cy="4257675"/>
          </a:xfrm>
          <a:prstGeom prst="rect">
            <a:avLst/>
          </a:prstGeom>
        </p:spPr>
        <p:txBody>
          <a:bodyPr>
            <a:noAutofit/>
          </a:bodyPr>
          <a:lst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tx1"/>
                </a:solidFill>
                <a:latin typeface="MetricHPE" panose="020B0503030202060203" pitchFamily="34" charset="0"/>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tx1"/>
                </a:solidFill>
                <a:latin typeface="MetricHPE" panose="020B0503030202060203" pitchFamily="34" charset="0"/>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tx1"/>
                </a:solidFill>
                <a:latin typeface="MetricHPE" panose="020B0503030202060203" pitchFamily="34" charset="0"/>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etricHPE" panose="020B0503030202060203" pitchFamily="34" charset="0"/>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etricHPE" panose="020B0503030202060203" pitchFamily="34" charset="0"/>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9pPr>
          </a:lstStyle>
          <a:p>
            <a:pPr fontAlgn="base"/>
            <a:r>
              <a:rPr lang="en-US" sz="2000" dirty="0">
                <a:solidFill>
                  <a:schemeClr val="bg1"/>
                </a:solidFill>
              </a:rPr>
              <a:t>Microsoft Windows Server</a:t>
            </a:r>
          </a:p>
          <a:p>
            <a:pPr lvl="1" fontAlgn="base"/>
            <a:r>
              <a:rPr lang="en-US" sz="1800" dirty="0">
                <a:solidFill>
                  <a:schemeClr val="bg1"/>
                </a:solidFill>
              </a:rPr>
              <a:t>2016 (LTSC): Standard, Datacenter, Essentials</a:t>
            </a:r>
          </a:p>
          <a:p>
            <a:pPr lvl="1" fontAlgn="base"/>
            <a:r>
              <a:rPr lang="en-US" sz="1800" dirty="0">
                <a:solidFill>
                  <a:schemeClr val="bg1"/>
                </a:solidFill>
              </a:rPr>
              <a:t>2019 (LTSC): Standard, Datacenter, Essentials</a:t>
            </a:r>
          </a:p>
          <a:p>
            <a:pPr lvl="1" fontAlgn="base"/>
            <a:endParaRPr lang="en-US" sz="1800" dirty="0">
              <a:solidFill>
                <a:schemeClr val="bg1"/>
              </a:solidFill>
            </a:endParaRPr>
          </a:p>
          <a:p>
            <a:pPr fontAlgn="base"/>
            <a:r>
              <a:rPr lang="en-US" sz="2000" dirty="0">
                <a:solidFill>
                  <a:schemeClr val="bg1"/>
                </a:solidFill>
              </a:rPr>
              <a:t>Linux</a:t>
            </a:r>
          </a:p>
          <a:p>
            <a:pPr lvl="1" fontAlgn="base"/>
            <a:r>
              <a:rPr lang="en-US" sz="1800" dirty="0">
                <a:solidFill>
                  <a:schemeClr val="bg1"/>
                </a:solidFill>
              </a:rPr>
              <a:t>RHEL 7.9 &amp; 8.2—Includes KVM</a:t>
            </a:r>
          </a:p>
          <a:p>
            <a:pPr lvl="1" fontAlgn="base"/>
            <a:r>
              <a:rPr lang="en-US" sz="1800" dirty="0">
                <a:solidFill>
                  <a:schemeClr val="bg1"/>
                </a:solidFill>
              </a:rPr>
              <a:t>SLES 12 SP5 &amp; 15 SP2—Includes Xen &amp; KVM</a:t>
            </a:r>
          </a:p>
          <a:p>
            <a:pPr lvl="1" fontAlgn="base"/>
            <a:r>
              <a:rPr lang="en-US" sz="1800" dirty="0">
                <a:solidFill>
                  <a:schemeClr val="bg1"/>
                </a:solidFill>
              </a:rPr>
              <a:t>Ubuntu 20.04 LTS (3CQ’21)</a:t>
            </a:r>
          </a:p>
          <a:p>
            <a:pPr marL="228600" lvl="1" indent="0" fontAlgn="base">
              <a:buNone/>
            </a:pPr>
            <a:r>
              <a:rPr lang="en-US" sz="1800" dirty="0">
                <a:solidFill>
                  <a:schemeClr val="bg1"/>
                </a:solidFill>
              </a:rPr>
              <a:t> </a:t>
            </a:r>
          </a:p>
          <a:p>
            <a:pPr fontAlgn="base"/>
            <a:r>
              <a:rPr lang="en-US" sz="2000" dirty="0">
                <a:solidFill>
                  <a:schemeClr val="bg1"/>
                </a:solidFill>
              </a:rPr>
              <a:t>Virtualization</a:t>
            </a:r>
          </a:p>
          <a:p>
            <a:pPr lvl="1" fontAlgn="base"/>
            <a:r>
              <a:rPr lang="en-US" sz="1800" dirty="0">
                <a:solidFill>
                  <a:schemeClr val="bg1"/>
                </a:solidFill>
              </a:rPr>
              <a:t>VMware 6.7 U3 w/P03, 7.0 U2</a:t>
            </a:r>
          </a:p>
          <a:p>
            <a:pPr lvl="1" fontAlgn="base"/>
            <a:r>
              <a:rPr lang="en-US" sz="1800" dirty="0">
                <a:solidFill>
                  <a:schemeClr val="bg1"/>
                </a:solidFill>
              </a:rPr>
              <a:t>Microsoft Hyper-V 2016, 2019</a:t>
            </a:r>
          </a:p>
        </p:txBody>
      </p:sp>
    </p:spTree>
    <p:extLst>
      <p:ext uri="{BB962C8B-B14F-4D97-AF65-F5344CB8AC3E}">
        <p14:creationId xmlns:p14="http://schemas.microsoft.com/office/powerpoint/2010/main" val="380403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C70646-5F58-4738-A7D3-AE04E56EC2AA}"/>
              </a:ext>
            </a:extLst>
          </p:cNvPr>
          <p:cNvSpPr>
            <a:spLocks noGrp="1"/>
          </p:cNvSpPr>
          <p:nvPr>
            <p:ph type="title"/>
          </p:nvPr>
        </p:nvSpPr>
        <p:spPr/>
        <p:txBody>
          <a:bodyPr/>
          <a:lstStyle/>
          <a:p>
            <a:r>
              <a:rPr lang="en-US" dirty="0"/>
              <a:t>HPE PointNext Services</a:t>
            </a:r>
          </a:p>
        </p:txBody>
      </p:sp>
      <p:sp>
        <p:nvSpPr>
          <p:cNvPr id="2" name="Footer Placeholder 1">
            <a:extLst>
              <a:ext uri="{FF2B5EF4-FFF2-40B4-BE49-F238E27FC236}">
                <a16:creationId xmlns:a16="http://schemas.microsoft.com/office/drawing/2014/main" id="{82DE5877-0986-4E60-BF99-2BD4DD18CC72}"/>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D186B725-81B3-407D-A0E3-063A983A251D}"/>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64</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Tree>
    <p:extLst>
      <p:ext uri="{BB962C8B-B14F-4D97-AF65-F5344CB8AC3E}">
        <p14:creationId xmlns:p14="http://schemas.microsoft.com/office/powerpoint/2010/main" val="385552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dirty="0"/>
              <a:t>CONFIDENTIAL | AUTHORIZED HPE PARTNER USE ONLY</a:t>
            </a:r>
          </a:p>
        </p:txBody>
      </p:sp>
      <p:sp>
        <p:nvSpPr>
          <p:cNvPr id="5" name="Slide Number Placeholder 4"/>
          <p:cNvSpPr>
            <a:spLocks noGrp="1"/>
          </p:cNvSpPr>
          <p:nvPr>
            <p:ph type="sldNum" sz="quarter" idx="16"/>
          </p:nvPr>
        </p:nvSpPr>
        <p:spPr/>
        <p:txBody>
          <a:bodyPr/>
          <a:lstStyle/>
          <a:p>
            <a:pPr defTabSz="1088421">
              <a:buFontTx/>
              <a:buBlip>
                <a:blip r:embed="rId2"/>
              </a:buBlip>
            </a:pPr>
            <a:fld id="{104FC826-72BB-4AF1-BA01-A94F7396A7DC}" type="slidenum">
              <a:rPr lang="en-US" smtClean="0"/>
              <a:pPr defTabSz="1088421">
                <a:buFontTx/>
                <a:buBlip>
                  <a:blip r:embed="rId2"/>
                </a:buBlip>
              </a:pPr>
              <a:t>65</a:t>
            </a:fld>
            <a:endParaRPr lang="en-US" dirty="0"/>
          </a:p>
        </p:txBody>
      </p:sp>
      <p:sp>
        <p:nvSpPr>
          <p:cNvPr id="8" name="Text Placeholder 7">
            <a:extLst>
              <a:ext uri="{FF2B5EF4-FFF2-40B4-BE49-F238E27FC236}">
                <a16:creationId xmlns:a16="http://schemas.microsoft.com/office/drawing/2014/main" id="{9107F695-22F8-4C9D-B26F-09B7BC214F0C}"/>
              </a:ext>
            </a:extLst>
          </p:cNvPr>
          <p:cNvSpPr>
            <a:spLocks noGrp="1"/>
          </p:cNvSpPr>
          <p:nvPr>
            <p:ph type="body" sz="quarter" idx="13"/>
          </p:nvPr>
        </p:nvSpPr>
        <p:spPr/>
        <p:txBody>
          <a:bodyPr/>
          <a:lstStyle/>
          <a:p>
            <a:r>
              <a:rPr lang="en-US" dirty="0"/>
              <a:t>From break-fix to a game-changing support experience</a:t>
            </a:r>
          </a:p>
        </p:txBody>
      </p:sp>
      <p:sp>
        <p:nvSpPr>
          <p:cNvPr id="2" name="Title 1"/>
          <p:cNvSpPr>
            <a:spLocks noGrp="1"/>
          </p:cNvSpPr>
          <p:nvPr>
            <p:ph type="title"/>
          </p:nvPr>
        </p:nvSpPr>
        <p:spPr/>
        <p:txBody>
          <a:bodyPr/>
          <a:lstStyle/>
          <a:p>
            <a:r>
              <a:rPr lang="en-US" dirty="0"/>
              <a:t>Redefining the product experience</a:t>
            </a:r>
          </a:p>
        </p:txBody>
      </p:sp>
      <p:sp>
        <p:nvSpPr>
          <p:cNvPr id="9" name="Rectangle 8">
            <a:extLst>
              <a:ext uri="{FF2B5EF4-FFF2-40B4-BE49-F238E27FC236}">
                <a16:creationId xmlns:a16="http://schemas.microsoft.com/office/drawing/2014/main" id="{2EDB018F-CE79-4390-85E7-EF54E17104A1}"/>
              </a:ext>
            </a:extLst>
          </p:cNvPr>
          <p:cNvSpPr/>
          <p:nvPr/>
        </p:nvSpPr>
        <p:spPr bwMode="ltGray">
          <a:xfrm>
            <a:off x="376518" y="1397812"/>
            <a:ext cx="3223932" cy="4698887"/>
          </a:xfrm>
          <a:prstGeom prst="rect">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MetricHPE"/>
                <a:ea typeface="+mn-ea"/>
                <a:cs typeface="+mn-cs"/>
              </a:rPr>
              <a:t>PRODUCTS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MetricHPE"/>
                <a:ea typeface="+mn-ea"/>
                <a:cs typeface="+mn-cs"/>
              </a:rPr>
              <a:t>+</a:t>
            </a:r>
            <a:r>
              <a:rPr kumimoji="0" lang="en-US" sz="3600" b="0" i="0" u="none" strike="noStrike" kern="1200" cap="none" spc="0" normalizeH="0" baseline="0" noProof="0" dirty="0">
                <a:ln>
                  <a:noFill/>
                </a:ln>
                <a:solidFill>
                  <a:prstClr val="white"/>
                </a:solidFill>
                <a:effectLst/>
                <a:uLnTx/>
                <a:uFillTx/>
                <a:latin typeface="MetricHPE"/>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MetricHPE"/>
                <a:ea typeface="+mn-ea"/>
                <a:cs typeface="+mn-cs"/>
              </a:rPr>
              <a:t>SERVICES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MetricHPE"/>
                <a:ea typeface="+mn-ea"/>
                <a:cs typeface="+mn-cs"/>
              </a:rPr>
              <a:t>=</a:t>
            </a:r>
            <a:r>
              <a:rPr kumimoji="0" lang="en-US" sz="3600" b="0" i="0" u="none" strike="noStrike" kern="1200" cap="none" spc="0" normalizeH="0" baseline="0" noProof="0" dirty="0">
                <a:ln>
                  <a:noFill/>
                </a:ln>
                <a:solidFill>
                  <a:prstClr val="white"/>
                </a:solidFill>
                <a:effectLst/>
                <a:uLnTx/>
                <a:uFillTx/>
                <a:latin typeface="MetricHPE"/>
                <a:ea typeface="+mn-ea"/>
                <a:cs typeface="+mn-cs"/>
              </a:rPr>
              <a:t> </a:t>
            </a:r>
            <a:r>
              <a:rPr kumimoji="0" lang="en-US" sz="3600" b="0" i="0" u="none" strike="noStrike" kern="1200" cap="none" spc="0" normalizeH="0" baseline="0" noProof="0" dirty="0">
                <a:ln>
                  <a:noFill/>
                </a:ln>
                <a:solidFill>
                  <a:prstClr val="white"/>
                </a:solidFill>
                <a:effectLst/>
                <a:uLnTx/>
                <a:uFillTx/>
                <a:latin typeface="MetricHPE" panose="020B0703030202060203" pitchFamily="34" charset="0"/>
                <a:ea typeface="+mn-ea"/>
                <a:cs typeface="+mn-cs"/>
              </a:rPr>
              <a:t>EXPERIENCE</a:t>
            </a:r>
          </a:p>
        </p:txBody>
      </p:sp>
      <p:sp>
        <p:nvSpPr>
          <p:cNvPr id="10" name="TextBox 9">
            <a:extLst>
              <a:ext uri="{FF2B5EF4-FFF2-40B4-BE49-F238E27FC236}">
                <a16:creationId xmlns:a16="http://schemas.microsoft.com/office/drawing/2014/main" id="{2A12A0A5-B53C-413A-B33E-5B88B7CA45FA}"/>
              </a:ext>
            </a:extLst>
          </p:cNvPr>
          <p:cNvSpPr txBox="1"/>
          <p:nvPr/>
        </p:nvSpPr>
        <p:spPr>
          <a:xfrm>
            <a:off x="3957193" y="1536985"/>
            <a:ext cx="7853807" cy="1303272"/>
          </a:xfrm>
          <a:prstGeom prst="rect">
            <a:avLst/>
          </a:prstGeom>
          <a:noFill/>
          <a:ln w="28575">
            <a:solidFill>
              <a:schemeClr val="accent5"/>
            </a:solidFill>
            <a:miter lim="800000"/>
          </a:ln>
        </p:spPr>
        <p:txBody>
          <a:bodyPr wrap="square" lIns="274320" tIns="274320" rIns="91440" bIns="182880" rtlCol="0" anchor="t">
            <a:no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etricHPE"/>
                <a:ea typeface="+mn-ea"/>
                <a:cs typeface="+mn-cs"/>
              </a:rPr>
              <a:t>Digitally transformed to provide customers with a personalized experience that provides multiple communication options, on demand knowledge intelligence, digital engagement, enhanced self-solve solutions, and actionable AI insights.</a:t>
            </a:r>
          </a:p>
        </p:txBody>
      </p:sp>
      <p:sp>
        <p:nvSpPr>
          <p:cNvPr id="11" name="TextBox 10">
            <a:extLst>
              <a:ext uri="{FF2B5EF4-FFF2-40B4-BE49-F238E27FC236}">
                <a16:creationId xmlns:a16="http://schemas.microsoft.com/office/drawing/2014/main" id="{56B4B21E-1700-4550-9192-F585E26A3E8B}"/>
              </a:ext>
            </a:extLst>
          </p:cNvPr>
          <p:cNvSpPr txBox="1"/>
          <p:nvPr/>
        </p:nvSpPr>
        <p:spPr>
          <a:xfrm>
            <a:off x="4146186" y="1249794"/>
            <a:ext cx="5076326" cy="572464"/>
          </a:xfrm>
          <a:prstGeom prst="rect">
            <a:avLst/>
          </a:prstGeom>
          <a:solidFill>
            <a:schemeClr val="bg1"/>
          </a:solidFill>
          <a:ln w="57150">
            <a:noFill/>
            <a:miter lim="800000"/>
          </a:ln>
        </p:spPr>
        <p:txBody>
          <a:bodyPr wrap="non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etricHPE Black" panose="020B0803030202060203" pitchFamily="34" charset="0"/>
                <a:ea typeface="+mn-ea"/>
                <a:cs typeface="+mn-cs"/>
              </a:rPr>
              <a:t>Enabling self-serve and self solve</a:t>
            </a:r>
          </a:p>
        </p:txBody>
      </p:sp>
      <p:sp>
        <p:nvSpPr>
          <p:cNvPr id="12" name="TextBox 11">
            <a:extLst>
              <a:ext uri="{FF2B5EF4-FFF2-40B4-BE49-F238E27FC236}">
                <a16:creationId xmlns:a16="http://schemas.microsoft.com/office/drawing/2014/main" id="{88EA86D4-53B3-4FEC-860C-234FD132BA65}"/>
              </a:ext>
            </a:extLst>
          </p:cNvPr>
          <p:cNvSpPr txBox="1"/>
          <p:nvPr/>
        </p:nvSpPr>
        <p:spPr>
          <a:xfrm>
            <a:off x="3957194" y="3171198"/>
            <a:ext cx="7853806" cy="1308702"/>
          </a:xfrm>
          <a:prstGeom prst="rect">
            <a:avLst/>
          </a:prstGeom>
          <a:noFill/>
          <a:ln w="28575">
            <a:solidFill>
              <a:schemeClr val="accent5"/>
            </a:solidFill>
            <a:miter lim="800000"/>
          </a:ln>
        </p:spPr>
        <p:txBody>
          <a:bodyPr wrap="square" lIns="274320" tIns="274320" rIns="91440" bIns="182880" rtlCol="0" anchor="t">
            <a:noAutofit/>
          </a:bodyPr>
          <a:lstStyle>
            <a:defPPr>
              <a:defRPr lang="en-US"/>
            </a:defPPr>
            <a:lvl1pPr>
              <a:lnSpc>
                <a:spcPct val="90000"/>
              </a:lnSpc>
              <a:spcBef>
                <a:spcPts val="400"/>
              </a:spcBef>
              <a:defRPr>
                <a:solidFill>
                  <a:prstClr val="black"/>
                </a:solidFill>
              </a:defRPr>
            </a:lvl1p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etricHPE"/>
                <a:ea typeface="+mn-ea"/>
                <a:cs typeface="+mn-cs"/>
              </a:rPr>
              <a:t>Streamlined access to our own product experts, overcoming some of the previous complex escalations and giving more options to connect, whether it be by phone, by chat, or those who prefer a self-solve approach.</a:t>
            </a:r>
          </a:p>
        </p:txBody>
      </p:sp>
      <p:sp>
        <p:nvSpPr>
          <p:cNvPr id="13" name="TextBox 12">
            <a:extLst>
              <a:ext uri="{FF2B5EF4-FFF2-40B4-BE49-F238E27FC236}">
                <a16:creationId xmlns:a16="http://schemas.microsoft.com/office/drawing/2014/main" id="{0E398F34-F60B-4080-A7AC-47262F95D64A}"/>
              </a:ext>
            </a:extLst>
          </p:cNvPr>
          <p:cNvSpPr txBox="1"/>
          <p:nvPr/>
        </p:nvSpPr>
        <p:spPr>
          <a:xfrm>
            <a:off x="4146187" y="2889436"/>
            <a:ext cx="4242380" cy="572464"/>
          </a:xfrm>
          <a:prstGeom prst="rect">
            <a:avLst/>
          </a:prstGeom>
          <a:solidFill>
            <a:schemeClr val="bg1"/>
          </a:solidFill>
          <a:ln w="57150">
            <a:noFill/>
            <a:miter lim="800000"/>
          </a:ln>
        </p:spPr>
        <p:txBody>
          <a:bodyPr wrap="non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etricHPE Black" panose="020B0803030202060203" pitchFamily="34" charset="0"/>
                <a:ea typeface="+mn-ea"/>
                <a:cs typeface="+mn-cs"/>
              </a:rPr>
              <a:t>Easier access to our experts</a:t>
            </a:r>
          </a:p>
        </p:txBody>
      </p:sp>
      <p:sp>
        <p:nvSpPr>
          <p:cNvPr id="14" name="TextBox 13">
            <a:extLst>
              <a:ext uri="{FF2B5EF4-FFF2-40B4-BE49-F238E27FC236}">
                <a16:creationId xmlns:a16="http://schemas.microsoft.com/office/drawing/2014/main" id="{F3F2270E-EC4C-49B6-8708-AB11CB847EA5}"/>
              </a:ext>
            </a:extLst>
          </p:cNvPr>
          <p:cNvSpPr txBox="1"/>
          <p:nvPr/>
        </p:nvSpPr>
        <p:spPr>
          <a:xfrm>
            <a:off x="3957192" y="4787997"/>
            <a:ext cx="7853806" cy="1308702"/>
          </a:xfrm>
          <a:prstGeom prst="rect">
            <a:avLst/>
          </a:prstGeom>
          <a:noFill/>
          <a:ln w="28575">
            <a:solidFill>
              <a:schemeClr val="accent5"/>
            </a:solidFill>
            <a:miter lim="800000"/>
          </a:ln>
        </p:spPr>
        <p:txBody>
          <a:bodyPr wrap="square" lIns="274320" tIns="274320" rIns="91440" bIns="182880" rtlCol="0" anchor="t">
            <a:noAutofit/>
          </a:bodyPr>
          <a:lstStyle>
            <a:defPPr>
              <a:defRPr lang="en-US"/>
            </a:defPPr>
            <a:lvl1pPr>
              <a:lnSpc>
                <a:spcPct val="90000"/>
              </a:lnSpc>
              <a:spcBef>
                <a:spcPts val="400"/>
              </a:spcBef>
              <a:defRPr>
                <a:solidFill>
                  <a:prstClr val="black"/>
                </a:solidFill>
              </a:defRPr>
            </a:lvl1p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etricHPE"/>
                <a:ea typeface="+mn-ea"/>
                <a:cs typeface="+mn-cs"/>
              </a:rPr>
              <a:t>Going beyond traditional break-fix support by offering expert technical advice and product specific lifecycle services to change the conversation from “fix my product” to “how can we get the most from your product.”</a:t>
            </a:r>
          </a:p>
        </p:txBody>
      </p:sp>
      <p:sp>
        <p:nvSpPr>
          <p:cNvPr id="15" name="TextBox 14">
            <a:extLst>
              <a:ext uri="{FF2B5EF4-FFF2-40B4-BE49-F238E27FC236}">
                <a16:creationId xmlns:a16="http://schemas.microsoft.com/office/drawing/2014/main" id="{7A3B1C77-0535-43AF-91D1-9CAC421456F0}"/>
              </a:ext>
            </a:extLst>
          </p:cNvPr>
          <p:cNvSpPr txBox="1"/>
          <p:nvPr/>
        </p:nvSpPr>
        <p:spPr>
          <a:xfrm>
            <a:off x="4146186" y="4511664"/>
            <a:ext cx="4862165" cy="572464"/>
          </a:xfrm>
          <a:prstGeom prst="rect">
            <a:avLst/>
          </a:prstGeom>
          <a:solidFill>
            <a:schemeClr val="bg1"/>
          </a:solidFill>
          <a:ln w="57150">
            <a:noFill/>
            <a:miter lim="800000"/>
          </a:ln>
        </p:spPr>
        <p:txBody>
          <a:bodyPr wrap="non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etricHPE Black" panose="020B0803030202060203" pitchFamily="34" charset="0"/>
                <a:ea typeface="+mn-ea"/>
                <a:cs typeface="+mn-cs"/>
              </a:rPr>
              <a:t>Get the most from your product</a:t>
            </a:r>
          </a:p>
        </p:txBody>
      </p:sp>
    </p:spTree>
    <p:extLst>
      <p:ext uri="{BB962C8B-B14F-4D97-AF65-F5344CB8AC3E}">
        <p14:creationId xmlns:p14="http://schemas.microsoft.com/office/powerpoint/2010/main" val="363246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5"/>
          </p:nvPr>
        </p:nvSpPr>
        <p:spPr/>
        <p:txBody>
          <a:bodyPr/>
          <a:lstStyle/>
          <a:p>
            <a:r>
              <a:rPr lang="en-US" dirty="0"/>
              <a:t>CONFIDENTIAL | AUTHORIZED HPE PARTNER USE ONLY</a:t>
            </a:r>
          </a:p>
        </p:txBody>
      </p:sp>
      <p:sp>
        <p:nvSpPr>
          <p:cNvPr id="5" name="Slide Number Placeholder 4"/>
          <p:cNvSpPr>
            <a:spLocks noGrp="1"/>
          </p:cNvSpPr>
          <p:nvPr>
            <p:ph type="sldNum" sz="quarter" idx="16"/>
          </p:nvPr>
        </p:nvSpPr>
        <p:spPr/>
        <p:txBody>
          <a:bodyPr/>
          <a:lstStyle/>
          <a:p>
            <a:pPr defTabSz="1088421">
              <a:buFontTx/>
              <a:buBlip>
                <a:blip r:embed="rId2"/>
              </a:buBlip>
            </a:pPr>
            <a:fld id="{104FC826-72BB-4AF1-BA01-A94F7396A7DC}" type="slidenum">
              <a:rPr lang="en-US" smtClean="0"/>
              <a:pPr defTabSz="1088421">
                <a:buFontTx/>
                <a:buBlip>
                  <a:blip r:embed="rId2"/>
                </a:buBlip>
              </a:pPr>
              <a:t>66</a:t>
            </a:fld>
            <a:endParaRPr lang="en-US" dirty="0"/>
          </a:p>
        </p:txBody>
      </p:sp>
      <p:sp>
        <p:nvSpPr>
          <p:cNvPr id="8" name="Text Placeholder 7">
            <a:extLst>
              <a:ext uri="{FF2B5EF4-FFF2-40B4-BE49-F238E27FC236}">
                <a16:creationId xmlns:a16="http://schemas.microsoft.com/office/drawing/2014/main" id="{71BCBB97-BFC3-46D6-9FD0-3C601AC09EFB}"/>
              </a:ext>
            </a:extLst>
          </p:cNvPr>
          <p:cNvSpPr>
            <a:spLocks noGrp="1"/>
          </p:cNvSpPr>
          <p:nvPr>
            <p:ph type="body" sz="quarter" idx="13"/>
          </p:nvPr>
        </p:nvSpPr>
        <p:spPr/>
        <p:txBody>
          <a:bodyPr/>
          <a:lstStyle/>
          <a:p>
            <a:r>
              <a:rPr lang="en-US" dirty="0"/>
              <a:t>From “fix my hardware” to “help me get the most from my HPE product”</a:t>
            </a:r>
          </a:p>
        </p:txBody>
      </p:sp>
      <p:sp>
        <p:nvSpPr>
          <p:cNvPr id="2" name="Title 1"/>
          <p:cNvSpPr>
            <a:spLocks noGrp="1"/>
          </p:cNvSpPr>
          <p:nvPr>
            <p:ph type="title"/>
          </p:nvPr>
        </p:nvSpPr>
        <p:spPr/>
        <p:txBody>
          <a:bodyPr/>
          <a:lstStyle/>
          <a:p>
            <a:r>
              <a:rPr lang="en-US" dirty="0"/>
              <a:t>What is Tech Care?</a:t>
            </a:r>
          </a:p>
        </p:txBody>
      </p:sp>
      <p:sp>
        <p:nvSpPr>
          <p:cNvPr id="9" name="Oval 8">
            <a:extLst>
              <a:ext uri="{FF2B5EF4-FFF2-40B4-BE49-F238E27FC236}">
                <a16:creationId xmlns:a16="http://schemas.microsoft.com/office/drawing/2014/main" id="{50823A2E-D98F-46BD-86F2-9AE9DA904C21}"/>
              </a:ext>
            </a:extLst>
          </p:cNvPr>
          <p:cNvSpPr/>
          <p:nvPr/>
        </p:nvSpPr>
        <p:spPr bwMode="ltGray">
          <a:xfrm>
            <a:off x="5678623" y="1298840"/>
            <a:ext cx="700620" cy="700620"/>
          </a:xfrm>
          <a:prstGeom prst="ellipse">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MetricHPE"/>
                <a:ea typeface="+mn-ea"/>
                <a:cs typeface="+mn-cs"/>
              </a:rPr>
              <a:t>1</a:t>
            </a: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10" name="Rectangle 9">
            <a:extLst>
              <a:ext uri="{FF2B5EF4-FFF2-40B4-BE49-F238E27FC236}">
                <a16:creationId xmlns:a16="http://schemas.microsoft.com/office/drawing/2014/main" id="{D3146077-FE16-4B45-962B-98800A70C6C9}"/>
              </a:ext>
            </a:extLst>
          </p:cNvPr>
          <p:cNvSpPr/>
          <p:nvPr/>
        </p:nvSpPr>
        <p:spPr bwMode="ltGray">
          <a:xfrm>
            <a:off x="6509333" y="1177384"/>
            <a:ext cx="4891306" cy="86484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etricHPE"/>
                <a:ea typeface="+mn-ea"/>
                <a:cs typeface="+mn-cs"/>
              </a:rPr>
              <a:t>Single support experience that adapts seamlessly for each HPE product type.</a:t>
            </a:r>
          </a:p>
        </p:txBody>
      </p:sp>
      <p:sp>
        <p:nvSpPr>
          <p:cNvPr id="12" name="Oval 11">
            <a:extLst>
              <a:ext uri="{FF2B5EF4-FFF2-40B4-BE49-F238E27FC236}">
                <a16:creationId xmlns:a16="http://schemas.microsoft.com/office/drawing/2014/main" id="{B38DC124-E1A7-4032-A350-8925BBB50844}"/>
              </a:ext>
            </a:extLst>
          </p:cNvPr>
          <p:cNvSpPr/>
          <p:nvPr/>
        </p:nvSpPr>
        <p:spPr bwMode="ltGray">
          <a:xfrm>
            <a:off x="5685928" y="2323329"/>
            <a:ext cx="686010" cy="700620"/>
          </a:xfrm>
          <a:prstGeom prst="ellipse">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MetricHPE"/>
                <a:ea typeface="+mn-ea"/>
                <a:cs typeface="+mn-cs"/>
              </a:rPr>
              <a:t>2</a:t>
            </a: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14" name="Rectangle 13">
            <a:extLst>
              <a:ext uri="{FF2B5EF4-FFF2-40B4-BE49-F238E27FC236}">
                <a16:creationId xmlns:a16="http://schemas.microsoft.com/office/drawing/2014/main" id="{739E1262-672F-4993-993E-E2886025F335}"/>
              </a:ext>
            </a:extLst>
          </p:cNvPr>
          <p:cNvSpPr/>
          <p:nvPr/>
        </p:nvSpPr>
        <p:spPr bwMode="ltGray">
          <a:xfrm>
            <a:off x="6509333" y="2217377"/>
            <a:ext cx="5129094" cy="86484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etricHPE"/>
                <a:ea typeface="+mn-ea"/>
                <a:cs typeface="+mn-cs"/>
              </a:rPr>
              <a:t>A digital experience providing automated and proactive AI insights, self-serve and self-solve capabilities.</a:t>
            </a:r>
          </a:p>
        </p:txBody>
      </p:sp>
      <p:sp>
        <p:nvSpPr>
          <p:cNvPr id="15" name="Oval 14">
            <a:extLst>
              <a:ext uri="{FF2B5EF4-FFF2-40B4-BE49-F238E27FC236}">
                <a16:creationId xmlns:a16="http://schemas.microsoft.com/office/drawing/2014/main" id="{DE2066F6-FAE6-44BD-B4E6-8F7D93130768}"/>
              </a:ext>
            </a:extLst>
          </p:cNvPr>
          <p:cNvSpPr/>
          <p:nvPr/>
        </p:nvSpPr>
        <p:spPr bwMode="ltGray">
          <a:xfrm>
            <a:off x="5678623" y="3347818"/>
            <a:ext cx="700620" cy="700620"/>
          </a:xfrm>
          <a:prstGeom prst="ellipse">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etricHPE"/>
                <a:ea typeface="+mn-ea"/>
                <a:cs typeface="+mn-cs"/>
              </a:rPr>
              <a:t>3</a:t>
            </a:r>
            <a:endParaRPr kumimoji="0" lang="en-US" sz="1800" b="0" i="0" u="none" strike="noStrike" kern="1200" cap="none" spc="0" normalizeH="0" baseline="0" noProof="0" dirty="0">
              <a:ln>
                <a:noFill/>
              </a:ln>
              <a:solidFill>
                <a:schemeClr val="tx1"/>
              </a:solidFill>
              <a:effectLst/>
              <a:uLnTx/>
              <a:uFillTx/>
              <a:latin typeface="MetricHPE"/>
              <a:ea typeface="+mn-ea"/>
              <a:cs typeface="+mn-cs"/>
            </a:endParaRPr>
          </a:p>
        </p:txBody>
      </p:sp>
      <p:sp>
        <p:nvSpPr>
          <p:cNvPr id="17" name="Rectangle 16">
            <a:extLst>
              <a:ext uri="{FF2B5EF4-FFF2-40B4-BE49-F238E27FC236}">
                <a16:creationId xmlns:a16="http://schemas.microsoft.com/office/drawing/2014/main" id="{23097B92-FB21-4F5B-887F-7DD81111274B}"/>
              </a:ext>
            </a:extLst>
          </p:cNvPr>
          <p:cNvSpPr/>
          <p:nvPr/>
        </p:nvSpPr>
        <p:spPr bwMode="ltGray">
          <a:xfrm>
            <a:off x="6509333" y="3257370"/>
            <a:ext cx="5129094" cy="86484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etricHPE"/>
                <a:ea typeface="+mn-ea"/>
                <a:cs typeface="+mn-cs"/>
              </a:rPr>
              <a:t>Easy access to our experts and their knowledge, with real-time collaboration and tech-tips video library.</a:t>
            </a:r>
          </a:p>
        </p:txBody>
      </p:sp>
      <p:sp>
        <p:nvSpPr>
          <p:cNvPr id="18" name="Oval 17">
            <a:extLst>
              <a:ext uri="{FF2B5EF4-FFF2-40B4-BE49-F238E27FC236}">
                <a16:creationId xmlns:a16="http://schemas.microsoft.com/office/drawing/2014/main" id="{B32F44A3-2514-45E1-BD59-FE5EF41BAE43}"/>
              </a:ext>
            </a:extLst>
          </p:cNvPr>
          <p:cNvSpPr/>
          <p:nvPr/>
        </p:nvSpPr>
        <p:spPr bwMode="ltGray">
          <a:xfrm>
            <a:off x="5678623" y="4372307"/>
            <a:ext cx="700620" cy="700620"/>
          </a:xfrm>
          <a:prstGeom prst="ellipse">
            <a:avLst/>
          </a:pr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etricHPE"/>
                <a:ea typeface="+mn-ea"/>
                <a:cs typeface="+mn-cs"/>
              </a:rPr>
              <a:t>4</a:t>
            </a:r>
            <a:endParaRPr kumimoji="0" lang="en-US" sz="1800" b="0" i="0" u="none" strike="noStrike" kern="1200" cap="none" spc="0" normalizeH="0" baseline="0" noProof="0" dirty="0">
              <a:ln>
                <a:noFill/>
              </a:ln>
              <a:solidFill>
                <a:schemeClr val="tx1"/>
              </a:solidFill>
              <a:effectLst/>
              <a:uLnTx/>
              <a:uFillTx/>
              <a:latin typeface="MetricHPE"/>
              <a:ea typeface="+mn-ea"/>
              <a:cs typeface="+mn-cs"/>
            </a:endParaRPr>
          </a:p>
        </p:txBody>
      </p:sp>
      <p:sp>
        <p:nvSpPr>
          <p:cNvPr id="20" name="Rectangle 19">
            <a:extLst>
              <a:ext uri="{FF2B5EF4-FFF2-40B4-BE49-F238E27FC236}">
                <a16:creationId xmlns:a16="http://schemas.microsoft.com/office/drawing/2014/main" id="{780E15A1-7EFF-4E86-9462-F2BB707DF6A4}"/>
              </a:ext>
            </a:extLst>
          </p:cNvPr>
          <p:cNvSpPr/>
          <p:nvPr/>
        </p:nvSpPr>
        <p:spPr bwMode="ltGray">
          <a:xfrm>
            <a:off x="6509333" y="4297363"/>
            <a:ext cx="4654210" cy="86484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etricHPE"/>
                <a:ea typeface="+mn-ea"/>
                <a:cs typeface="+mn-cs"/>
              </a:rPr>
              <a:t>General technical guidance from our experts on operational best practices, over its lifecycle.</a:t>
            </a:r>
          </a:p>
        </p:txBody>
      </p:sp>
      <p:sp>
        <p:nvSpPr>
          <p:cNvPr id="21" name="Oval 20">
            <a:extLst>
              <a:ext uri="{FF2B5EF4-FFF2-40B4-BE49-F238E27FC236}">
                <a16:creationId xmlns:a16="http://schemas.microsoft.com/office/drawing/2014/main" id="{F58462A3-26D4-480C-BD80-85790DEF92CD}"/>
              </a:ext>
            </a:extLst>
          </p:cNvPr>
          <p:cNvSpPr/>
          <p:nvPr/>
        </p:nvSpPr>
        <p:spPr bwMode="ltGray">
          <a:xfrm>
            <a:off x="5678623" y="5396797"/>
            <a:ext cx="700620" cy="700620"/>
          </a:xfrm>
          <a:prstGeom prst="ellipse">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MetricHPE"/>
                <a:ea typeface="+mn-ea"/>
                <a:cs typeface="+mn-cs"/>
              </a:rPr>
              <a:t>5</a:t>
            </a:r>
            <a:endParaRPr kumimoji="0" lang="en-US" sz="1800" b="0" i="0" u="none" strike="noStrike" kern="1200" cap="none" spc="0" normalizeH="0" baseline="0" noProof="0" dirty="0">
              <a:ln>
                <a:noFill/>
              </a:ln>
              <a:solidFill>
                <a:schemeClr val="tx1"/>
              </a:solidFill>
              <a:effectLst/>
              <a:uLnTx/>
              <a:uFillTx/>
              <a:latin typeface="MetricHPE"/>
              <a:ea typeface="+mn-ea"/>
              <a:cs typeface="+mn-cs"/>
            </a:endParaRPr>
          </a:p>
        </p:txBody>
      </p:sp>
      <p:sp>
        <p:nvSpPr>
          <p:cNvPr id="23" name="Rectangle 22">
            <a:extLst>
              <a:ext uri="{FF2B5EF4-FFF2-40B4-BE49-F238E27FC236}">
                <a16:creationId xmlns:a16="http://schemas.microsoft.com/office/drawing/2014/main" id="{2F15EF54-4C67-4DBB-A13D-EFEB59CA3305}"/>
              </a:ext>
            </a:extLst>
          </p:cNvPr>
          <p:cNvSpPr/>
          <p:nvPr/>
        </p:nvSpPr>
        <p:spPr bwMode="ltGray">
          <a:xfrm>
            <a:off x="6509333" y="5337355"/>
            <a:ext cx="4654210" cy="864841"/>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etricHPE"/>
                <a:ea typeface="+mn-ea"/>
                <a:cs typeface="+mn-cs"/>
              </a:rPr>
              <a:t>Portfolio of standardized and modular supplemental product lifecycle services.</a:t>
            </a:r>
          </a:p>
        </p:txBody>
      </p:sp>
      <p:grpSp>
        <p:nvGrpSpPr>
          <p:cNvPr id="24" name="Group 23">
            <a:extLst>
              <a:ext uri="{FF2B5EF4-FFF2-40B4-BE49-F238E27FC236}">
                <a16:creationId xmlns:a16="http://schemas.microsoft.com/office/drawing/2014/main" id="{41F5E197-18B8-4DA0-AD85-325B57DBCCD0}"/>
              </a:ext>
            </a:extLst>
          </p:cNvPr>
          <p:cNvGrpSpPr/>
          <p:nvPr/>
        </p:nvGrpSpPr>
        <p:grpSpPr>
          <a:xfrm>
            <a:off x="486384" y="1570783"/>
            <a:ext cx="3015066" cy="4254691"/>
            <a:chOff x="486384" y="1654131"/>
            <a:chExt cx="3015066" cy="4254691"/>
          </a:xfrm>
        </p:grpSpPr>
        <p:grpSp>
          <p:nvGrpSpPr>
            <p:cNvPr id="25" name="Group 24">
              <a:extLst>
                <a:ext uri="{FF2B5EF4-FFF2-40B4-BE49-F238E27FC236}">
                  <a16:creationId xmlns:a16="http://schemas.microsoft.com/office/drawing/2014/main" id="{BFC96993-001E-4581-A468-82A9A1698342}"/>
                </a:ext>
              </a:extLst>
            </p:cNvPr>
            <p:cNvGrpSpPr/>
            <p:nvPr/>
          </p:nvGrpSpPr>
          <p:grpSpPr>
            <a:xfrm>
              <a:off x="787703" y="3360162"/>
              <a:ext cx="1056996" cy="846031"/>
              <a:chOff x="3710372" y="1302264"/>
              <a:chExt cx="1924498" cy="1540388"/>
            </a:xfrm>
          </p:grpSpPr>
          <p:pic>
            <p:nvPicPr>
              <p:cNvPr id="51" name="Picture 50">
                <a:extLst>
                  <a:ext uri="{FF2B5EF4-FFF2-40B4-BE49-F238E27FC236}">
                    <a16:creationId xmlns:a16="http://schemas.microsoft.com/office/drawing/2014/main" id="{1DC1AACB-0850-4283-B5BC-C1538EABDC9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7316" r="17316"/>
              <a:stretch/>
            </p:blipFill>
            <p:spPr>
              <a:xfrm>
                <a:off x="4363519" y="1302264"/>
                <a:ext cx="1170111" cy="1395544"/>
              </a:xfrm>
              <a:prstGeom prst="rect">
                <a:avLst/>
              </a:prstGeom>
            </p:spPr>
          </p:pic>
          <p:pic>
            <p:nvPicPr>
              <p:cNvPr id="52" name="Picture 51">
                <a:extLst>
                  <a:ext uri="{FF2B5EF4-FFF2-40B4-BE49-F238E27FC236}">
                    <a16:creationId xmlns:a16="http://schemas.microsoft.com/office/drawing/2014/main" id="{E20E562C-CF50-49E9-989F-F4591FC06B9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7638" b="27638"/>
              <a:stretch/>
            </p:blipFill>
            <p:spPr>
              <a:xfrm>
                <a:off x="3710372" y="2086759"/>
                <a:ext cx="1924498" cy="755893"/>
              </a:xfrm>
              <a:prstGeom prst="rect">
                <a:avLst/>
              </a:prstGeom>
            </p:spPr>
          </p:pic>
        </p:grpSp>
        <p:sp>
          <p:nvSpPr>
            <p:cNvPr id="26" name="Oval 25">
              <a:extLst>
                <a:ext uri="{FF2B5EF4-FFF2-40B4-BE49-F238E27FC236}">
                  <a16:creationId xmlns:a16="http://schemas.microsoft.com/office/drawing/2014/main" id="{E3ADD034-4121-4998-84EF-8DB972F0309D}"/>
                </a:ext>
              </a:extLst>
            </p:cNvPr>
            <p:cNvSpPr/>
            <p:nvPr/>
          </p:nvSpPr>
          <p:spPr bwMode="ltGray">
            <a:xfrm>
              <a:off x="486384" y="2887071"/>
              <a:ext cx="1769464" cy="1769464"/>
            </a:xfrm>
            <a:prstGeom prst="ellipse">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27" name="Freeform: Shape 26">
              <a:extLst>
                <a:ext uri="{FF2B5EF4-FFF2-40B4-BE49-F238E27FC236}">
                  <a16:creationId xmlns:a16="http://schemas.microsoft.com/office/drawing/2014/main" id="{E66CA561-5CBB-46DD-ABFB-92151DC2E9A3}"/>
                </a:ext>
              </a:extLst>
            </p:cNvPr>
            <p:cNvSpPr/>
            <p:nvPr/>
          </p:nvSpPr>
          <p:spPr bwMode="ltGray">
            <a:xfrm>
              <a:off x="612295" y="1654131"/>
              <a:ext cx="1540907" cy="1032498"/>
            </a:xfrm>
            <a:custGeom>
              <a:avLst/>
              <a:gdLst>
                <a:gd name="connsiteX0" fmla="*/ 777742 w 1540907"/>
                <a:gd name="connsiteY0" fmla="*/ 0 h 1032498"/>
                <a:gd name="connsiteX1" fmla="*/ 1407568 w 1540907"/>
                <a:gd name="connsiteY1" fmla="*/ 95221 h 1032498"/>
                <a:gd name="connsiteX2" fmla="*/ 1540907 w 1540907"/>
                <a:gd name="connsiteY2" fmla="*/ 144024 h 1032498"/>
                <a:gd name="connsiteX3" fmla="*/ 1193100 w 1540907"/>
                <a:gd name="connsiteY3" fmla="*/ 1032498 h 1032498"/>
                <a:gd name="connsiteX4" fmla="*/ 1105413 w 1540907"/>
                <a:gd name="connsiteY4" fmla="*/ 1000404 h 1032498"/>
                <a:gd name="connsiteX5" fmla="*/ 992109 w 1540907"/>
                <a:gd name="connsiteY5" fmla="*/ 971270 h 1032498"/>
                <a:gd name="connsiteX6" fmla="*/ 953305 w 1540907"/>
                <a:gd name="connsiteY6" fmla="*/ 965348 h 1032498"/>
                <a:gd name="connsiteX7" fmla="*/ 933887 w 1540907"/>
                <a:gd name="connsiteY7" fmla="*/ 960873 h 1032498"/>
                <a:gd name="connsiteX8" fmla="*/ 914244 w 1540907"/>
                <a:gd name="connsiteY8" fmla="*/ 959387 h 1032498"/>
                <a:gd name="connsiteX9" fmla="*/ 874718 w 1540907"/>
                <a:gd name="connsiteY9" fmla="*/ 953354 h 1032498"/>
                <a:gd name="connsiteX10" fmla="*/ 753835 w 1540907"/>
                <a:gd name="connsiteY10" fmla="*/ 947250 h 1032498"/>
                <a:gd name="connsiteX11" fmla="*/ 632952 w 1540907"/>
                <a:gd name="connsiteY11" fmla="*/ 953354 h 1032498"/>
                <a:gd name="connsiteX12" fmla="*/ 593426 w 1540907"/>
                <a:gd name="connsiteY12" fmla="*/ 959387 h 1032498"/>
                <a:gd name="connsiteX13" fmla="*/ 573783 w 1540907"/>
                <a:gd name="connsiteY13" fmla="*/ 960873 h 1032498"/>
                <a:gd name="connsiteX14" fmla="*/ 554366 w 1540907"/>
                <a:gd name="connsiteY14" fmla="*/ 965348 h 1032498"/>
                <a:gd name="connsiteX15" fmla="*/ 515562 w 1540907"/>
                <a:gd name="connsiteY15" fmla="*/ 971270 h 1032498"/>
                <a:gd name="connsiteX16" fmla="*/ 402257 w 1540907"/>
                <a:gd name="connsiteY16" fmla="*/ 1000404 h 1032498"/>
                <a:gd name="connsiteX17" fmla="*/ 341815 w 1540907"/>
                <a:gd name="connsiteY17" fmla="*/ 1022526 h 1032498"/>
                <a:gd name="connsiteX18" fmla="*/ 0 w 1540907"/>
                <a:gd name="connsiteY18" fmla="*/ 149359 h 1032498"/>
                <a:gd name="connsiteX19" fmla="*/ 147917 w 1540907"/>
                <a:gd name="connsiteY19" fmla="*/ 95221 h 1032498"/>
                <a:gd name="connsiteX20" fmla="*/ 777742 w 1540907"/>
                <a:gd name="connsiteY20" fmla="*/ 0 h 103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0907" h="1032498">
                  <a:moveTo>
                    <a:pt x="777742" y="0"/>
                  </a:moveTo>
                  <a:cubicBezTo>
                    <a:pt x="997067" y="0"/>
                    <a:pt x="1208606" y="33338"/>
                    <a:pt x="1407568" y="95221"/>
                  </a:cubicBezTo>
                  <a:lnTo>
                    <a:pt x="1540907" y="144024"/>
                  </a:lnTo>
                  <a:lnTo>
                    <a:pt x="1193100" y="1032498"/>
                  </a:lnTo>
                  <a:lnTo>
                    <a:pt x="1105413" y="1000404"/>
                  </a:lnTo>
                  <a:cubicBezTo>
                    <a:pt x="1068392" y="988889"/>
                    <a:pt x="1030591" y="979145"/>
                    <a:pt x="992109" y="971270"/>
                  </a:cubicBezTo>
                  <a:lnTo>
                    <a:pt x="953305" y="965348"/>
                  </a:lnTo>
                  <a:lnTo>
                    <a:pt x="933887" y="960873"/>
                  </a:lnTo>
                  <a:lnTo>
                    <a:pt x="914244" y="959387"/>
                  </a:lnTo>
                  <a:lnTo>
                    <a:pt x="874718" y="953354"/>
                  </a:lnTo>
                  <a:cubicBezTo>
                    <a:pt x="834973" y="949318"/>
                    <a:pt x="794645" y="947250"/>
                    <a:pt x="753835" y="947250"/>
                  </a:cubicBezTo>
                  <a:cubicBezTo>
                    <a:pt x="713025" y="947250"/>
                    <a:pt x="672698" y="949318"/>
                    <a:pt x="632952" y="953354"/>
                  </a:cubicBezTo>
                  <a:lnTo>
                    <a:pt x="593426" y="959387"/>
                  </a:lnTo>
                  <a:lnTo>
                    <a:pt x="573783" y="960873"/>
                  </a:lnTo>
                  <a:lnTo>
                    <a:pt x="554366" y="965348"/>
                  </a:lnTo>
                  <a:lnTo>
                    <a:pt x="515562" y="971270"/>
                  </a:lnTo>
                  <a:cubicBezTo>
                    <a:pt x="477079" y="979145"/>
                    <a:pt x="439278" y="988889"/>
                    <a:pt x="402257" y="1000404"/>
                  </a:cubicBezTo>
                  <a:lnTo>
                    <a:pt x="341815" y="1022526"/>
                  </a:lnTo>
                  <a:lnTo>
                    <a:pt x="0" y="149359"/>
                  </a:lnTo>
                  <a:lnTo>
                    <a:pt x="147917" y="95221"/>
                  </a:lnTo>
                  <a:cubicBezTo>
                    <a:pt x="346879" y="33338"/>
                    <a:pt x="558418" y="0"/>
                    <a:pt x="777742" y="0"/>
                  </a:cubicBez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tIns="9144"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28" name="Freeform: Shape 27">
              <a:extLst>
                <a:ext uri="{FF2B5EF4-FFF2-40B4-BE49-F238E27FC236}">
                  <a16:creationId xmlns:a16="http://schemas.microsoft.com/office/drawing/2014/main" id="{B5C8ED62-E4DE-4846-8F1B-E51114EC4F9F}"/>
                </a:ext>
              </a:extLst>
            </p:cNvPr>
            <p:cNvSpPr/>
            <p:nvPr/>
          </p:nvSpPr>
          <p:spPr bwMode="ltGray">
            <a:xfrm flipV="1">
              <a:off x="608203" y="4881481"/>
              <a:ext cx="1540907" cy="1027341"/>
            </a:xfrm>
            <a:custGeom>
              <a:avLst/>
              <a:gdLst>
                <a:gd name="connsiteX0" fmla="*/ 1195119 w 1540907"/>
                <a:gd name="connsiteY0" fmla="*/ 1027341 h 1027341"/>
                <a:gd name="connsiteX1" fmla="*/ 1540907 w 1540907"/>
                <a:gd name="connsiteY1" fmla="*/ 144024 h 1027341"/>
                <a:gd name="connsiteX2" fmla="*/ 1407568 w 1540907"/>
                <a:gd name="connsiteY2" fmla="*/ 95221 h 1027341"/>
                <a:gd name="connsiteX3" fmla="*/ 777742 w 1540907"/>
                <a:gd name="connsiteY3" fmla="*/ 0 h 1027341"/>
                <a:gd name="connsiteX4" fmla="*/ 147917 w 1540907"/>
                <a:gd name="connsiteY4" fmla="*/ 95221 h 1027341"/>
                <a:gd name="connsiteX5" fmla="*/ 0 w 1540907"/>
                <a:gd name="connsiteY5" fmla="*/ 149359 h 1027341"/>
                <a:gd name="connsiteX6" fmla="*/ 340822 w 1540907"/>
                <a:gd name="connsiteY6" fmla="*/ 1019989 h 1027341"/>
                <a:gd name="connsiteX7" fmla="*/ 406349 w 1540907"/>
                <a:gd name="connsiteY7" fmla="*/ 996006 h 1027341"/>
                <a:gd name="connsiteX8" fmla="*/ 757927 w 1540907"/>
                <a:gd name="connsiteY8" fmla="*/ 942852 h 1027341"/>
                <a:gd name="connsiteX9" fmla="*/ 1109505 w 1540907"/>
                <a:gd name="connsiteY9" fmla="*/ 996006 h 102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0907" h="1027341">
                  <a:moveTo>
                    <a:pt x="1195119" y="1027341"/>
                  </a:moveTo>
                  <a:lnTo>
                    <a:pt x="1540907" y="144024"/>
                  </a:lnTo>
                  <a:lnTo>
                    <a:pt x="1407568" y="95221"/>
                  </a:lnTo>
                  <a:cubicBezTo>
                    <a:pt x="1208606" y="33338"/>
                    <a:pt x="997067" y="0"/>
                    <a:pt x="777742" y="0"/>
                  </a:cubicBezTo>
                  <a:cubicBezTo>
                    <a:pt x="558418" y="0"/>
                    <a:pt x="346879" y="33338"/>
                    <a:pt x="147917" y="95221"/>
                  </a:cubicBezTo>
                  <a:lnTo>
                    <a:pt x="0" y="149359"/>
                  </a:lnTo>
                  <a:lnTo>
                    <a:pt x="340822" y="1019989"/>
                  </a:lnTo>
                  <a:lnTo>
                    <a:pt x="406349" y="996006"/>
                  </a:lnTo>
                  <a:cubicBezTo>
                    <a:pt x="517412" y="961462"/>
                    <a:pt x="635497" y="942852"/>
                    <a:pt x="757927" y="942852"/>
                  </a:cubicBezTo>
                  <a:cubicBezTo>
                    <a:pt x="880358" y="942852"/>
                    <a:pt x="998442" y="961462"/>
                    <a:pt x="1109505" y="996006"/>
                  </a:cubicBezTo>
                  <a:close/>
                </a:path>
              </a:pathLst>
            </a:cu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tIns="9144"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29" name="Freeform: Shape 28">
              <a:extLst>
                <a:ext uri="{FF2B5EF4-FFF2-40B4-BE49-F238E27FC236}">
                  <a16:creationId xmlns:a16="http://schemas.microsoft.com/office/drawing/2014/main" id="{BFC0C129-F28A-4B26-B5A0-AF1945FB3571}"/>
                </a:ext>
              </a:extLst>
            </p:cNvPr>
            <p:cNvSpPr/>
            <p:nvPr/>
          </p:nvSpPr>
          <p:spPr bwMode="ltGray">
            <a:xfrm rot="16200000" flipV="1">
              <a:off x="2214189" y="3252766"/>
              <a:ext cx="1540907" cy="1033614"/>
            </a:xfrm>
            <a:custGeom>
              <a:avLst/>
              <a:gdLst>
                <a:gd name="connsiteX0" fmla="*/ 1540907 w 1540907"/>
                <a:gd name="connsiteY0" fmla="*/ 144024 h 1033614"/>
                <a:gd name="connsiteX1" fmla="*/ 1407568 w 1540907"/>
                <a:gd name="connsiteY1" fmla="*/ 95220 h 1033614"/>
                <a:gd name="connsiteX2" fmla="*/ 777742 w 1540907"/>
                <a:gd name="connsiteY2" fmla="*/ 0 h 1033614"/>
                <a:gd name="connsiteX3" fmla="*/ 147917 w 1540907"/>
                <a:gd name="connsiteY3" fmla="*/ 95221 h 1033614"/>
                <a:gd name="connsiteX4" fmla="*/ 0 w 1540907"/>
                <a:gd name="connsiteY4" fmla="*/ 149359 h 1033614"/>
                <a:gd name="connsiteX5" fmla="*/ 344108 w 1540907"/>
                <a:gd name="connsiteY5" fmla="*/ 1028383 h 1033614"/>
                <a:gd name="connsiteX6" fmla="*/ 404774 w 1540907"/>
                <a:gd name="connsiteY6" fmla="*/ 1006179 h 1033614"/>
                <a:gd name="connsiteX7" fmla="*/ 756352 w 1540907"/>
                <a:gd name="connsiteY7" fmla="*/ 953025 h 1033614"/>
                <a:gd name="connsiteX8" fmla="*/ 877234 w 1540907"/>
                <a:gd name="connsiteY8" fmla="*/ 959129 h 1033614"/>
                <a:gd name="connsiteX9" fmla="*/ 955686 w 1540907"/>
                <a:gd name="connsiteY9" fmla="*/ 971103 h 1033614"/>
                <a:gd name="connsiteX10" fmla="*/ 959936 w 1540907"/>
                <a:gd name="connsiteY10" fmla="*/ 971424 h 1033614"/>
                <a:gd name="connsiteX11" fmla="*/ 964138 w 1540907"/>
                <a:gd name="connsiteY11" fmla="*/ 972393 h 1033614"/>
                <a:gd name="connsiteX12" fmla="*/ 994625 w 1540907"/>
                <a:gd name="connsiteY12" fmla="*/ 977045 h 1033614"/>
                <a:gd name="connsiteX13" fmla="*/ 1083655 w 1540907"/>
                <a:gd name="connsiteY13" fmla="*/ 999937 h 1033614"/>
                <a:gd name="connsiteX14" fmla="*/ 1129547 w 1540907"/>
                <a:gd name="connsiteY14" fmla="*/ 1010514 h 1033614"/>
                <a:gd name="connsiteX15" fmla="*/ 1192663 w 1540907"/>
                <a:gd name="connsiteY15" fmla="*/ 1033614 h 103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40907" h="1033614">
                  <a:moveTo>
                    <a:pt x="1540907" y="144024"/>
                  </a:moveTo>
                  <a:lnTo>
                    <a:pt x="1407568" y="95220"/>
                  </a:lnTo>
                  <a:cubicBezTo>
                    <a:pt x="1208606" y="33338"/>
                    <a:pt x="997067" y="0"/>
                    <a:pt x="777742" y="0"/>
                  </a:cubicBezTo>
                  <a:cubicBezTo>
                    <a:pt x="558418" y="0"/>
                    <a:pt x="346879" y="33338"/>
                    <a:pt x="147917" y="95221"/>
                  </a:cubicBezTo>
                  <a:lnTo>
                    <a:pt x="0" y="149359"/>
                  </a:lnTo>
                  <a:lnTo>
                    <a:pt x="344108" y="1028383"/>
                  </a:lnTo>
                  <a:lnTo>
                    <a:pt x="404774" y="1006179"/>
                  </a:lnTo>
                  <a:cubicBezTo>
                    <a:pt x="515837" y="971635"/>
                    <a:pt x="633921" y="953026"/>
                    <a:pt x="756352" y="953025"/>
                  </a:cubicBezTo>
                  <a:cubicBezTo>
                    <a:pt x="797162" y="953025"/>
                    <a:pt x="837489" y="955093"/>
                    <a:pt x="877234" y="959129"/>
                  </a:cubicBezTo>
                  <a:lnTo>
                    <a:pt x="955686" y="971103"/>
                  </a:lnTo>
                  <a:lnTo>
                    <a:pt x="959936" y="971424"/>
                  </a:lnTo>
                  <a:lnTo>
                    <a:pt x="964138" y="972393"/>
                  </a:lnTo>
                  <a:lnTo>
                    <a:pt x="994625" y="977045"/>
                  </a:lnTo>
                  <a:lnTo>
                    <a:pt x="1083655" y="999937"/>
                  </a:lnTo>
                  <a:lnTo>
                    <a:pt x="1129547" y="1010514"/>
                  </a:lnTo>
                  <a:lnTo>
                    <a:pt x="1192663" y="1033614"/>
                  </a:lnTo>
                  <a:close/>
                </a:path>
              </a:pathLst>
            </a:cu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tIns="9144"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30" name="Freeform: Shape 29">
              <a:extLst>
                <a:ext uri="{FF2B5EF4-FFF2-40B4-BE49-F238E27FC236}">
                  <a16:creationId xmlns:a16="http://schemas.microsoft.com/office/drawing/2014/main" id="{A62691BE-597F-43DD-AC0F-574C89B7D639}"/>
                </a:ext>
              </a:extLst>
            </p:cNvPr>
            <p:cNvSpPr/>
            <p:nvPr/>
          </p:nvSpPr>
          <p:spPr bwMode="ltGray">
            <a:xfrm rot="13500000" flipV="1">
              <a:off x="1745142" y="2112786"/>
              <a:ext cx="1540907" cy="1041610"/>
            </a:xfrm>
            <a:custGeom>
              <a:avLst/>
              <a:gdLst>
                <a:gd name="connsiteX0" fmla="*/ 1540907 w 1540907"/>
                <a:gd name="connsiteY0" fmla="*/ 144024 h 1041610"/>
                <a:gd name="connsiteX1" fmla="*/ 1407568 w 1540907"/>
                <a:gd name="connsiteY1" fmla="*/ 95221 h 1041610"/>
                <a:gd name="connsiteX2" fmla="*/ 777742 w 1540907"/>
                <a:gd name="connsiteY2" fmla="*/ 0 h 1041610"/>
                <a:gd name="connsiteX3" fmla="*/ 147917 w 1540907"/>
                <a:gd name="connsiteY3" fmla="*/ 95221 h 1041610"/>
                <a:gd name="connsiteX4" fmla="*/ 0 w 1540907"/>
                <a:gd name="connsiteY4" fmla="*/ 149359 h 1041610"/>
                <a:gd name="connsiteX5" fmla="*/ 349285 w 1540907"/>
                <a:gd name="connsiteY5" fmla="*/ 1041610 h 1041610"/>
                <a:gd name="connsiteX6" fmla="*/ 434246 w 1540907"/>
                <a:gd name="connsiteY6" fmla="*/ 1010514 h 1041610"/>
                <a:gd name="connsiteX7" fmla="*/ 781896 w 1540907"/>
                <a:gd name="connsiteY7" fmla="*/ 957954 h 1041610"/>
                <a:gd name="connsiteX8" fmla="*/ 1129547 w 1540907"/>
                <a:gd name="connsiteY8" fmla="*/ 1010514 h 1041610"/>
                <a:gd name="connsiteX9" fmla="*/ 1192663 w 1540907"/>
                <a:gd name="connsiteY9" fmla="*/ 1033614 h 104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0907" h="1041610">
                  <a:moveTo>
                    <a:pt x="1540907" y="144024"/>
                  </a:moveTo>
                  <a:lnTo>
                    <a:pt x="1407568" y="95221"/>
                  </a:lnTo>
                  <a:cubicBezTo>
                    <a:pt x="1208606" y="33338"/>
                    <a:pt x="997067" y="0"/>
                    <a:pt x="777742" y="0"/>
                  </a:cubicBezTo>
                  <a:cubicBezTo>
                    <a:pt x="558418" y="0"/>
                    <a:pt x="346879" y="33338"/>
                    <a:pt x="147917" y="95221"/>
                  </a:cubicBezTo>
                  <a:lnTo>
                    <a:pt x="0" y="149359"/>
                  </a:lnTo>
                  <a:lnTo>
                    <a:pt x="349285" y="1041610"/>
                  </a:lnTo>
                  <a:lnTo>
                    <a:pt x="434246" y="1010514"/>
                  </a:lnTo>
                  <a:cubicBezTo>
                    <a:pt x="544069" y="976355"/>
                    <a:pt x="660834" y="957954"/>
                    <a:pt x="781896" y="957954"/>
                  </a:cubicBezTo>
                  <a:cubicBezTo>
                    <a:pt x="902959" y="957954"/>
                    <a:pt x="1019724" y="976355"/>
                    <a:pt x="1129547" y="1010514"/>
                  </a:cubicBezTo>
                  <a:lnTo>
                    <a:pt x="1192663" y="1033614"/>
                  </a:lnTo>
                  <a:close/>
                </a:path>
              </a:pathLst>
            </a:cu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tIns="9144"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31" name="Freeform: Shape 30">
              <a:extLst>
                <a:ext uri="{FF2B5EF4-FFF2-40B4-BE49-F238E27FC236}">
                  <a16:creationId xmlns:a16="http://schemas.microsoft.com/office/drawing/2014/main" id="{FDEADB09-17F2-4E45-BEEF-E3BB1EB34B88}"/>
                </a:ext>
              </a:extLst>
            </p:cNvPr>
            <p:cNvSpPr/>
            <p:nvPr/>
          </p:nvSpPr>
          <p:spPr bwMode="ltGray">
            <a:xfrm rot="8100000">
              <a:off x="1749515" y="4396928"/>
              <a:ext cx="1540907" cy="1036331"/>
            </a:xfrm>
            <a:custGeom>
              <a:avLst/>
              <a:gdLst>
                <a:gd name="connsiteX0" fmla="*/ 347219 w 1540907"/>
                <a:gd name="connsiteY0" fmla="*/ 1036331 h 1036331"/>
                <a:gd name="connsiteX1" fmla="*/ 0 w 1540907"/>
                <a:gd name="connsiteY1" fmla="*/ 149359 h 1036331"/>
                <a:gd name="connsiteX2" fmla="*/ 147917 w 1540907"/>
                <a:gd name="connsiteY2" fmla="*/ 95221 h 1036331"/>
                <a:gd name="connsiteX3" fmla="*/ 777742 w 1540907"/>
                <a:gd name="connsiteY3" fmla="*/ 0 h 1036331"/>
                <a:gd name="connsiteX4" fmla="*/ 1407568 w 1540907"/>
                <a:gd name="connsiteY4" fmla="*/ 95221 h 1036331"/>
                <a:gd name="connsiteX5" fmla="*/ 1540907 w 1540907"/>
                <a:gd name="connsiteY5" fmla="*/ 144024 h 1036331"/>
                <a:gd name="connsiteX6" fmla="*/ 1195669 w 1540907"/>
                <a:gd name="connsiteY6" fmla="*/ 1025934 h 1036331"/>
                <a:gd name="connsiteX7" fmla="*/ 1122923 w 1540907"/>
                <a:gd name="connsiteY7" fmla="*/ 1000489 h 1036331"/>
                <a:gd name="connsiteX8" fmla="*/ 449692 w 1540907"/>
                <a:gd name="connsiteY8" fmla="*/ 1000489 h 103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0907" h="1036331">
                  <a:moveTo>
                    <a:pt x="347219" y="1036331"/>
                  </a:moveTo>
                  <a:lnTo>
                    <a:pt x="0" y="149359"/>
                  </a:lnTo>
                  <a:lnTo>
                    <a:pt x="147917" y="95221"/>
                  </a:lnTo>
                  <a:cubicBezTo>
                    <a:pt x="346878" y="33338"/>
                    <a:pt x="558417" y="0"/>
                    <a:pt x="777742" y="0"/>
                  </a:cubicBezTo>
                  <a:cubicBezTo>
                    <a:pt x="997067" y="0"/>
                    <a:pt x="1208606" y="33338"/>
                    <a:pt x="1407568" y="95221"/>
                  </a:cubicBezTo>
                  <a:lnTo>
                    <a:pt x="1540907" y="144024"/>
                  </a:lnTo>
                  <a:lnTo>
                    <a:pt x="1195669" y="1025934"/>
                  </a:lnTo>
                  <a:lnTo>
                    <a:pt x="1122923" y="1000489"/>
                  </a:lnTo>
                  <a:cubicBezTo>
                    <a:pt x="903555" y="935560"/>
                    <a:pt x="669060" y="935560"/>
                    <a:pt x="449692" y="1000489"/>
                  </a:cubicBezTo>
                  <a:close/>
                </a:path>
              </a:pathLst>
            </a:cu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wrap="square" tIns="9144" bIns="9144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32" name="Oval 31">
              <a:extLst>
                <a:ext uri="{FF2B5EF4-FFF2-40B4-BE49-F238E27FC236}">
                  <a16:creationId xmlns:a16="http://schemas.microsoft.com/office/drawing/2014/main" id="{EED0D858-EB81-4901-A0BB-A9EAE43EA8ED}"/>
                </a:ext>
              </a:extLst>
            </p:cNvPr>
            <p:cNvSpPr/>
            <p:nvPr/>
          </p:nvSpPr>
          <p:spPr bwMode="ltGray">
            <a:xfrm>
              <a:off x="863701" y="3257721"/>
              <a:ext cx="1005840" cy="1005840"/>
            </a:xfrm>
            <a:prstGeom prst="ellipse">
              <a:avLst/>
            </a:prstGeom>
            <a:noFill/>
            <a:ln w="114300">
              <a:solidFill>
                <a:schemeClr val="bg1">
                  <a:lumMod val="9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grpSp>
          <p:nvGrpSpPr>
            <p:cNvPr id="33" name="Group 32">
              <a:extLst>
                <a:ext uri="{FF2B5EF4-FFF2-40B4-BE49-F238E27FC236}">
                  <a16:creationId xmlns:a16="http://schemas.microsoft.com/office/drawing/2014/main" id="{B7AB2127-001E-41A7-B707-3EE6C40A32B2}"/>
                </a:ext>
              </a:extLst>
            </p:cNvPr>
            <p:cNvGrpSpPr/>
            <p:nvPr/>
          </p:nvGrpSpPr>
          <p:grpSpPr>
            <a:xfrm>
              <a:off x="560489" y="2957605"/>
              <a:ext cx="1621253" cy="1628396"/>
              <a:chOff x="688547" y="2933970"/>
              <a:chExt cx="1411659" cy="1417878"/>
            </a:xfrm>
          </p:grpSpPr>
          <p:sp>
            <p:nvSpPr>
              <p:cNvPr id="43" name="Freeform: Shape 42">
                <a:extLst>
                  <a:ext uri="{FF2B5EF4-FFF2-40B4-BE49-F238E27FC236}">
                    <a16:creationId xmlns:a16="http://schemas.microsoft.com/office/drawing/2014/main" id="{8439B904-8EAC-46CC-AB6A-1B6237192B08}"/>
                  </a:ext>
                </a:extLst>
              </p:cNvPr>
              <p:cNvSpPr/>
              <p:nvPr/>
            </p:nvSpPr>
            <p:spPr bwMode="ltGray">
              <a:xfrm rot="2760000">
                <a:off x="1249289" y="2937036"/>
                <a:ext cx="325108" cy="318976"/>
              </a:xfrm>
              <a:custGeom>
                <a:avLst/>
                <a:gdLst>
                  <a:gd name="connsiteX0" fmla="*/ 296092 w 325108"/>
                  <a:gd name="connsiteY0" fmla="*/ 0 h 318976"/>
                  <a:gd name="connsiteX1" fmla="*/ 325108 w 325108"/>
                  <a:gd name="connsiteY1" fmla="*/ 70809 h 318976"/>
                  <a:gd name="connsiteX2" fmla="*/ 252284 w 325108"/>
                  <a:gd name="connsiteY2" fmla="*/ 110336 h 318976"/>
                  <a:gd name="connsiteX3" fmla="*/ 76612 w 325108"/>
                  <a:gd name="connsiteY3" fmla="*/ 303763 h 318976"/>
                  <a:gd name="connsiteX4" fmla="*/ 70626 w 325108"/>
                  <a:gd name="connsiteY4" fmla="*/ 318976 h 318976"/>
                  <a:gd name="connsiteX5" fmla="*/ 0 w 325108"/>
                  <a:gd name="connsiteY5" fmla="*/ 287513 h 318976"/>
                  <a:gd name="connsiteX6" fmla="*/ 9416 w 325108"/>
                  <a:gd name="connsiteY6" fmla="*/ 267337 h 318976"/>
                  <a:gd name="connsiteX7" fmla="*/ 209558 w 325108"/>
                  <a:gd name="connsiteY7" fmla="*/ 46969 h 31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08" h="318976">
                    <a:moveTo>
                      <a:pt x="296092" y="0"/>
                    </a:moveTo>
                    <a:lnTo>
                      <a:pt x="325108" y="70809"/>
                    </a:lnTo>
                    <a:lnTo>
                      <a:pt x="252284" y="110336"/>
                    </a:lnTo>
                    <a:cubicBezTo>
                      <a:pt x="179315" y="159634"/>
                      <a:pt x="118842" y="226024"/>
                      <a:pt x="76612" y="303763"/>
                    </a:cubicBezTo>
                    <a:lnTo>
                      <a:pt x="70626" y="318976"/>
                    </a:lnTo>
                    <a:lnTo>
                      <a:pt x="0" y="287513"/>
                    </a:lnTo>
                    <a:lnTo>
                      <a:pt x="9416" y="267337"/>
                    </a:lnTo>
                    <a:cubicBezTo>
                      <a:pt x="57529" y="178771"/>
                      <a:pt x="126425" y="103133"/>
                      <a:pt x="209558" y="46969"/>
                    </a:cubicBez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44" name="Freeform: Shape 43">
                <a:extLst>
                  <a:ext uri="{FF2B5EF4-FFF2-40B4-BE49-F238E27FC236}">
                    <a16:creationId xmlns:a16="http://schemas.microsoft.com/office/drawing/2014/main" id="{41FD54A9-BB77-477C-B041-9CE71434BCA0}"/>
                  </a:ext>
                </a:extLst>
              </p:cNvPr>
              <p:cNvSpPr/>
              <p:nvPr/>
            </p:nvSpPr>
            <p:spPr bwMode="ltGray">
              <a:xfrm rot="18869279" flipV="1">
                <a:off x="1252095" y="4029806"/>
                <a:ext cx="325108" cy="318976"/>
              </a:xfrm>
              <a:custGeom>
                <a:avLst/>
                <a:gdLst>
                  <a:gd name="connsiteX0" fmla="*/ 296092 w 325108"/>
                  <a:gd name="connsiteY0" fmla="*/ 0 h 318976"/>
                  <a:gd name="connsiteX1" fmla="*/ 325108 w 325108"/>
                  <a:gd name="connsiteY1" fmla="*/ 70809 h 318976"/>
                  <a:gd name="connsiteX2" fmla="*/ 252284 w 325108"/>
                  <a:gd name="connsiteY2" fmla="*/ 110336 h 318976"/>
                  <a:gd name="connsiteX3" fmla="*/ 76612 w 325108"/>
                  <a:gd name="connsiteY3" fmla="*/ 303763 h 318976"/>
                  <a:gd name="connsiteX4" fmla="*/ 70626 w 325108"/>
                  <a:gd name="connsiteY4" fmla="*/ 318976 h 318976"/>
                  <a:gd name="connsiteX5" fmla="*/ 0 w 325108"/>
                  <a:gd name="connsiteY5" fmla="*/ 287513 h 318976"/>
                  <a:gd name="connsiteX6" fmla="*/ 9416 w 325108"/>
                  <a:gd name="connsiteY6" fmla="*/ 267337 h 318976"/>
                  <a:gd name="connsiteX7" fmla="*/ 209558 w 325108"/>
                  <a:gd name="connsiteY7" fmla="*/ 46969 h 31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08" h="318976">
                    <a:moveTo>
                      <a:pt x="296092" y="0"/>
                    </a:moveTo>
                    <a:lnTo>
                      <a:pt x="325108" y="70809"/>
                    </a:lnTo>
                    <a:lnTo>
                      <a:pt x="252284" y="110336"/>
                    </a:lnTo>
                    <a:cubicBezTo>
                      <a:pt x="179315" y="159634"/>
                      <a:pt x="118842" y="226024"/>
                      <a:pt x="76612" y="303763"/>
                    </a:cubicBezTo>
                    <a:lnTo>
                      <a:pt x="70626" y="318976"/>
                    </a:lnTo>
                    <a:lnTo>
                      <a:pt x="0" y="287513"/>
                    </a:lnTo>
                    <a:lnTo>
                      <a:pt x="9416" y="267337"/>
                    </a:lnTo>
                    <a:cubicBezTo>
                      <a:pt x="57529" y="178771"/>
                      <a:pt x="126425" y="103133"/>
                      <a:pt x="209558" y="46969"/>
                    </a:cubicBezTo>
                    <a:close/>
                  </a:path>
                </a:pathLst>
              </a:cu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45" name="Freeform: Shape 44">
                <a:extLst>
                  <a:ext uri="{FF2B5EF4-FFF2-40B4-BE49-F238E27FC236}">
                    <a16:creationId xmlns:a16="http://schemas.microsoft.com/office/drawing/2014/main" id="{E05A08CB-BE2B-40ED-8529-885015B74B7F}"/>
                  </a:ext>
                </a:extLst>
              </p:cNvPr>
              <p:cNvSpPr/>
              <p:nvPr/>
            </p:nvSpPr>
            <p:spPr bwMode="ltGray">
              <a:xfrm rot="180000" flipH="1">
                <a:off x="1628729" y="3106059"/>
                <a:ext cx="325108" cy="318976"/>
              </a:xfrm>
              <a:custGeom>
                <a:avLst/>
                <a:gdLst>
                  <a:gd name="connsiteX0" fmla="*/ 296092 w 325108"/>
                  <a:gd name="connsiteY0" fmla="*/ 0 h 318976"/>
                  <a:gd name="connsiteX1" fmla="*/ 325108 w 325108"/>
                  <a:gd name="connsiteY1" fmla="*/ 70809 h 318976"/>
                  <a:gd name="connsiteX2" fmla="*/ 252284 w 325108"/>
                  <a:gd name="connsiteY2" fmla="*/ 110336 h 318976"/>
                  <a:gd name="connsiteX3" fmla="*/ 76612 w 325108"/>
                  <a:gd name="connsiteY3" fmla="*/ 303763 h 318976"/>
                  <a:gd name="connsiteX4" fmla="*/ 70626 w 325108"/>
                  <a:gd name="connsiteY4" fmla="*/ 318976 h 318976"/>
                  <a:gd name="connsiteX5" fmla="*/ 0 w 325108"/>
                  <a:gd name="connsiteY5" fmla="*/ 287513 h 318976"/>
                  <a:gd name="connsiteX6" fmla="*/ 9416 w 325108"/>
                  <a:gd name="connsiteY6" fmla="*/ 267337 h 318976"/>
                  <a:gd name="connsiteX7" fmla="*/ 209558 w 325108"/>
                  <a:gd name="connsiteY7" fmla="*/ 46969 h 31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08" h="318976">
                    <a:moveTo>
                      <a:pt x="296092" y="0"/>
                    </a:moveTo>
                    <a:lnTo>
                      <a:pt x="325108" y="70809"/>
                    </a:lnTo>
                    <a:lnTo>
                      <a:pt x="252284" y="110336"/>
                    </a:lnTo>
                    <a:cubicBezTo>
                      <a:pt x="179315" y="159634"/>
                      <a:pt x="118842" y="226024"/>
                      <a:pt x="76612" y="303763"/>
                    </a:cubicBezTo>
                    <a:lnTo>
                      <a:pt x="70626" y="318976"/>
                    </a:lnTo>
                    <a:lnTo>
                      <a:pt x="0" y="287513"/>
                    </a:lnTo>
                    <a:lnTo>
                      <a:pt x="9416" y="267337"/>
                    </a:lnTo>
                    <a:cubicBezTo>
                      <a:pt x="57529" y="178771"/>
                      <a:pt x="126425" y="103133"/>
                      <a:pt x="209558" y="46969"/>
                    </a:cubicBezTo>
                    <a:close/>
                  </a:path>
                </a:pathLst>
              </a:cu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46" name="Freeform: Shape 45">
                <a:extLst>
                  <a:ext uri="{FF2B5EF4-FFF2-40B4-BE49-F238E27FC236}">
                    <a16:creationId xmlns:a16="http://schemas.microsoft.com/office/drawing/2014/main" id="{DE6952D9-2076-48A1-8CC3-CC1BF5967633}"/>
                  </a:ext>
                </a:extLst>
              </p:cNvPr>
              <p:cNvSpPr/>
              <p:nvPr/>
            </p:nvSpPr>
            <p:spPr bwMode="ltGray">
              <a:xfrm>
                <a:off x="848056" y="3094142"/>
                <a:ext cx="325108" cy="318976"/>
              </a:xfrm>
              <a:custGeom>
                <a:avLst/>
                <a:gdLst>
                  <a:gd name="connsiteX0" fmla="*/ 296092 w 325108"/>
                  <a:gd name="connsiteY0" fmla="*/ 0 h 318976"/>
                  <a:gd name="connsiteX1" fmla="*/ 325108 w 325108"/>
                  <a:gd name="connsiteY1" fmla="*/ 70809 h 318976"/>
                  <a:gd name="connsiteX2" fmla="*/ 252284 w 325108"/>
                  <a:gd name="connsiteY2" fmla="*/ 110336 h 318976"/>
                  <a:gd name="connsiteX3" fmla="*/ 76612 w 325108"/>
                  <a:gd name="connsiteY3" fmla="*/ 303763 h 318976"/>
                  <a:gd name="connsiteX4" fmla="*/ 70626 w 325108"/>
                  <a:gd name="connsiteY4" fmla="*/ 318976 h 318976"/>
                  <a:gd name="connsiteX5" fmla="*/ 0 w 325108"/>
                  <a:gd name="connsiteY5" fmla="*/ 287513 h 318976"/>
                  <a:gd name="connsiteX6" fmla="*/ 9416 w 325108"/>
                  <a:gd name="connsiteY6" fmla="*/ 267337 h 318976"/>
                  <a:gd name="connsiteX7" fmla="*/ 209558 w 325108"/>
                  <a:gd name="connsiteY7" fmla="*/ 46969 h 31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08" h="318976">
                    <a:moveTo>
                      <a:pt x="296092" y="0"/>
                    </a:moveTo>
                    <a:lnTo>
                      <a:pt x="325108" y="70809"/>
                    </a:lnTo>
                    <a:lnTo>
                      <a:pt x="252284" y="110336"/>
                    </a:lnTo>
                    <a:cubicBezTo>
                      <a:pt x="179315" y="159634"/>
                      <a:pt x="118842" y="226024"/>
                      <a:pt x="76612" y="303763"/>
                    </a:cubicBezTo>
                    <a:lnTo>
                      <a:pt x="70626" y="318976"/>
                    </a:lnTo>
                    <a:lnTo>
                      <a:pt x="0" y="287513"/>
                    </a:lnTo>
                    <a:lnTo>
                      <a:pt x="9416" y="267337"/>
                    </a:lnTo>
                    <a:cubicBezTo>
                      <a:pt x="57529" y="178771"/>
                      <a:pt x="126425" y="103133"/>
                      <a:pt x="209558" y="46969"/>
                    </a:cubicBezTo>
                    <a:close/>
                  </a:path>
                </a:pathLst>
              </a:custGeom>
              <a:solidFill>
                <a:srgbClr val="808285"/>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47" name="Freeform: Shape 46">
                <a:extLst>
                  <a:ext uri="{FF2B5EF4-FFF2-40B4-BE49-F238E27FC236}">
                    <a16:creationId xmlns:a16="http://schemas.microsoft.com/office/drawing/2014/main" id="{F69CBE07-8BA0-4C78-A863-EFB4ACA8E63C}"/>
                  </a:ext>
                </a:extLst>
              </p:cNvPr>
              <p:cNvSpPr/>
              <p:nvPr/>
            </p:nvSpPr>
            <p:spPr bwMode="ltGray">
              <a:xfrm rot="2700000" flipH="1">
                <a:off x="1778164" y="3488451"/>
                <a:ext cx="325108" cy="318976"/>
              </a:xfrm>
              <a:custGeom>
                <a:avLst/>
                <a:gdLst>
                  <a:gd name="connsiteX0" fmla="*/ 296092 w 325108"/>
                  <a:gd name="connsiteY0" fmla="*/ 0 h 318976"/>
                  <a:gd name="connsiteX1" fmla="*/ 325108 w 325108"/>
                  <a:gd name="connsiteY1" fmla="*/ 70809 h 318976"/>
                  <a:gd name="connsiteX2" fmla="*/ 252284 w 325108"/>
                  <a:gd name="connsiteY2" fmla="*/ 110336 h 318976"/>
                  <a:gd name="connsiteX3" fmla="*/ 76612 w 325108"/>
                  <a:gd name="connsiteY3" fmla="*/ 303763 h 318976"/>
                  <a:gd name="connsiteX4" fmla="*/ 70626 w 325108"/>
                  <a:gd name="connsiteY4" fmla="*/ 318976 h 318976"/>
                  <a:gd name="connsiteX5" fmla="*/ 0 w 325108"/>
                  <a:gd name="connsiteY5" fmla="*/ 287513 h 318976"/>
                  <a:gd name="connsiteX6" fmla="*/ 9416 w 325108"/>
                  <a:gd name="connsiteY6" fmla="*/ 267337 h 318976"/>
                  <a:gd name="connsiteX7" fmla="*/ 209558 w 325108"/>
                  <a:gd name="connsiteY7" fmla="*/ 46969 h 31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08" h="318976">
                    <a:moveTo>
                      <a:pt x="296092" y="0"/>
                    </a:moveTo>
                    <a:lnTo>
                      <a:pt x="325108" y="70809"/>
                    </a:lnTo>
                    <a:lnTo>
                      <a:pt x="252284" y="110336"/>
                    </a:lnTo>
                    <a:cubicBezTo>
                      <a:pt x="179315" y="159634"/>
                      <a:pt x="118842" y="226024"/>
                      <a:pt x="76612" y="303763"/>
                    </a:cubicBezTo>
                    <a:lnTo>
                      <a:pt x="70626" y="318976"/>
                    </a:lnTo>
                    <a:lnTo>
                      <a:pt x="0" y="287513"/>
                    </a:lnTo>
                    <a:lnTo>
                      <a:pt x="9416" y="267337"/>
                    </a:lnTo>
                    <a:cubicBezTo>
                      <a:pt x="57529" y="178771"/>
                      <a:pt x="126425" y="103133"/>
                      <a:pt x="209558" y="46969"/>
                    </a:cubicBezTo>
                    <a:close/>
                  </a:path>
                </a:pathLst>
              </a:cu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48" name="Freeform: Shape 47">
                <a:extLst>
                  <a:ext uri="{FF2B5EF4-FFF2-40B4-BE49-F238E27FC236}">
                    <a16:creationId xmlns:a16="http://schemas.microsoft.com/office/drawing/2014/main" id="{F9CE253D-E6E0-4F67-A8CC-5372D80276D4}"/>
                  </a:ext>
                </a:extLst>
              </p:cNvPr>
              <p:cNvSpPr/>
              <p:nvPr/>
            </p:nvSpPr>
            <p:spPr bwMode="ltGray">
              <a:xfrm rot="18753686">
                <a:off x="685481" y="3488000"/>
                <a:ext cx="325108" cy="318976"/>
              </a:xfrm>
              <a:custGeom>
                <a:avLst/>
                <a:gdLst>
                  <a:gd name="connsiteX0" fmla="*/ 296092 w 325108"/>
                  <a:gd name="connsiteY0" fmla="*/ 0 h 318976"/>
                  <a:gd name="connsiteX1" fmla="*/ 325108 w 325108"/>
                  <a:gd name="connsiteY1" fmla="*/ 70809 h 318976"/>
                  <a:gd name="connsiteX2" fmla="*/ 252284 w 325108"/>
                  <a:gd name="connsiteY2" fmla="*/ 110336 h 318976"/>
                  <a:gd name="connsiteX3" fmla="*/ 76612 w 325108"/>
                  <a:gd name="connsiteY3" fmla="*/ 303763 h 318976"/>
                  <a:gd name="connsiteX4" fmla="*/ 70626 w 325108"/>
                  <a:gd name="connsiteY4" fmla="*/ 318976 h 318976"/>
                  <a:gd name="connsiteX5" fmla="*/ 0 w 325108"/>
                  <a:gd name="connsiteY5" fmla="*/ 287513 h 318976"/>
                  <a:gd name="connsiteX6" fmla="*/ 9416 w 325108"/>
                  <a:gd name="connsiteY6" fmla="*/ 267337 h 318976"/>
                  <a:gd name="connsiteX7" fmla="*/ 209558 w 325108"/>
                  <a:gd name="connsiteY7" fmla="*/ 46969 h 31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08" h="318976">
                    <a:moveTo>
                      <a:pt x="296092" y="0"/>
                    </a:moveTo>
                    <a:lnTo>
                      <a:pt x="325108" y="70809"/>
                    </a:lnTo>
                    <a:lnTo>
                      <a:pt x="252284" y="110336"/>
                    </a:lnTo>
                    <a:cubicBezTo>
                      <a:pt x="179315" y="159634"/>
                      <a:pt x="118842" y="226024"/>
                      <a:pt x="76612" y="303763"/>
                    </a:cubicBezTo>
                    <a:lnTo>
                      <a:pt x="70626" y="318976"/>
                    </a:lnTo>
                    <a:lnTo>
                      <a:pt x="0" y="287513"/>
                    </a:lnTo>
                    <a:lnTo>
                      <a:pt x="9416" y="267337"/>
                    </a:lnTo>
                    <a:cubicBezTo>
                      <a:pt x="57529" y="178771"/>
                      <a:pt x="126425" y="103133"/>
                      <a:pt x="209558" y="46969"/>
                    </a:cubicBezTo>
                    <a:close/>
                  </a:path>
                </a:pathLst>
              </a:cu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49" name="Freeform: Shape 48">
                <a:extLst>
                  <a:ext uri="{FF2B5EF4-FFF2-40B4-BE49-F238E27FC236}">
                    <a16:creationId xmlns:a16="http://schemas.microsoft.com/office/drawing/2014/main" id="{6815E461-0D05-4396-8FE4-C3EEC4025B31}"/>
                  </a:ext>
                </a:extLst>
              </p:cNvPr>
              <p:cNvSpPr/>
              <p:nvPr/>
            </p:nvSpPr>
            <p:spPr bwMode="ltGray">
              <a:xfrm rot="16200000" flipV="1">
                <a:off x="1622881" y="3865472"/>
                <a:ext cx="325108" cy="318976"/>
              </a:xfrm>
              <a:custGeom>
                <a:avLst/>
                <a:gdLst>
                  <a:gd name="connsiteX0" fmla="*/ 296092 w 325108"/>
                  <a:gd name="connsiteY0" fmla="*/ 0 h 318976"/>
                  <a:gd name="connsiteX1" fmla="*/ 325108 w 325108"/>
                  <a:gd name="connsiteY1" fmla="*/ 70809 h 318976"/>
                  <a:gd name="connsiteX2" fmla="*/ 252284 w 325108"/>
                  <a:gd name="connsiteY2" fmla="*/ 110336 h 318976"/>
                  <a:gd name="connsiteX3" fmla="*/ 76612 w 325108"/>
                  <a:gd name="connsiteY3" fmla="*/ 303763 h 318976"/>
                  <a:gd name="connsiteX4" fmla="*/ 70626 w 325108"/>
                  <a:gd name="connsiteY4" fmla="*/ 318976 h 318976"/>
                  <a:gd name="connsiteX5" fmla="*/ 0 w 325108"/>
                  <a:gd name="connsiteY5" fmla="*/ 287513 h 318976"/>
                  <a:gd name="connsiteX6" fmla="*/ 9416 w 325108"/>
                  <a:gd name="connsiteY6" fmla="*/ 267337 h 318976"/>
                  <a:gd name="connsiteX7" fmla="*/ 209558 w 325108"/>
                  <a:gd name="connsiteY7" fmla="*/ 46969 h 31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08" h="318976">
                    <a:moveTo>
                      <a:pt x="296092" y="0"/>
                    </a:moveTo>
                    <a:lnTo>
                      <a:pt x="325108" y="70809"/>
                    </a:lnTo>
                    <a:lnTo>
                      <a:pt x="252284" y="110336"/>
                    </a:lnTo>
                    <a:cubicBezTo>
                      <a:pt x="179315" y="159634"/>
                      <a:pt x="118842" y="226024"/>
                      <a:pt x="76612" y="303763"/>
                    </a:cubicBezTo>
                    <a:lnTo>
                      <a:pt x="70626" y="318976"/>
                    </a:lnTo>
                    <a:lnTo>
                      <a:pt x="0" y="287513"/>
                    </a:lnTo>
                    <a:lnTo>
                      <a:pt x="9416" y="267337"/>
                    </a:lnTo>
                    <a:cubicBezTo>
                      <a:pt x="57529" y="178771"/>
                      <a:pt x="126425" y="103133"/>
                      <a:pt x="209558" y="46969"/>
                    </a:cubicBezTo>
                    <a:close/>
                  </a:path>
                </a:pathLst>
              </a:cu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50" name="Freeform: Shape 49">
                <a:extLst>
                  <a:ext uri="{FF2B5EF4-FFF2-40B4-BE49-F238E27FC236}">
                    <a16:creationId xmlns:a16="http://schemas.microsoft.com/office/drawing/2014/main" id="{40627BAB-99CF-47DE-B120-61EEF6AFCB79}"/>
                  </a:ext>
                </a:extLst>
              </p:cNvPr>
              <p:cNvSpPr/>
              <p:nvPr/>
            </p:nvSpPr>
            <p:spPr bwMode="ltGray">
              <a:xfrm flipV="1">
                <a:off x="852270" y="3879368"/>
                <a:ext cx="325108" cy="318976"/>
              </a:xfrm>
              <a:custGeom>
                <a:avLst/>
                <a:gdLst>
                  <a:gd name="connsiteX0" fmla="*/ 296092 w 325108"/>
                  <a:gd name="connsiteY0" fmla="*/ 0 h 318976"/>
                  <a:gd name="connsiteX1" fmla="*/ 325108 w 325108"/>
                  <a:gd name="connsiteY1" fmla="*/ 70809 h 318976"/>
                  <a:gd name="connsiteX2" fmla="*/ 252284 w 325108"/>
                  <a:gd name="connsiteY2" fmla="*/ 110336 h 318976"/>
                  <a:gd name="connsiteX3" fmla="*/ 76612 w 325108"/>
                  <a:gd name="connsiteY3" fmla="*/ 303763 h 318976"/>
                  <a:gd name="connsiteX4" fmla="*/ 70626 w 325108"/>
                  <a:gd name="connsiteY4" fmla="*/ 318976 h 318976"/>
                  <a:gd name="connsiteX5" fmla="*/ 0 w 325108"/>
                  <a:gd name="connsiteY5" fmla="*/ 287513 h 318976"/>
                  <a:gd name="connsiteX6" fmla="*/ 9416 w 325108"/>
                  <a:gd name="connsiteY6" fmla="*/ 267337 h 318976"/>
                  <a:gd name="connsiteX7" fmla="*/ 209558 w 325108"/>
                  <a:gd name="connsiteY7" fmla="*/ 46969 h 31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5108" h="318976">
                    <a:moveTo>
                      <a:pt x="296092" y="0"/>
                    </a:moveTo>
                    <a:lnTo>
                      <a:pt x="325108" y="70809"/>
                    </a:lnTo>
                    <a:lnTo>
                      <a:pt x="252284" y="110336"/>
                    </a:lnTo>
                    <a:cubicBezTo>
                      <a:pt x="179315" y="159634"/>
                      <a:pt x="118842" y="226024"/>
                      <a:pt x="76612" y="303763"/>
                    </a:cubicBezTo>
                    <a:lnTo>
                      <a:pt x="70626" y="318976"/>
                    </a:lnTo>
                    <a:lnTo>
                      <a:pt x="0" y="287513"/>
                    </a:lnTo>
                    <a:lnTo>
                      <a:pt x="9416" y="267337"/>
                    </a:lnTo>
                    <a:cubicBezTo>
                      <a:pt x="57529" y="178771"/>
                      <a:pt x="126425" y="103133"/>
                      <a:pt x="209558" y="46969"/>
                    </a:cubicBezTo>
                    <a:close/>
                  </a:path>
                </a:pathLst>
              </a:cu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grpSp>
        <p:sp>
          <p:nvSpPr>
            <p:cNvPr id="34" name="TextBox 33">
              <a:extLst>
                <a:ext uri="{FF2B5EF4-FFF2-40B4-BE49-F238E27FC236}">
                  <a16:creationId xmlns:a16="http://schemas.microsoft.com/office/drawing/2014/main" id="{A5939772-BE89-463C-9886-571FB0F71120}"/>
                </a:ext>
              </a:extLst>
            </p:cNvPr>
            <p:cNvSpPr txBox="1"/>
            <p:nvPr/>
          </p:nvSpPr>
          <p:spPr>
            <a:xfrm>
              <a:off x="819893" y="5055571"/>
              <a:ext cx="1080425" cy="679160"/>
            </a:xfrm>
            <a:prstGeom prst="rect">
              <a:avLst/>
            </a:prstGeom>
            <a:noFill/>
            <a:ln w="57150">
              <a:noFill/>
              <a:miter lim="800000"/>
            </a:ln>
          </p:spPr>
          <p:txBody>
            <a:bodyPr wrap="none" lIns="91440" tIns="91440" rIns="91440" bIns="9144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dirty="0">
                  <a:ln>
                    <a:noFill/>
                  </a:ln>
                  <a:effectLst/>
                  <a:uLnTx/>
                  <a:uFillTx/>
                  <a:latin typeface="MetricHPE"/>
                  <a:ea typeface="+mn-ea"/>
                  <a:cs typeface="+mn-cs"/>
                </a:rPr>
                <a:t>Service</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dirty="0">
                  <a:ln>
                    <a:noFill/>
                  </a:ln>
                  <a:effectLst/>
                  <a:uLnTx/>
                  <a:uFillTx/>
                  <a:latin typeface="MetricHPE"/>
                  <a:ea typeface="+mn-ea"/>
                  <a:cs typeface="+mn-cs"/>
                </a:rPr>
                <a:t>extensions</a:t>
              </a:r>
            </a:p>
          </p:txBody>
        </p:sp>
        <p:sp>
          <p:nvSpPr>
            <p:cNvPr id="35" name="TextBox 34">
              <a:extLst>
                <a:ext uri="{FF2B5EF4-FFF2-40B4-BE49-F238E27FC236}">
                  <a16:creationId xmlns:a16="http://schemas.microsoft.com/office/drawing/2014/main" id="{A842FAB5-BB71-45F8-AB24-E6C57B3C8EF0}"/>
                </a:ext>
              </a:extLst>
            </p:cNvPr>
            <p:cNvSpPr txBox="1"/>
            <p:nvPr/>
          </p:nvSpPr>
          <p:spPr>
            <a:xfrm>
              <a:off x="1930659" y="4666212"/>
              <a:ext cx="1169872" cy="679160"/>
            </a:xfrm>
            <a:prstGeom prst="rect">
              <a:avLst/>
            </a:prstGeom>
            <a:noFill/>
            <a:ln w="57150">
              <a:noFill/>
              <a:miter lim="800000"/>
            </a:ln>
          </p:spPr>
          <p:txBody>
            <a:bodyPr wrap="none" lIns="91440" tIns="91440" rIns="91440" bIns="9144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dirty="0">
                  <a:ln>
                    <a:noFill/>
                  </a:ln>
                  <a:effectLst/>
                  <a:uLnTx/>
                  <a:uFillTx/>
                  <a:latin typeface="MetricHPE"/>
                  <a:ea typeface="+mn-ea"/>
                  <a:cs typeface="+mn-cs"/>
                </a:rPr>
                <a:t>Operational</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dirty="0">
                  <a:ln>
                    <a:noFill/>
                  </a:ln>
                  <a:effectLst/>
                  <a:uLnTx/>
                  <a:uFillTx/>
                  <a:latin typeface="MetricHPE"/>
                  <a:ea typeface="+mn-ea"/>
                  <a:cs typeface="+mn-cs"/>
                </a:rPr>
                <a:t>guidance</a:t>
              </a:r>
            </a:p>
          </p:txBody>
        </p:sp>
        <p:sp>
          <p:nvSpPr>
            <p:cNvPr id="36" name="TextBox 35">
              <a:extLst>
                <a:ext uri="{FF2B5EF4-FFF2-40B4-BE49-F238E27FC236}">
                  <a16:creationId xmlns:a16="http://schemas.microsoft.com/office/drawing/2014/main" id="{A45BD117-1770-41F0-BE8F-56236C641757}"/>
                </a:ext>
              </a:extLst>
            </p:cNvPr>
            <p:cNvSpPr txBox="1"/>
            <p:nvPr/>
          </p:nvSpPr>
          <p:spPr>
            <a:xfrm>
              <a:off x="2566508" y="3241941"/>
              <a:ext cx="927818" cy="952056"/>
            </a:xfrm>
            <a:prstGeom prst="rect">
              <a:avLst/>
            </a:prstGeom>
            <a:noFill/>
            <a:ln w="57150">
              <a:noFill/>
              <a:miter lim="800000"/>
            </a:ln>
          </p:spPr>
          <p:txBody>
            <a:bodyPr wrap="none" lIns="91440" tIns="91440" rIns="91440" bIns="9144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dirty="0">
                  <a:ln>
                    <a:noFill/>
                  </a:ln>
                  <a:effectLst/>
                  <a:uLnTx/>
                  <a:uFillTx/>
                  <a:latin typeface="MetricHPE"/>
                  <a:ea typeface="+mn-ea"/>
                  <a:cs typeface="+mn-cs"/>
                </a:rPr>
                <a:t>Direct</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dirty="0">
                  <a:ln>
                    <a:noFill/>
                  </a:ln>
                  <a:effectLst/>
                  <a:uLnTx/>
                  <a:uFillTx/>
                  <a:latin typeface="MetricHPE"/>
                  <a:ea typeface="+mn-ea"/>
                  <a:cs typeface="+mn-cs"/>
                </a:rPr>
                <a:t>access to</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dirty="0">
                  <a:ln>
                    <a:noFill/>
                  </a:ln>
                  <a:effectLst/>
                  <a:uLnTx/>
                  <a:uFillTx/>
                  <a:latin typeface="MetricHPE"/>
                  <a:ea typeface="+mn-ea"/>
                  <a:cs typeface="+mn-cs"/>
                </a:rPr>
                <a:t>experts</a:t>
              </a:r>
            </a:p>
          </p:txBody>
        </p:sp>
        <p:sp>
          <p:nvSpPr>
            <p:cNvPr id="37" name="TextBox 36">
              <a:extLst>
                <a:ext uri="{FF2B5EF4-FFF2-40B4-BE49-F238E27FC236}">
                  <a16:creationId xmlns:a16="http://schemas.microsoft.com/office/drawing/2014/main" id="{8C4BE9D0-3554-4D1C-AF9C-A88A10DD2166}"/>
                </a:ext>
              </a:extLst>
            </p:cNvPr>
            <p:cNvSpPr txBox="1"/>
            <p:nvPr/>
          </p:nvSpPr>
          <p:spPr>
            <a:xfrm>
              <a:off x="832617" y="1765852"/>
              <a:ext cx="1028680" cy="679160"/>
            </a:xfrm>
            <a:prstGeom prst="rect">
              <a:avLst/>
            </a:prstGeom>
            <a:noFill/>
            <a:ln w="57150">
              <a:noFill/>
              <a:miter lim="800000"/>
            </a:ln>
          </p:spPr>
          <p:txBody>
            <a:bodyPr wrap="none" lIns="91440" tIns="91440" rIns="91440" bIns="9144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etricHPE"/>
                  <a:ea typeface="+mn-ea"/>
                  <a:cs typeface="+mn-cs"/>
                </a:rPr>
                <a:t>Simplified</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etricHPE"/>
                  <a:ea typeface="+mn-ea"/>
                  <a:cs typeface="+mn-cs"/>
                </a:rPr>
                <a:t> support</a:t>
              </a:r>
            </a:p>
          </p:txBody>
        </p:sp>
        <p:sp>
          <p:nvSpPr>
            <p:cNvPr id="38" name="TextBox 37">
              <a:extLst>
                <a:ext uri="{FF2B5EF4-FFF2-40B4-BE49-F238E27FC236}">
                  <a16:creationId xmlns:a16="http://schemas.microsoft.com/office/drawing/2014/main" id="{A70803EC-D2B4-490B-9E18-8C566E1D4BBA}"/>
                </a:ext>
              </a:extLst>
            </p:cNvPr>
            <p:cNvSpPr txBox="1"/>
            <p:nvPr/>
          </p:nvSpPr>
          <p:spPr>
            <a:xfrm>
              <a:off x="2083873" y="2207911"/>
              <a:ext cx="1090491" cy="679160"/>
            </a:xfrm>
            <a:prstGeom prst="rect">
              <a:avLst/>
            </a:prstGeom>
            <a:noFill/>
            <a:ln w="57150">
              <a:noFill/>
              <a:miter lim="800000"/>
            </a:ln>
          </p:spPr>
          <p:txBody>
            <a:bodyPr wrap="non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etricHPE"/>
                  <a:ea typeface="+mn-ea"/>
                  <a:cs typeface="+mn-cs"/>
                </a:rPr>
                <a:t>Digital</a:t>
              </a:r>
            </a:p>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MetricHPE"/>
                  <a:ea typeface="+mn-ea"/>
                  <a:cs typeface="+mn-cs"/>
                </a:rPr>
                <a:t>experience</a:t>
              </a:r>
            </a:p>
          </p:txBody>
        </p:sp>
        <p:cxnSp>
          <p:nvCxnSpPr>
            <p:cNvPr id="39" name="Straight Connector 38">
              <a:extLst>
                <a:ext uri="{FF2B5EF4-FFF2-40B4-BE49-F238E27FC236}">
                  <a16:creationId xmlns:a16="http://schemas.microsoft.com/office/drawing/2014/main" id="{B35CE84A-B2A3-41CA-AD42-9259472A5380}"/>
                </a:ext>
              </a:extLst>
            </p:cNvPr>
            <p:cNvCxnSpPr>
              <a:cxnSpLocks/>
            </p:cNvCxnSpPr>
            <p:nvPr/>
          </p:nvCxnSpPr>
          <p:spPr>
            <a:xfrm flipH="1">
              <a:off x="1770285" y="1681776"/>
              <a:ext cx="485563" cy="1092323"/>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D1E5265-F9FC-4CF6-87B9-245BC11710FD}"/>
                </a:ext>
              </a:extLst>
            </p:cNvPr>
            <p:cNvCxnSpPr>
              <a:cxnSpLocks/>
            </p:cNvCxnSpPr>
            <p:nvPr/>
          </p:nvCxnSpPr>
          <p:spPr>
            <a:xfrm flipH="1">
              <a:off x="2349134" y="2898625"/>
              <a:ext cx="1079520" cy="47191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1E57030-AE51-46B8-8CF7-609B62F0262C}"/>
                </a:ext>
              </a:extLst>
            </p:cNvPr>
            <p:cNvCxnSpPr>
              <a:cxnSpLocks/>
            </p:cNvCxnSpPr>
            <p:nvPr/>
          </p:nvCxnSpPr>
          <p:spPr>
            <a:xfrm flipH="1" flipV="1">
              <a:off x="2374549" y="4205919"/>
              <a:ext cx="1084902" cy="43460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686DECC-7493-4D6F-904B-9181B5F7B22B}"/>
                </a:ext>
              </a:extLst>
            </p:cNvPr>
            <p:cNvCxnSpPr>
              <a:cxnSpLocks/>
            </p:cNvCxnSpPr>
            <p:nvPr/>
          </p:nvCxnSpPr>
          <p:spPr>
            <a:xfrm flipH="1" flipV="1">
              <a:off x="1820236" y="4812424"/>
              <a:ext cx="435612" cy="104986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3" name="Freeform: Shape 52">
            <a:extLst>
              <a:ext uri="{FF2B5EF4-FFF2-40B4-BE49-F238E27FC236}">
                <a16:creationId xmlns:a16="http://schemas.microsoft.com/office/drawing/2014/main" id="{1E27A5DF-1D7A-482B-9622-071A68320D4D}"/>
              </a:ext>
            </a:extLst>
          </p:cNvPr>
          <p:cNvSpPr/>
          <p:nvPr/>
        </p:nvSpPr>
        <p:spPr bwMode="ltGray">
          <a:xfrm>
            <a:off x="1985963" y="1566466"/>
            <a:ext cx="3590014" cy="66402"/>
          </a:xfrm>
          <a:custGeom>
            <a:avLst/>
            <a:gdLst>
              <a:gd name="connsiteX0" fmla="*/ 0 w 4180114"/>
              <a:gd name="connsiteY0" fmla="*/ 156754 h 156754"/>
              <a:gd name="connsiteX1" fmla="*/ 0 w 4180114"/>
              <a:gd name="connsiteY1" fmla="*/ 0 h 156754"/>
              <a:gd name="connsiteX2" fmla="*/ 4180114 w 4180114"/>
              <a:gd name="connsiteY2" fmla="*/ 0 h 156754"/>
            </a:gdLst>
            <a:ahLst/>
            <a:cxnLst>
              <a:cxn ang="0">
                <a:pos x="connsiteX0" y="connsiteY0"/>
              </a:cxn>
              <a:cxn ang="0">
                <a:pos x="connsiteX1" y="connsiteY1"/>
              </a:cxn>
              <a:cxn ang="0">
                <a:pos x="connsiteX2" y="connsiteY2"/>
              </a:cxn>
            </a:cxnLst>
            <a:rect l="l" t="t" r="r" b="b"/>
            <a:pathLst>
              <a:path w="4180114" h="156754">
                <a:moveTo>
                  <a:pt x="0" y="156754"/>
                </a:moveTo>
                <a:lnTo>
                  <a:pt x="0" y="0"/>
                </a:lnTo>
                <a:lnTo>
                  <a:pt x="4180114" y="0"/>
                </a:lnTo>
              </a:path>
            </a:pathLst>
          </a:custGeom>
          <a:noFill/>
          <a:ln w="19050">
            <a:solidFill>
              <a:schemeClr val="accent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6" name="Straight Connector 55">
            <a:extLst>
              <a:ext uri="{FF2B5EF4-FFF2-40B4-BE49-F238E27FC236}">
                <a16:creationId xmlns:a16="http://schemas.microsoft.com/office/drawing/2014/main" id="{9E2169C4-FCB5-41BF-8DDD-55C120104FDF}"/>
              </a:ext>
            </a:extLst>
          </p:cNvPr>
          <p:cNvCxnSpPr>
            <a:cxnSpLocks/>
          </p:cNvCxnSpPr>
          <p:nvPr/>
        </p:nvCxnSpPr>
        <p:spPr>
          <a:xfrm>
            <a:off x="3251200" y="2649797"/>
            <a:ext cx="2303780" cy="0"/>
          </a:xfrm>
          <a:prstGeom prst="line">
            <a:avLst/>
          </a:prstGeom>
          <a:noFill/>
          <a:ln w="19050">
            <a:solidFill>
              <a:schemeClr val="accent3"/>
            </a:solidFil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58" name="Straight Connector 57">
            <a:extLst>
              <a:ext uri="{FF2B5EF4-FFF2-40B4-BE49-F238E27FC236}">
                <a16:creationId xmlns:a16="http://schemas.microsoft.com/office/drawing/2014/main" id="{710F7388-4FF8-4004-BC73-864EB64BC17E}"/>
              </a:ext>
            </a:extLst>
          </p:cNvPr>
          <p:cNvCxnSpPr>
            <a:cxnSpLocks/>
          </p:cNvCxnSpPr>
          <p:nvPr/>
        </p:nvCxnSpPr>
        <p:spPr>
          <a:xfrm>
            <a:off x="3536950" y="3691197"/>
            <a:ext cx="2018030" cy="0"/>
          </a:xfrm>
          <a:prstGeom prst="line">
            <a:avLst/>
          </a:prstGeom>
          <a:noFill/>
          <a:ln w="19050">
            <a:solidFill>
              <a:schemeClr val="accent4"/>
            </a:solidFil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61" name="Straight Connector 60">
            <a:extLst>
              <a:ext uri="{FF2B5EF4-FFF2-40B4-BE49-F238E27FC236}">
                <a16:creationId xmlns:a16="http://schemas.microsoft.com/office/drawing/2014/main" id="{115881FD-E9CD-4139-BCBD-B282B40AC35C}"/>
              </a:ext>
            </a:extLst>
          </p:cNvPr>
          <p:cNvCxnSpPr>
            <a:cxnSpLocks/>
          </p:cNvCxnSpPr>
          <p:nvPr/>
        </p:nvCxnSpPr>
        <p:spPr>
          <a:xfrm>
            <a:off x="3295650" y="4713547"/>
            <a:ext cx="2259330" cy="0"/>
          </a:xfrm>
          <a:prstGeom prst="line">
            <a:avLst/>
          </a:prstGeom>
          <a:noFill/>
          <a:ln w="19050">
            <a:solidFill>
              <a:schemeClr val="accent5"/>
            </a:solidFill>
            <a:tailEnd type="oval"/>
          </a:ln>
        </p:spPr>
        <p:style>
          <a:lnRef idx="2">
            <a:schemeClr val="accent1">
              <a:shade val="50000"/>
            </a:schemeClr>
          </a:lnRef>
          <a:fillRef idx="1">
            <a:schemeClr val="accent1"/>
          </a:fillRef>
          <a:effectRef idx="0">
            <a:schemeClr val="accent1"/>
          </a:effectRef>
          <a:fontRef idx="minor">
            <a:schemeClr val="lt1"/>
          </a:fontRef>
        </p:style>
      </p:cxnSp>
      <p:sp>
        <p:nvSpPr>
          <p:cNvPr id="63" name="Freeform: Shape 62">
            <a:extLst>
              <a:ext uri="{FF2B5EF4-FFF2-40B4-BE49-F238E27FC236}">
                <a16:creationId xmlns:a16="http://schemas.microsoft.com/office/drawing/2014/main" id="{D200133E-2C3E-4CA5-A2AC-5A1041842FA7}"/>
              </a:ext>
            </a:extLst>
          </p:cNvPr>
          <p:cNvSpPr/>
          <p:nvPr/>
        </p:nvSpPr>
        <p:spPr bwMode="ltGray">
          <a:xfrm flipV="1">
            <a:off x="1985963" y="5776516"/>
            <a:ext cx="3590014" cy="66402"/>
          </a:xfrm>
          <a:custGeom>
            <a:avLst/>
            <a:gdLst>
              <a:gd name="connsiteX0" fmla="*/ 0 w 4180114"/>
              <a:gd name="connsiteY0" fmla="*/ 156754 h 156754"/>
              <a:gd name="connsiteX1" fmla="*/ 0 w 4180114"/>
              <a:gd name="connsiteY1" fmla="*/ 0 h 156754"/>
              <a:gd name="connsiteX2" fmla="*/ 4180114 w 4180114"/>
              <a:gd name="connsiteY2" fmla="*/ 0 h 156754"/>
            </a:gdLst>
            <a:ahLst/>
            <a:cxnLst>
              <a:cxn ang="0">
                <a:pos x="connsiteX0" y="connsiteY0"/>
              </a:cxn>
              <a:cxn ang="0">
                <a:pos x="connsiteX1" y="connsiteY1"/>
              </a:cxn>
              <a:cxn ang="0">
                <a:pos x="connsiteX2" y="connsiteY2"/>
              </a:cxn>
            </a:cxnLst>
            <a:rect l="l" t="t" r="r" b="b"/>
            <a:pathLst>
              <a:path w="4180114" h="156754">
                <a:moveTo>
                  <a:pt x="0" y="156754"/>
                </a:moveTo>
                <a:lnTo>
                  <a:pt x="0" y="0"/>
                </a:lnTo>
                <a:lnTo>
                  <a:pt x="4180114" y="0"/>
                </a:lnTo>
              </a:path>
            </a:pathLst>
          </a:custGeom>
          <a:noFill/>
          <a:ln w="19050">
            <a:solidFill>
              <a:schemeClr val="accent6"/>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693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CONFIDENTIAL | AUTHORIZED HPE PARTNER USE ONLY</a:t>
            </a:r>
          </a:p>
        </p:txBody>
      </p:sp>
      <p:sp>
        <p:nvSpPr>
          <p:cNvPr id="5" name="Slide Number Placeholder 4"/>
          <p:cNvSpPr>
            <a:spLocks noGrp="1"/>
          </p:cNvSpPr>
          <p:nvPr>
            <p:ph type="sldNum" sz="quarter" idx="11"/>
          </p:nvPr>
        </p:nvSpPr>
        <p:spPr/>
        <p:txBody>
          <a:bodyPr/>
          <a:lstStyle/>
          <a:p>
            <a:pPr defTabSz="1088421">
              <a:buFontTx/>
              <a:buBlip>
                <a:blip r:embed="rId2"/>
              </a:buBlip>
            </a:pPr>
            <a:fld id="{104FC826-72BB-4AF1-BA01-A94F7396A7DC}" type="slidenum">
              <a:rPr lang="en-US" smtClean="0"/>
              <a:pPr defTabSz="1088421">
                <a:buFontTx/>
                <a:buBlip>
                  <a:blip r:embed="rId2"/>
                </a:buBlip>
              </a:pPr>
              <a:t>67</a:t>
            </a:fld>
            <a:endParaRPr lang="en-US" dirty="0"/>
          </a:p>
        </p:txBody>
      </p:sp>
      <p:sp>
        <p:nvSpPr>
          <p:cNvPr id="2" name="Title 1"/>
          <p:cNvSpPr>
            <a:spLocks noGrp="1"/>
          </p:cNvSpPr>
          <p:nvPr>
            <p:ph type="title"/>
          </p:nvPr>
        </p:nvSpPr>
        <p:spPr/>
        <p:txBody>
          <a:bodyPr/>
          <a:lstStyle/>
          <a:p>
            <a:r>
              <a:rPr lang="en-US" dirty="0"/>
              <a:t>1—A simpler portfolio</a:t>
            </a:r>
          </a:p>
        </p:txBody>
      </p:sp>
      <p:sp>
        <p:nvSpPr>
          <p:cNvPr id="8" name="Rectangle 3">
            <a:extLst>
              <a:ext uri="{FF2B5EF4-FFF2-40B4-BE49-F238E27FC236}">
                <a16:creationId xmlns:a16="http://schemas.microsoft.com/office/drawing/2014/main" id="{362D8BEC-F937-44BC-A048-430395D5D9D9}"/>
              </a:ext>
            </a:extLst>
          </p:cNvPr>
          <p:cNvSpPr/>
          <p:nvPr/>
        </p:nvSpPr>
        <p:spPr bwMode="ltGray">
          <a:xfrm flipV="1">
            <a:off x="3237961" y="4854339"/>
            <a:ext cx="1550989" cy="596062"/>
          </a:xfrm>
          <a:custGeom>
            <a:avLst/>
            <a:gdLst>
              <a:gd name="connsiteX0" fmla="*/ 0 w 1922106"/>
              <a:gd name="connsiteY0" fmla="*/ 0 h 793102"/>
              <a:gd name="connsiteX1" fmla="*/ 1922106 w 1922106"/>
              <a:gd name="connsiteY1" fmla="*/ 0 h 793102"/>
              <a:gd name="connsiteX2" fmla="*/ 1922106 w 1922106"/>
              <a:gd name="connsiteY2" fmla="*/ 793102 h 793102"/>
              <a:gd name="connsiteX3" fmla="*/ 0 w 1922106"/>
              <a:gd name="connsiteY3" fmla="*/ 793102 h 793102"/>
              <a:gd name="connsiteX4" fmla="*/ 0 w 1922106"/>
              <a:gd name="connsiteY4" fmla="*/ 0 h 793102"/>
              <a:gd name="connsiteX0" fmla="*/ 0 w 1922106"/>
              <a:gd name="connsiteY0" fmla="*/ 0 h 793102"/>
              <a:gd name="connsiteX1" fmla="*/ 1922106 w 1922106"/>
              <a:gd name="connsiteY1" fmla="*/ 0 h 793102"/>
              <a:gd name="connsiteX2" fmla="*/ 1922106 w 1922106"/>
              <a:gd name="connsiteY2" fmla="*/ 793102 h 793102"/>
              <a:gd name="connsiteX3" fmla="*/ 0 w 1922106"/>
              <a:gd name="connsiteY3" fmla="*/ 0 h 793102"/>
              <a:gd name="connsiteX0" fmla="*/ 0 w 2013546"/>
              <a:gd name="connsiteY0" fmla="*/ 0 h 884542"/>
              <a:gd name="connsiteX1" fmla="*/ 1922106 w 2013546"/>
              <a:gd name="connsiteY1" fmla="*/ 0 h 884542"/>
              <a:gd name="connsiteX2" fmla="*/ 2013546 w 2013546"/>
              <a:gd name="connsiteY2" fmla="*/ 884542 h 884542"/>
              <a:gd name="connsiteX0" fmla="*/ 0 w 1929570"/>
              <a:gd name="connsiteY0" fmla="*/ 0 h 856550"/>
              <a:gd name="connsiteX1" fmla="*/ 1922106 w 1929570"/>
              <a:gd name="connsiteY1" fmla="*/ 0 h 856550"/>
              <a:gd name="connsiteX2" fmla="*/ 1929570 w 1929570"/>
              <a:gd name="connsiteY2" fmla="*/ 856550 h 856550"/>
            </a:gdLst>
            <a:ahLst/>
            <a:cxnLst>
              <a:cxn ang="0">
                <a:pos x="connsiteX0" y="connsiteY0"/>
              </a:cxn>
              <a:cxn ang="0">
                <a:pos x="connsiteX1" y="connsiteY1"/>
              </a:cxn>
              <a:cxn ang="0">
                <a:pos x="connsiteX2" y="connsiteY2"/>
              </a:cxn>
            </a:cxnLst>
            <a:rect l="l" t="t" r="r" b="b"/>
            <a:pathLst>
              <a:path w="1929570" h="856550">
                <a:moveTo>
                  <a:pt x="0" y="0"/>
                </a:moveTo>
                <a:lnTo>
                  <a:pt x="1922106" y="0"/>
                </a:lnTo>
                <a:cubicBezTo>
                  <a:pt x="1922106" y="264367"/>
                  <a:pt x="1929570" y="856550"/>
                  <a:pt x="1929570" y="856550"/>
                </a:cubicBezTo>
              </a:path>
            </a:pathLst>
          </a:custGeom>
          <a:noFill/>
          <a:ln w="31750">
            <a:solidFill>
              <a:srgbClr val="80828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9" name="Rectangle 3">
            <a:extLst>
              <a:ext uri="{FF2B5EF4-FFF2-40B4-BE49-F238E27FC236}">
                <a16:creationId xmlns:a16="http://schemas.microsoft.com/office/drawing/2014/main" id="{7FFADC0F-F63D-452B-9E8E-D8391CBA9414}"/>
              </a:ext>
            </a:extLst>
          </p:cNvPr>
          <p:cNvSpPr/>
          <p:nvPr/>
        </p:nvSpPr>
        <p:spPr bwMode="ltGray">
          <a:xfrm>
            <a:off x="3064607" y="1921949"/>
            <a:ext cx="401835" cy="1196965"/>
          </a:xfrm>
          <a:custGeom>
            <a:avLst/>
            <a:gdLst>
              <a:gd name="connsiteX0" fmla="*/ 0 w 1922106"/>
              <a:gd name="connsiteY0" fmla="*/ 0 h 793102"/>
              <a:gd name="connsiteX1" fmla="*/ 1922106 w 1922106"/>
              <a:gd name="connsiteY1" fmla="*/ 0 h 793102"/>
              <a:gd name="connsiteX2" fmla="*/ 1922106 w 1922106"/>
              <a:gd name="connsiteY2" fmla="*/ 793102 h 793102"/>
              <a:gd name="connsiteX3" fmla="*/ 0 w 1922106"/>
              <a:gd name="connsiteY3" fmla="*/ 793102 h 793102"/>
              <a:gd name="connsiteX4" fmla="*/ 0 w 1922106"/>
              <a:gd name="connsiteY4" fmla="*/ 0 h 793102"/>
              <a:gd name="connsiteX0" fmla="*/ 0 w 1922106"/>
              <a:gd name="connsiteY0" fmla="*/ 0 h 793102"/>
              <a:gd name="connsiteX1" fmla="*/ 1922106 w 1922106"/>
              <a:gd name="connsiteY1" fmla="*/ 0 h 793102"/>
              <a:gd name="connsiteX2" fmla="*/ 1922106 w 1922106"/>
              <a:gd name="connsiteY2" fmla="*/ 793102 h 793102"/>
              <a:gd name="connsiteX3" fmla="*/ 0 w 1922106"/>
              <a:gd name="connsiteY3" fmla="*/ 0 h 793102"/>
              <a:gd name="connsiteX0" fmla="*/ 0 w 2013546"/>
              <a:gd name="connsiteY0" fmla="*/ 0 h 884542"/>
              <a:gd name="connsiteX1" fmla="*/ 1922106 w 2013546"/>
              <a:gd name="connsiteY1" fmla="*/ 0 h 884542"/>
              <a:gd name="connsiteX2" fmla="*/ 2013546 w 2013546"/>
              <a:gd name="connsiteY2" fmla="*/ 884542 h 884542"/>
              <a:gd name="connsiteX0" fmla="*/ 0 w 1929570"/>
              <a:gd name="connsiteY0" fmla="*/ 0 h 856550"/>
              <a:gd name="connsiteX1" fmla="*/ 1922106 w 1929570"/>
              <a:gd name="connsiteY1" fmla="*/ 0 h 856550"/>
              <a:gd name="connsiteX2" fmla="*/ 1929570 w 1929570"/>
              <a:gd name="connsiteY2" fmla="*/ 856550 h 856550"/>
            </a:gdLst>
            <a:ahLst/>
            <a:cxnLst>
              <a:cxn ang="0">
                <a:pos x="connsiteX0" y="connsiteY0"/>
              </a:cxn>
              <a:cxn ang="0">
                <a:pos x="connsiteX1" y="connsiteY1"/>
              </a:cxn>
              <a:cxn ang="0">
                <a:pos x="connsiteX2" y="connsiteY2"/>
              </a:cxn>
            </a:cxnLst>
            <a:rect l="l" t="t" r="r" b="b"/>
            <a:pathLst>
              <a:path w="1929570" h="856550">
                <a:moveTo>
                  <a:pt x="0" y="0"/>
                </a:moveTo>
                <a:lnTo>
                  <a:pt x="1922106" y="0"/>
                </a:lnTo>
                <a:cubicBezTo>
                  <a:pt x="1922106" y="264367"/>
                  <a:pt x="1929570" y="856550"/>
                  <a:pt x="1929570" y="856550"/>
                </a:cubicBezTo>
              </a:path>
            </a:pathLst>
          </a:custGeom>
          <a:noFill/>
          <a:ln w="31750">
            <a:solidFill>
              <a:srgbClr val="80828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10" name="Rectangle 3">
            <a:extLst>
              <a:ext uri="{FF2B5EF4-FFF2-40B4-BE49-F238E27FC236}">
                <a16:creationId xmlns:a16="http://schemas.microsoft.com/office/drawing/2014/main" id="{9F4DCD81-D493-4402-B52D-9F1ADE72E44F}"/>
              </a:ext>
            </a:extLst>
          </p:cNvPr>
          <p:cNvSpPr/>
          <p:nvPr/>
        </p:nvSpPr>
        <p:spPr bwMode="ltGray">
          <a:xfrm flipH="1">
            <a:off x="7781081" y="1084655"/>
            <a:ext cx="1270448" cy="1986861"/>
          </a:xfrm>
          <a:custGeom>
            <a:avLst/>
            <a:gdLst>
              <a:gd name="connsiteX0" fmla="*/ 0 w 1922106"/>
              <a:gd name="connsiteY0" fmla="*/ 0 h 793102"/>
              <a:gd name="connsiteX1" fmla="*/ 1922106 w 1922106"/>
              <a:gd name="connsiteY1" fmla="*/ 0 h 793102"/>
              <a:gd name="connsiteX2" fmla="*/ 1922106 w 1922106"/>
              <a:gd name="connsiteY2" fmla="*/ 793102 h 793102"/>
              <a:gd name="connsiteX3" fmla="*/ 0 w 1922106"/>
              <a:gd name="connsiteY3" fmla="*/ 793102 h 793102"/>
              <a:gd name="connsiteX4" fmla="*/ 0 w 1922106"/>
              <a:gd name="connsiteY4" fmla="*/ 0 h 793102"/>
              <a:gd name="connsiteX0" fmla="*/ 0 w 1922106"/>
              <a:gd name="connsiteY0" fmla="*/ 0 h 793102"/>
              <a:gd name="connsiteX1" fmla="*/ 1922106 w 1922106"/>
              <a:gd name="connsiteY1" fmla="*/ 0 h 793102"/>
              <a:gd name="connsiteX2" fmla="*/ 1922106 w 1922106"/>
              <a:gd name="connsiteY2" fmla="*/ 793102 h 793102"/>
              <a:gd name="connsiteX3" fmla="*/ 0 w 1922106"/>
              <a:gd name="connsiteY3" fmla="*/ 0 h 793102"/>
              <a:gd name="connsiteX0" fmla="*/ 0 w 2013546"/>
              <a:gd name="connsiteY0" fmla="*/ 0 h 884542"/>
              <a:gd name="connsiteX1" fmla="*/ 1922106 w 2013546"/>
              <a:gd name="connsiteY1" fmla="*/ 0 h 884542"/>
              <a:gd name="connsiteX2" fmla="*/ 2013546 w 2013546"/>
              <a:gd name="connsiteY2" fmla="*/ 884542 h 884542"/>
              <a:gd name="connsiteX0" fmla="*/ 0 w 1929570"/>
              <a:gd name="connsiteY0" fmla="*/ 0 h 856550"/>
              <a:gd name="connsiteX1" fmla="*/ 1922106 w 1929570"/>
              <a:gd name="connsiteY1" fmla="*/ 0 h 856550"/>
              <a:gd name="connsiteX2" fmla="*/ 1929570 w 1929570"/>
              <a:gd name="connsiteY2" fmla="*/ 856550 h 856550"/>
            </a:gdLst>
            <a:ahLst/>
            <a:cxnLst>
              <a:cxn ang="0">
                <a:pos x="connsiteX0" y="connsiteY0"/>
              </a:cxn>
              <a:cxn ang="0">
                <a:pos x="connsiteX1" y="connsiteY1"/>
              </a:cxn>
              <a:cxn ang="0">
                <a:pos x="connsiteX2" y="connsiteY2"/>
              </a:cxn>
            </a:cxnLst>
            <a:rect l="l" t="t" r="r" b="b"/>
            <a:pathLst>
              <a:path w="1929570" h="856550">
                <a:moveTo>
                  <a:pt x="0" y="0"/>
                </a:moveTo>
                <a:lnTo>
                  <a:pt x="1922106" y="0"/>
                </a:lnTo>
                <a:cubicBezTo>
                  <a:pt x="1922106" y="264367"/>
                  <a:pt x="1929570" y="856550"/>
                  <a:pt x="1929570" y="856550"/>
                </a:cubicBezTo>
              </a:path>
            </a:pathLst>
          </a:custGeom>
          <a:noFill/>
          <a:ln w="31750">
            <a:solidFill>
              <a:srgbClr val="80828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11" name="Rectangle 10">
            <a:extLst>
              <a:ext uri="{FF2B5EF4-FFF2-40B4-BE49-F238E27FC236}">
                <a16:creationId xmlns:a16="http://schemas.microsoft.com/office/drawing/2014/main" id="{1D861444-4853-44D4-BB4C-C231F2A05E7C}"/>
              </a:ext>
            </a:extLst>
          </p:cNvPr>
          <p:cNvSpPr/>
          <p:nvPr/>
        </p:nvSpPr>
        <p:spPr bwMode="ltGray">
          <a:xfrm>
            <a:off x="9049366" y="874243"/>
            <a:ext cx="2955934" cy="1261884"/>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black"/>
                </a:solidFill>
                <a:effectLst/>
                <a:uLnTx/>
                <a:uFillTx/>
                <a:latin typeface="MetricHPE"/>
                <a:ea typeface="+mn-ea"/>
                <a:cs typeface="+mn-cs"/>
              </a:rPr>
              <a:t>Critical</a:t>
            </a:r>
          </a:p>
          <a:p>
            <a:pPr marL="171450" marR="0" lvl="0" indent="-17145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Direct connect to expert in</a:t>
            </a:r>
            <a:br>
              <a:rPr kumimoji="0" lang="en-US" sz="1400" b="0" i="0" u="none" strike="noStrike" kern="1200" cap="none" spc="0" normalizeH="0" baseline="0" noProof="0" dirty="0">
                <a:ln>
                  <a:noFill/>
                </a:ln>
                <a:solidFill>
                  <a:prstClr val="black"/>
                </a:solidFill>
                <a:effectLst/>
                <a:uLnTx/>
                <a:uFillTx/>
                <a:latin typeface="+mj-lt"/>
                <a:ea typeface="+mn-ea"/>
                <a:cs typeface="+mn-cs"/>
              </a:rPr>
            </a:br>
            <a:r>
              <a:rPr kumimoji="0" lang="en-US" sz="1400" b="0" i="0" u="none" strike="noStrike" kern="1200" cap="none" spc="0" normalizeH="0" baseline="0" noProof="0" dirty="0">
                <a:ln>
                  <a:noFill/>
                </a:ln>
                <a:solidFill>
                  <a:prstClr val="black"/>
                </a:solidFill>
                <a:effectLst/>
                <a:uLnTx/>
                <a:uFillTx/>
                <a:latin typeface="+mj-lt"/>
                <a:ea typeface="+mn-ea"/>
                <a:cs typeface="+mn-cs"/>
              </a:rPr>
              <a:t>15 minutes for critical (S1) cases</a:t>
            </a:r>
          </a:p>
          <a:p>
            <a:pPr marL="171450" marR="0" lvl="0" indent="-17145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Outage management</a:t>
            </a:r>
          </a:p>
          <a:p>
            <a:pPr marL="171450" marR="0" lvl="0" indent="-17145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6hr hardware repair</a:t>
            </a:r>
          </a:p>
        </p:txBody>
      </p:sp>
      <p:sp>
        <p:nvSpPr>
          <p:cNvPr id="12" name="Rectangle 11">
            <a:extLst>
              <a:ext uri="{FF2B5EF4-FFF2-40B4-BE49-F238E27FC236}">
                <a16:creationId xmlns:a16="http://schemas.microsoft.com/office/drawing/2014/main" id="{DED1F82C-0DFF-4E7B-A1F8-097EBE3EB11C}"/>
              </a:ext>
            </a:extLst>
          </p:cNvPr>
          <p:cNvSpPr/>
          <p:nvPr/>
        </p:nvSpPr>
        <p:spPr bwMode="ltGray">
          <a:xfrm>
            <a:off x="9049367" y="2333143"/>
            <a:ext cx="2761634" cy="1046440"/>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black"/>
                </a:solidFill>
                <a:effectLst/>
                <a:uLnTx/>
                <a:uFillTx/>
                <a:latin typeface="MetricHPE"/>
                <a:ea typeface="+mn-ea"/>
                <a:cs typeface="+mn-cs"/>
              </a:rPr>
              <a:t>Essential</a:t>
            </a:r>
          </a:p>
          <a:p>
            <a:pPr marL="171450" marR="0" lvl="0" indent="-17145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Direct connect to expert in</a:t>
            </a:r>
            <a:br>
              <a:rPr kumimoji="0" lang="en-US" sz="1400" b="0" i="0" u="none" strike="noStrike" kern="1200" cap="none" spc="0" normalizeH="0" baseline="0" noProof="0" dirty="0">
                <a:ln>
                  <a:noFill/>
                </a:ln>
                <a:solidFill>
                  <a:prstClr val="black"/>
                </a:solidFill>
                <a:effectLst/>
                <a:uLnTx/>
                <a:uFillTx/>
                <a:latin typeface="+mj-lt"/>
                <a:ea typeface="+mn-ea"/>
                <a:cs typeface="+mn-cs"/>
              </a:rPr>
            </a:br>
            <a:r>
              <a:rPr kumimoji="0" lang="en-US" sz="1400" b="0" i="0" u="none" strike="noStrike" kern="1200" cap="none" spc="0" normalizeH="0" baseline="0" noProof="0" dirty="0">
                <a:ln>
                  <a:noFill/>
                </a:ln>
                <a:solidFill>
                  <a:prstClr val="black"/>
                </a:solidFill>
                <a:effectLst/>
                <a:uLnTx/>
                <a:uFillTx/>
                <a:latin typeface="+mj-lt"/>
                <a:ea typeface="+mn-ea"/>
                <a:cs typeface="+mn-cs"/>
              </a:rPr>
              <a:t>15 minutes for critical (S1) cases</a:t>
            </a:r>
          </a:p>
          <a:p>
            <a:pPr marL="171450" marR="0" lvl="0" indent="-17145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4hr hardware onsite</a:t>
            </a:r>
          </a:p>
        </p:txBody>
      </p:sp>
      <p:sp>
        <p:nvSpPr>
          <p:cNvPr id="13" name="Rectangle 12">
            <a:extLst>
              <a:ext uri="{FF2B5EF4-FFF2-40B4-BE49-F238E27FC236}">
                <a16:creationId xmlns:a16="http://schemas.microsoft.com/office/drawing/2014/main" id="{D7C994E5-22EF-47FA-870E-62B5BEA003BF}"/>
              </a:ext>
            </a:extLst>
          </p:cNvPr>
          <p:cNvSpPr/>
          <p:nvPr/>
        </p:nvSpPr>
        <p:spPr bwMode="ltGray">
          <a:xfrm>
            <a:off x="9049366" y="3493479"/>
            <a:ext cx="2955934" cy="830997"/>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black"/>
                </a:solidFill>
                <a:effectLst/>
                <a:uLnTx/>
                <a:uFillTx/>
                <a:latin typeface="MetricHPE"/>
                <a:ea typeface="+mn-ea"/>
                <a:cs typeface="+mn-cs"/>
              </a:rPr>
              <a:t>Basic</a:t>
            </a:r>
          </a:p>
          <a:p>
            <a:pPr marL="171450" marR="0" lvl="0" indent="-17145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Access to expert in 2 hours—9x5</a:t>
            </a:r>
          </a:p>
          <a:p>
            <a:pPr marL="171450" marR="0" lvl="0" indent="-17145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Next business day hardware onsite</a:t>
            </a:r>
          </a:p>
        </p:txBody>
      </p:sp>
      <p:sp>
        <p:nvSpPr>
          <p:cNvPr id="14" name="Rectangle 13">
            <a:extLst>
              <a:ext uri="{FF2B5EF4-FFF2-40B4-BE49-F238E27FC236}">
                <a16:creationId xmlns:a16="http://schemas.microsoft.com/office/drawing/2014/main" id="{A5902DF0-06F4-4634-BB88-BD2544E952DF}"/>
              </a:ext>
            </a:extLst>
          </p:cNvPr>
          <p:cNvSpPr/>
          <p:nvPr/>
        </p:nvSpPr>
        <p:spPr bwMode="ltGray">
          <a:xfrm rot="18882251">
            <a:off x="2771941" y="2913648"/>
            <a:ext cx="1826869" cy="1826869"/>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182880" b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etricHPE" panose="020B0703030202060203" pitchFamily="34" charset="0"/>
                <a:ea typeface="+mn-ea"/>
                <a:cs typeface="+mn-cs"/>
              </a:rPr>
              <a:t>ONE OFFER</a:t>
            </a:r>
          </a:p>
        </p:txBody>
      </p:sp>
      <p:sp>
        <p:nvSpPr>
          <p:cNvPr id="15" name="Rectangle 14">
            <a:extLst>
              <a:ext uri="{FF2B5EF4-FFF2-40B4-BE49-F238E27FC236}">
                <a16:creationId xmlns:a16="http://schemas.microsoft.com/office/drawing/2014/main" id="{8B5B5F26-5A4E-4E28-AED7-A01F1FDAD6DC}"/>
              </a:ext>
            </a:extLst>
          </p:cNvPr>
          <p:cNvSpPr/>
          <p:nvPr/>
        </p:nvSpPr>
        <p:spPr bwMode="ltGray">
          <a:xfrm rot="8086025">
            <a:off x="3738520" y="3193369"/>
            <a:ext cx="1274969" cy="1274969"/>
          </a:xfrm>
          <a:prstGeom prst="rect">
            <a:avLst/>
          </a:pr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16" name="Rectangle 15">
            <a:extLst>
              <a:ext uri="{FF2B5EF4-FFF2-40B4-BE49-F238E27FC236}">
                <a16:creationId xmlns:a16="http://schemas.microsoft.com/office/drawing/2014/main" id="{D040EAE8-9B7B-456F-BA5C-2B24AD82B263}"/>
              </a:ext>
            </a:extLst>
          </p:cNvPr>
          <p:cNvSpPr/>
          <p:nvPr/>
        </p:nvSpPr>
        <p:spPr bwMode="ltGray">
          <a:xfrm rot="8113975" flipV="1">
            <a:off x="4104855" y="2659857"/>
            <a:ext cx="2340924" cy="2340924"/>
          </a:xfrm>
          <a:prstGeom prst="rect">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182880" b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MetricHPE" panose="020B0703030202060203" pitchFamily="34" charset="0"/>
                <a:ea typeface="+mn-ea"/>
                <a:cs typeface="+mn-cs"/>
              </a:rPr>
              <a:t>SCALABLE</a:t>
            </a:r>
          </a:p>
        </p:txBody>
      </p:sp>
      <p:sp>
        <p:nvSpPr>
          <p:cNvPr id="17" name="Rectangle 16">
            <a:extLst>
              <a:ext uri="{FF2B5EF4-FFF2-40B4-BE49-F238E27FC236}">
                <a16:creationId xmlns:a16="http://schemas.microsoft.com/office/drawing/2014/main" id="{BDBE0ECA-7472-4DA3-ACB6-064FC6281AE5}"/>
              </a:ext>
            </a:extLst>
          </p:cNvPr>
          <p:cNvSpPr/>
          <p:nvPr/>
        </p:nvSpPr>
        <p:spPr bwMode="ltGray">
          <a:xfrm rot="8086025">
            <a:off x="5157173" y="2913165"/>
            <a:ext cx="1834266" cy="1819413"/>
          </a:xfrm>
          <a:prstGeom prst="rect">
            <a:avLst/>
          </a:prstGeom>
          <a:solidFill>
            <a:srgbClr val="FFFFFF"/>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18" name="Rectangle 17">
            <a:extLst>
              <a:ext uri="{FF2B5EF4-FFF2-40B4-BE49-F238E27FC236}">
                <a16:creationId xmlns:a16="http://schemas.microsoft.com/office/drawing/2014/main" id="{A3A4956E-BC5F-4857-883F-14F79CD9DAC8}"/>
              </a:ext>
            </a:extLst>
          </p:cNvPr>
          <p:cNvSpPr/>
          <p:nvPr/>
        </p:nvSpPr>
        <p:spPr bwMode="ltGray">
          <a:xfrm rot="18886025">
            <a:off x="5543675" y="2357718"/>
            <a:ext cx="2919020" cy="2919020"/>
          </a:xfrm>
          <a:prstGeom prst="rect">
            <a:avLst/>
          </a:pr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40" tIns="182880" rIns="91440" b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tx1"/>
                </a:solidFill>
                <a:effectLst/>
                <a:uLnTx/>
                <a:uFillTx/>
                <a:latin typeface="MetricHPE" panose="020B0703030202060203" pitchFamily="34" charset="0"/>
                <a:ea typeface="+mn-ea"/>
                <a:cs typeface="+mn-cs"/>
              </a:rPr>
              <a:t>3 SLA OPTIONS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chemeClr val="tx1"/>
              </a:solidFill>
              <a:effectLst/>
              <a:uLnTx/>
              <a:uFillTx/>
              <a:latin typeface="MetricHPE" panose="020B070303020206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chemeClr val="tx1"/>
              </a:solidFill>
              <a:effectLst/>
              <a:uLnTx/>
              <a:uFillTx/>
              <a:latin typeface="MetricHPE" panose="020B070303020206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chemeClr val="tx1"/>
              </a:solidFill>
              <a:effectLst/>
              <a:uLnTx/>
              <a:uFillTx/>
              <a:latin typeface="MetricHPE" panose="020B070303020206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chemeClr val="tx1"/>
              </a:solidFill>
              <a:effectLst/>
              <a:uLnTx/>
              <a:uFillTx/>
              <a:latin typeface="MetricHPE" panose="020B070303020206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chemeClr val="tx1"/>
              </a:solidFill>
              <a:effectLst/>
              <a:uLnTx/>
              <a:uFillTx/>
              <a:latin typeface="MetricHPE" panose="020B070303020206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chemeClr val="tx1"/>
              </a:solidFill>
              <a:effectLst/>
              <a:uLnTx/>
              <a:uFillTx/>
              <a:latin typeface="MetricHPE" panose="020B070303020206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etricHPE" panose="020B0703030202060203" pitchFamily="34" charset="0"/>
                <a:ea typeface="+mn-ea"/>
                <a:cs typeface="+mn-cs"/>
              </a:rPr>
              <a:t>Critical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etricHPE" panose="020B0703030202060203" pitchFamily="34" charset="0"/>
                <a:ea typeface="+mn-ea"/>
                <a:cs typeface="+mn-cs"/>
              </a:rPr>
              <a:t>Essential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tx1"/>
                </a:solidFill>
                <a:effectLst/>
                <a:uLnTx/>
                <a:uFillTx/>
                <a:latin typeface="MetricHPE" panose="020B0703030202060203" pitchFamily="34" charset="0"/>
                <a:ea typeface="+mn-ea"/>
                <a:cs typeface="+mn-cs"/>
              </a:rPr>
              <a:t>Basic</a:t>
            </a:r>
          </a:p>
        </p:txBody>
      </p:sp>
      <p:sp>
        <p:nvSpPr>
          <p:cNvPr id="19" name="Rectangle 18">
            <a:extLst>
              <a:ext uri="{FF2B5EF4-FFF2-40B4-BE49-F238E27FC236}">
                <a16:creationId xmlns:a16="http://schemas.microsoft.com/office/drawing/2014/main" id="{00E01359-3964-439A-8D7F-1BA094BCFADE}"/>
              </a:ext>
            </a:extLst>
          </p:cNvPr>
          <p:cNvSpPr/>
          <p:nvPr/>
        </p:nvSpPr>
        <p:spPr bwMode="ltGray">
          <a:xfrm>
            <a:off x="297724" y="1699449"/>
            <a:ext cx="2955934" cy="1097280"/>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black"/>
                </a:solidFill>
                <a:effectLst/>
                <a:uLnTx/>
                <a:uFillTx/>
                <a:latin typeface="MetricHPE"/>
                <a:ea typeface="+mn-ea"/>
                <a:cs typeface="+mn-cs"/>
              </a:rPr>
              <a:t>Single product experience</a:t>
            </a:r>
          </a:p>
          <a:p>
            <a:pPr marL="171450" marR="0" lvl="0" indent="-17145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Replacing Foundation Care </a:t>
            </a:r>
            <a:r>
              <a:rPr kumimoji="0" lang="en-US" sz="1400" b="1" i="0" strike="noStrike" kern="1200" cap="none" spc="0" normalizeH="0" baseline="0" noProof="0" dirty="0">
                <a:ln>
                  <a:noFill/>
                </a:ln>
                <a:solidFill>
                  <a:prstClr val="black"/>
                </a:solidFill>
                <a:effectLst/>
                <a:uLnTx/>
                <a:uFillTx/>
                <a:latin typeface="+mj-lt"/>
                <a:ea typeface="+mn-ea"/>
                <a:cs typeface="+mn-cs"/>
              </a:rPr>
              <a:t>and</a:t>
            </a:r>
            <a:r>
              <a:rPr kumimoji="0" lang="en-US" sz="1400" b="0" i="0" u="none" strike="noStrike" kern="1200" cap="none" spc="0" normalizeH="0" baseline="0" noProof="0" dirty="0">
                <a:ln>
                  <a:noFill/>
                </a:ln>
                <a:solidFill>
                  <a:prstClr val="black"/>
                </a:solidFill>
                <a:effectLst/>
                <a:uLnTx/>
                <a:uFillTx/>
                <a:latin typeface="+mj-lt"/>
                <a:ea typeface="+mn-ea"/>
                <a:cs typeface="+mn-cs"/>
              </a:rPr>
              <a:t> Proactive Care</a:t>
            </a:r>
          </a:p>
        </p:txBody>
      </p:sp>
      <p:sp>
        <p:nvSpPr>
          <p:cNvPr id="20" name="Rectangle 19">
            <a:extLst>
              <a:ext uri="{FF2B5EF4-FFF2-40B4-BE49-F238E27FC236}">
                <a16:creationId xmlns:a16="http://schemas.microsoft.com/office/drawing/2014/main" id="{027454BD-3311-49D7-B1C8-E04F87077B22}"/>
              </a:ext>
            </a:extLst>
          </p:cNvPr>
          <p:cNvSpPr/>
          <p:nvPr/>
        </p:nvSpPr>
        <p:spPr bwMode="ltGray">
          <a:xfrm>
            <a:off x="285742" y="5205852"/>
            <a:ext cx="5810258" cy="893095"/>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etricHPE"/>
                <a:ea typeface="+mn-ea"/>
                <a:cs typeface="+mn-cs"/>
              </a:rPr>
              <a:t>Adapts to the product type </a:t>
            </a:r>
          </a:p>
          <a:p>
            <a:pPr marL="171450" marR="0" lvl="0" indent="-17145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Hardware support e.g., HPE ProLiant DL etc.</a:t>
            </a:r>
          </a:p>
          <a:p>
            <a:pPr marL="171450" marR="0" lvl="0" indent="-17145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Hardware + software support e.g., HPE Synergy, HPE SimpliVity, HPE 3PAR etc. </a:t>
            </a:r>
          </a:p>
        </p:txBody>
      </p:sp>
    </p:spTree>
    <p:extLst>
      <p:ext uri="{BB962C8B-B14F-4D97-AF65-F5344CB8AC3E}">
        <p14:creationId xmlns:p14="http://schemas.microsoft.com/office/powerpoint/2010/main" val="198823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CONFIDENTIAL | AUTHORIZED HPE PARTNER USE ONLY</a:t>
            </a:r>
          </a:p>
        </p:txBody>
      </p:sp>
      <p:sp>
        <p:nvSpPr>
          <p:cNvPr id="5" name="Slide Number Placeholder 4"/>
          <p:cNvSpPr>
            <a:spLocks noGrp="1"/>
          </p:cNvSpPr>
          <p:nvPr>
            <p:ph type="sldNum" sz="quarter" idx="11"/>
          </p:nvPr>
        </p:nvSpPr>
        <p:spPr/>
        <p:txBody>
          <a:bodyPr/>
          <a:lstStyle/>
          <a:p>
            <a:pPr defTabSz="1088421">
              <a:buFontTx/>
              <a:buBlip>
                <a:blip r:embed="rId2"/>
              </a:buBlip>
            </a:pPr>
            <a:fld id="{104FC826-72BB-4AF1-BA01-A94F7396A7DC}" type="slidenum">
              <a:rPr lang="en-US" smtClean="0"/>
              <a:pPr defTabSz="1088421">
                <a:buFontTx/>
                <a:buBlip>
                  <a:blip r:embed="rId2"/>
                </a:buBlip>
              </a:pPr>
              <a:t>68</a:t>
            </a:fld>
            <a:endParaRPr lang="en-US" dirty="0"/>
          </a:p>
        </p:txBody>
      </p:sp>
      <p:sp>
        <p:nvSpPr>
          <p:cNvPr id="2" name="Title 1"/>
          <p:cNvSpPr>
            <a:spLocks noGrp="1"/>
          </p:cNvSpPr>
          <p:nvPr>
            <p:ph type="title"/>
          </p:nvPr>
        </p:nvSpPr>
        <p:spPr/>
        <p:txBody>
          <a:bodyPr/>
          <a:lstStyle/>
          <a:p>
            <a:r>
              <a:rPr lang="en-US" dirty="0"/>
              <a:t>2—digital experience with HPE Infosight and DCE</a:t>
            </a:r>
          </a:p>
        </p:txBody>
      </p:sp>
      <p:sp>
        <p:nvSpPr>
          <p:cNvPr id="21" name="Rectangle 30">
            <a:extLst>
              <a:ext uri="{FF2B5EF4-FFF2-40B4-BE49-F238E27FC236}">
                <a16:creationId xmlns:a16="http://schemas.microsoft.com/office/drawing/2014/main" id="{A6ADFA26-F578-409A-A7A9-D7DF26EFA51E}"/>
              </a:ext>
            </a:extLst>
          </p:cNvPr>
          <p:cNvSpPr/>
          <p:nvPr/>
        </p:nvSpPr>
        <p:spPr bwMode="ltGray">
          <a:xfrm rot="5400000" flipV="1">
            <a:off x="5537256" y="3029435"/>
            <a:ext cx="1151338" cy="246888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0 h 914400"/>
              <a:gd name="connsiteX0" fmla="*/ 0 w 1005840"/>
              <a:gd name="connsiteY0" fmla="*/ 0 h 1005840"/>
              <a:gd name="connsiteX1" fmla="*/ 914400 w 1005840"/>
              <a:gd name="connsiteY1" fmla="*/ 0 h 1005840"/>
              <a:gd name="connsiteX2" fmla="*/ 1005840 w 1005840"/>
              <a:gd name="connsiteY2" fmla="*/ 1005840 h 1005840"/>
              <a:gd name="connsiteX0" fmla="*/ 0 w 916940"/>
              <a:gd name="connsiteY0" fmla="*/ 0 h 1005840"/>
              <a:gd name="connsiteX1" fmla="*/ 914400 w 916940"/>
              <a:gd name="connsiteY1" fmla="*/ 0 h 1005840"/>
              <a:gd name="connsiteX2" fmla="*/ 916940 w 916940"/>
              <a:gd name="connsiteY2" fmla="*/ 1005840 h 1005840"/>
            </a:gdLst>
            <a:ahLst/>
            <a:cxnLst>
              <a:cxn ang="0">
                <a:pos x="connsiteX0" y="connsiteY0"/>
              </a:cxn>
              <a:cxn ang="0">
                <a:pos x="connsiteX1" y="connsiteY1"/>
              </a:cxn>
              <a:cxn ang="0">
                <a:pos x="connsiteX2" y="connsiteY2"/>
              </a:cxn>
            </a:cxnLst>
            <a:rect l="l" t="t" r="r" b="b"/>
            <a:pathLst>
              <a:path w="916940" h="1005840">
                <a:moveTo>
                  <a:pt x="0" y="0"/>
                </a:moveTo>
                <a:lnTo>
                  <a:pt x="914400" y="0"/>
                </a:lnTo>
                <a:cubicBezTo>
                  <a:pt x="914400" y="304800"/>
                  <a:pt x="916940" y="1005840"/>
                  <a:pt x="916940" y="1005840"/>
                </a:cubicBezTo>
              </a:path>
            </a:pathLst>
          </a:cu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22" name="Rectangle 30">
            <a:extLst>
              <a:ext uri="{FF2B5EF4-FFF2-40B4-BE49-F238E27FC236}">
                <a16:creationId xmlns:a16="http://schemas.microsoft.com/office/drawing/2014/main" id="{E719F065-1EE7-44ED-AD65-AB9738E6CB92}"/>
              </a:ext>
            </a:extLst>
          </p:cNvPr>
          <p:cNvSpPr/>
          <p:nvPr/>
        </p:nvSpPr>
        <p:spPr bwMode="ltGray">
          <a:xfrm rot="16200000" flipV="1">
            <a:off x="5381258" y="2243992"/>
            <a:ext cx="1151338" cy="2468881"/>
          </a:xfrm>
          <a:custGeom>
            <a:avLst/>
            <a:gdLst>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914400 h 914400"/>
              <a:gd name="connsiteX4" fmla="*/ 0 w 914400"/>
              <a:gd name="connsiteY4" fmla="*/ 0 h 914400"/>
              <a:gd name="connsiteX0" fmla="*/ 0 w 914400"/>
              <a:gd name="connsiteY0" fmla="*/ 0 h 914400"/>
              <a:gd name="connsiteX1" fmla="*/ 914400 w 914400"/>
              <a:gd name="connsiteY1" fmla="*/ 0 h 914400"/>
              <a:gd name="connsiteX2" fmla="*/ 914400 w 914400"/>
              <a:gd name="connsiteY2" fmla="*/ 914400 h 914400"/>
              <a:gd name="connsiteX3" fmla="*/ 0 w 914400"/>
              <a:gd name="connsiteY3" fmla="*/ 0 h 914400"/>
              <a:gd name="connsiteX0" fmla="*/ 0 w 1005840"/>
              <a:gd name="connsiteY0" fmla="*/ 0 h 1005840"/>
              <a:gd name="connsiteX1" fmla="*/ 914400 w 1005840"/>
              <a:gd name="connsiteY1" fmla="*/ 0 h 1005840"/>
              <a:gd name="connsiteX2" fmla="*/ 1005840 w 1005840"/>
              <a:gd name="connsiteY2" fmla="*/ 1005840 h 1005840"/>
              <a:gd name="connsiteX0" fmla="*/ 0 w 916940"/>
              <a:gd name="connsiteY0" fmla="*/ 0 h 1005840"/>
              <a:gd name="connsiteX1" fmla="*/ 914400 w 916940"/>
              <a:gd name="connsiteY1" fmla="*/ 0 h 1005840"/>
              <a:gd name="connsiteX2" fmla="*/ 916940 w 916940"/>
              <a:gd name="connsiteY2" fmla="*/ 1005840 h 1005840"/>
            </a:gdLst>
            <a:ahLst/>
            <a:cxnLst>
              <a:cxn ang="0">
                <a:pos x="connsiteX0" y="connsiteY0"/>
              </a:cxn>
              <a:cxn ang="0">
                <a:pos x="connsiteX1" y="connsiteY1"/>
              </a:cxn>
              <a:cxn ang="0">
                <a:pos x="connsiteX2" y="connsiteY2"/>
              </a:cxn>
            </a:cxnLst>
            <a:rect l="l" t="t" r="r" b="b"/>
            <a:pathLst>
              <a:path w="916940" h="1005840">
                <a:moveTo>
                  <a:pt x="0" y="0"/>
                </a:moveTo>
                <a:lnTo>
                  <a:pt x="914400" y="0"/>
                </a:lnTo>
                <a:cubicBezTo>
                  <a:pt x="914400" y="304800"/>
                  <a:pt x="916940" y="1005840"/>
                  <a:pt x="916940" y="1005840"/>
                </a:cubicBezTo>
              </a:path>
            </a:pathLst>
          </a:cu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23" name="Oval 33">
            <a:extLst>
              <a:ext uri="{FF2B5EF4-FFF2-40B4-BE49-F238E27FC236}">
                <a16:creationId xmlns:a16="http://schemas.microsoft.com/office/drawing/2014/main" id="{F626260E-61C6-4D10-8F6A-013A26334A55}"/>
              </a:ext>
            </a:extLst>
          </p:cNvPr>
          <p:cNvSpPr/>
          <p:nvPr/>
        </p:nvSpPr>
        <p:spPr bwMode="ltGray">
          <a:xfrm flipV="1">
            <a:off x="3110735" y="2068503"/>
            <a:ext cx="1622404" cy="1634124"/>
          </a:xfrm>
          <a:custGeom>
            <a:avLst/>
            <a:gdLst>
              <a:gd name="connsiteX0" fmla="*/ 0 w 1434550"/>
              <a:gd name="connsiteY0" fmla="*/ 717275 h 1434550"/>
              <a:gd name="connsiteX1" fmla="*/ 717275 w 1434550"/>
              <a:gd name="connsiteY1" fmla="*/ 0 h 1434550"/>
              <a:gd name="connsiteX2" fmla="*/ 1434550 w 1434550"/>
              <a:gd name="connsiteY2" fmla="*/ 717275 h 1434550"/>
              <a:gd name="connsiteX3" fmla="*/ 717275 w 1434550"/>
              <a:gd name="connsiteY3" fmla="*/ 1434550 h 1434550"/>
              <a:gd name="connsiteX4" fmla="*/ 0 w 1434550"/>
              <a:gd name="connsiteY4" fmla="*/ 717275 h 1434550"/>
              <a:gd name="connsiteX0" fmla="*/ 83667 w 1518217"/>
              <a:gd name="connsiteY0" fmla="*/ 718145 h 1435420"/>
              <a:gd name="connsiteX1" fmla="*/ 94601 w 1518217"/>
              <a:gd name="connsiteY1" fmla="*/ 574345 h 1435420"/>
              <a:gd name="connsiteX2" fmla="*/ 800942 w 1518217"/>
              <a:gd name="connsiteY2" fmla="*/ 870 h 1435420"/>
              <a:gd name="connsiteX3" fmla="*/ 1518217 w 1518217"/>
              <a:gd name="connsiteY3" fmla="*/ 718145 h 1435420"/>
              <a:gd name="connsiteX4" fmla="*/ 800942 w 1518217"/>
              <a:gd name="connsiteY4" fmla="*/ 1435420 h 1435420"/>
              <a:gd name="connsiteX5" fmla="*/ 83667 w 1518217"/>
              <a:gd name="connsiteY5" fmla="*/ 718145 h 1435420"/>
              <a:gd name="connsiteX0" fmla="*/ 0 w 1423616"/>
              <a:gd name="connsiteY0" fmla="*/ 574345 h 1435420"/>
              <a:gd name="connsiteX1" fmla="*/ 706341 w 1423616"/>
              <a:gd name="connsiteY1" fmla="*/ 870 h 1435420"/>
              <a:gd name="connsiteX2" fmla="*/ 1423616 w 1423616"/>
              <a:gd name="connsiteY2" fmla="*/ 718145 h 1435420"/>
              <a:gd name="connsiteX3" fmla="*/ 706341 w 1423616"/>
              <a:gd name="connsiteY3" fmla="*/ 1435420 h 1435420"/>
              <a:gd name="connsiteX4" fmla="*/ 80506 w 1423616"/>
              <a:gd name="connsiteY4" fmla="*/ 809585 h 1435420"/>
              <a:gd name="connsiteX0" fmla="*/ 31592 w 1455208"/>
              <a:gd name="connsiteY0" fmla="*/ 574345 h 1435700"/>
              <a:gd name="connsiteX1" fmla="*/ 737933 w 1455208"/>
              <a:gd name="connsiteY1" fmla="*/ 870 h 1435700"/>
              <a:gd name="connsiteX2" fmla="*/ 1455208 w 1455208"/>
              <a:gd name="connsiteY2" fmla="*/ 718145 h 1435700"/>
              <a:gd name="connsiteX3" fmla="*/ 737933 w 1455208"/>
              <a:gd name="connsiteY3" fmla="*/ 1435420 h 1435700"/>
              <a:gd name="connsiteX4" fmla="*/ 9704 w 1455208"/>
              <a:gd name="connsiteY4" fmla="*/ 788154 h 1435700"/>
              <a:gd name="connsiteX0" fmla="*/ 31592 w 1455208"/>
              <a:gd name="connsiteY0" fmla="*/ 575001 h 1436356"/>
              <a:gd name="connsiteX1" fmla="*/ 737933 w 1455208"/>
              <a:gd name="connsiteY1" fmla="*/ 1526 h 1436356"/>
              <a:gd name="connsiteX2" fmla="*/ 1455208 w 1455208"/>
              <a:gd name="connsiteY2" fmla="*/ 718801 h 1436356"/>
              <a:gd name="connsiteX3" fmla="*/ 737933 w 1455208"/>
              <a:gd name="connsiteY3" fmla="*/ 1436076 h 1436356"/>
              <a:gd name="connsiteX4" fmla="*/ 9704 w 1455208"/>
              <a:gd name="connsiteY4" fmla="*/ 788810 h 1436356"/>
              <a:gd name="connsiteX0" fmla="*/ 31592 w 1455208"/>
              <a:gd name="connsiteY0" fmla="*/ 573487 h 1434842"/>
              <a:gd name="connsiteX1" fmla="*/ 737933 w 1455208"/>
              <a:gd name="connsiteY1" fmla="*/ 12 h 1434842"/>
              <a:gd name="connsiteX2" fmla="*/ 1455208 w 1455208"/>
              <a:gd name="connsiteY2" fmla="*/ 717287 h 1434842"/>
              <a:gd name="connsiteX3" fmla="*/ 737933 w 1455208"/>
              <a:gd name="connsiteY3" fmla="*/ 1434562 h 1434842"/>
              <a:gd name="connsiteX4" fmla="*/ 9704 w 1455208"/>
              <a:gd name="connsiteY4" fmla="*/ 787296 h 1434842"/>
              <a:gd name="connsiteX0" fmla="*/ 31592 w 1455218"/>
              <a:gd name="connsiteY0" fmla="*/ 573488 h 1434843"/>
              <a:gd name="connsiteX1" fmla="*/ 737933 w 1455218"/>
              <a:gd name="connsiteY1" fmla="*/ 13 h 1434843"/>
              <a:gd name="connsiteX2" fmla="*/ 1455208 w 1455218"/>
              <a:gd name="connsiteY2" fmla="*/ 717288 h 1434843"/>
              <a:gd name="connsiteX3" fmla="*/ 737933 w 1455218"/>
              <a:gd name="connsiteY3" fmla="*/ 1434563 h 1434843"/>
              <a:gd name="connsiteX4" fmla="*/ 9704 w 1455218"/>
              <a:gd name="connsiteY4" fmla="*/ 787297 h 1434843"/>
              <a:gd name="connsiteX0" fmla="*/ 31592 w 1455218"/>
              <a:gd name="connsiteY0" fmla="*/ 573488 h 1434843"/>
              <a:gd name="connsiteX1" fmla="*/ 737933 w 1455218"/>
              <a:gd name="connsiteY1" fmla="*/ 13 h 1434843"/>
              <a:gd name="connsiteX2" fmla="*/ 1455208 w 1455218"/>
              <a:gd name="connsiteY2" fmla="*/ 717288 h 1434843"/>
              <a:gd name="connsiteX3" fmla="*/ 737933 w 1455218"/>
              <a:gd name="connsiteY3" fmla="*/ 1434563 h 1434843"/>
              <a:gd name="connsiteX4" fmla="*/ 9704 w 1455218"/>
              <a:gd name="connsiteY4" fmla="*/ 787297 h 1434843"/>
              <a:gd name="connsiteX0" fmla="*/ 31592 w 1455218"/>
              <a:gd name="connsiteY0" fmla="*/ 573488 h 1463398"/>
              <a:gd name="connsiteX1" fmla="*/ 737933 w 1455218"/>
              <a:gd name="connsiteY1" fmla="*/ 13 h 1463398"/>
              <a:gd name="connsiteX2" fmla="*/ 1455208 w 1455218"/>
              <a:gd name="connsiteY2" fmla="*/ 717288 h 1463398"/>
              <a:gd name="connsiteX3" fmla="*/ 737933 w 1455218"/>
              <a:gd name="connsiteY3" fmla="*/ 1463138 h 1463398"/>
              <a:gd name="connsiteX4" fmla="*/ 9704 w 1455218"/>
              <a:gd name="connsiteY4" fmla="*/ 787297 h 1463398"/>
              <a:gd name="connsiteX0" fmla="*/ 31592 w 1455218"/>
              <a:gd name="connsiteY0" fmla="*/ 573488 h 1463178"/>
              <a:gd name="connsiteX1" fmla="*/ 737933 w 1455218"/>
              <a:gd name="connsiteY1" fmla="*/ 13 h 1463178"/>
              <a:gd name="connsiteX2" fmla="*/ 1455208 w 1455218"/>
              <a:gd name="connsiteY2" fmla="*/ 717288 h 1463178"/>
              <a:gd name="connsiteX3" fmla="*/ 737933 w 1455218"/>
              <a:gd name="connsiteY3" fmla="*/ 1463138 h 1463178"/>
              <a:gd name="connsiteX4" fmla="*/ 9704 w 1455218"/>
              <a:gd name="connsiteY4" fmla="*/ 787297 h 1463178"/>
              <a:gd name="connsiteX0" fmla="*/ 32493 w 1456119"/>
              <a:gd name="connsiteY0" fmla="*/ 573488 h 1463218"/>
              <a:gd name="connsiteX1" fmla="*/ 738834 w 1456119"/>
              <a:gd name="connsiteY1" fmla="*/ 13 h 1463218"/>
              <a:gd name="connsiteX2" fmla="*/ 1456109 w 1456119"/>
              <a:gd name="connsiteY2" fmla="*/ 717288 h 1463218"/>
              <a:gd name="connsiteX3" fmla="*/ 738834 w 1456119"/>
              <a:gd name="connsiteY3" fmla="*/ 1463138 h 1463218"/>
              <a:gd name="connsiteX4" fmla="*/ 10605 w 1456119"/>
              <a:gd name="connsiteY4" fmla="*/ 787297 h 1463218"/>
              <a:gd name="connsiteX0" fmla="*/ 21888 w 1445514"/>
              <a:gd name="connsiteY0" fmla="*/ 573488 h 1463218"/>
              <a:gd name="connsiteX1" fmla="*/ 728229 w 1445514"/>
              <a:gd name="connsiteY1" fmla="*/ 13 h 1463218"/>
              <a:gd name="connsiteX2" fmla="*/ 1445504 w 1445514"/>
              <a:gd name="connsiteY2" fmla="*/ 717288 h 1463218"/>
              <a:gd name="connsiteX3" fmla="*/ 728229 w 1445514"/>
              <a:gd name="connsiteY3" fmla="*/ 1463138 h 1463218"/>
              <a:gd name="connsiteX4" fmla="*/ 0 w 1445514"/>
              <a:gd name="connsiteY4" fmla="*/ 787297 h 1463218"/>
              <a:gd name="connsiteX0" fmla="*/ 19507 w 1443133"/>
              <a:gd name="connsiteY0" fmla="*/ 573488 h 1463513"/>
              <a:gd name="connsiteX1" fmla="*/ 725848 w 1443133"/>
              <a:gd name="connsiteY1" fmla="*/ 13 h 1463513"/>
              <a:gd name="connsiteX2" fmla="*/ 1443123 w 1443133"/>
              <a:gd name="connsiteY2" fmla="*/ 717288 h 1463513"/>
              <a:gd name="connsiteX3" fmla="*/ 725848 w 1443133"/>
              <a:gd name="connsiteY3" fmla="*/ 1463138 h 1463513"/>
              <a:gd name="connsiteX4" fmla="*/ 0 w 1443133"/>
              <a:gd name="connsiteY4" fmla="*/ 787297 h 1463513"/>
              <a:gd name="connsiteX0" fmla="*/ 19507 w 1443133"/>
              <a:gd name="connsiteY0" fmla="*/ 573488 h 1463500"/>
              <a:gd name="connsiteX1" fmla="*/ 725848 w 1443133"/>
              <a:gd name="connsiteY1" fmla="*/ 13 h 1463500"/>
              <a:gd name="connsiteX2" fmla="*/ 1443123 w 1443133"/>
              <a:gd name="connsiteY2" fmla="*/ 717288 h 1463500"/>
              <a:gd name="connsiteX3" fmla="*/ 725848 w 1443133"/>
              <a:gd name="connsiteY3" fmla="*/ 1463138 h 1463500"/>
              <a:gd name="connsiteX4" fmla="*/ 0 w 1443133"/>
              <a:gd name="connsiteY4" fmla="*/ 787297 h 1463500"/>
              <a:gd name="connsiteX0" fmla="*/ 19507 w 1443133"/>
              <a:gd name="connsiteY0" fmla="*/ 573488 h 1463160"/>
              <a:gd name="connsiteX1" fmla="*/ 725848 w 1443133"/>
              <a:gd name="connsiteY1" fmla="*/ 13 h 1463160"/>
              <a:gd name="connsiteX2" fmla="*/ 1443123 w 1443133"/>
              <a:gd name="connsiteY2" fmla="*/ 717288 h 1463160"/>
              <a:gd name="connsiteX3" fmla="*/ 725848 w 1443133"/>
              <a:gd name="connsiteY3" fmla="*/ 1463138 h 1463160"/>
              <a:gd name="connsiteX4" fmla="*/ 0 w 1443133"/>
              <a:gd name="connsiteY4" fmla="*/ 787297 h 1463160"/>
              <a:gd name="connsiteX0" fmla="*/ 19507 w 1452656"/>
              <a:gd name="connsiteY0" fmla="*/ 575001 h 1465013"/>
              <a:gd name="connsiteX1" fmla="*/ 725848 w 1452656"/>
              <a:gd name="connsiteY1" fmla="*/ 1526 h 1465013"/>
              <a:gd name="connsiteX2" fmla="*/ 1452648 w 1452656"/>
              <a:gd name="connsiteY2" fmla="*/ 718801 h 1465013"/>
              <a:gd name="connsiteX3" fmla="*/ 725848 w 1452656"/>
              <a:gd name="connsiteY3" fmla="*/ 1464651 h 1465013"/>
              <a:gd name="connsiteX4" fmla="*/ 0 w 1452656"/>
              <a:gd name="connsiteY4" fmla="*/ 788810 h 1465013"/>
              <a:gd name="connsiteX0" fmla="*/ 19507 w 1452656"/>
              <a:gd name="connsiteY0" fmla="*/ 575001 h 1464664"/>
              <a:gd name="connsiteX1" fmla="*/ 725848 w 1452656"/>
              <a:gd name="connsiteY1" fmla="*/ 1526 h 1464664"/>
              <a:gd name="connsiteX2" fmla="*/ 1452648 w 1452656"/>
              <a:gd name="connsiteY2" fmla="*/ 718801 h 1464664"/>
              <a:gd name="connsiteX3" fmla="*/ 725848 w 1452656"/>
              <a:gd name="connsiteY3" fmla="*/ 1464651 h 1464664"/>
              <a:gd name="connsiteX4" fmla="*/ 0 w 1452656"/>
              <a:gd name="connsiteY4" fmla="*/ 788810 h 1464664"/>
              <a:gd name="connsiteX0" fmla="*/ 19507 w 1452658"/>
              <a:gd name="connsiteY0" fmla="*/ 573489 h 1463152"/>
              <a:gd name="connsiteX1" fmla="*/ 725848 w 1452658"/>
              <a:gd name="connsiteY1" fmla="*/ 14 h 1463152"/>
              <a:gd name="connsiteX2" fmla="*/ 1452648 w 1452658"/>
              <a:gd name="connsiteY2" fmla="*/ 717289 h 1463152"/>
              <a:gd name="connsiteX3" fmla="*/ 725848 w 1452658"/>
              <a:gd name="connsiteY3" fmla="*/ 1463139 h 1463152"/>
              <a:gd name="connsiteX4" fmla="*/ 0 w 1452658"/>
              <a:gd name="connsiteY4" fmla="*/ 787298 h 1463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658" h="1463152">
                <a:moveTo>
                  <a:pt x="19507" y="573489"/>
                </a:moveTo>
                <a:cubicBezTo>
                  <a:pt x="72378" y="237249"/>
                  <a:pt x="410791" y="2240"/>
                  <a:pt x="725848" y="14"/>
                </a:cubicBezTo>
                <a:cubicBezTo>
                  <a:pt x="1040905" y="-2212"/>
                  <a:pt x="1455029" y="266381"/>
                  <a:pt x="1452648" y="717289"/>
                </a:cubicBezTo>
                <a:cubicBezTo>
                  <a:pt x="1447885" y="1239636"/>
                  <a:pt x="1027487" y="1460996"/>
                  <a:pt x="725848" y="1463139"/>
                </a:cubicBezTo>
                <a:cubicBezTo>
                  <a:pt x="424209" y="1465282"/>
                  <a:pt x="8573" y="1203916"/>
                  <a:pt x="0" y="787298"/>
                </a:cubicBezTo>
              </a:path>
            </a:pathLst>
          </a:cu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24" name="Isosceles Triangle 23">
            <a:extLst>
              <a:ext uri="{FF2B5EF4-FFF2-40B4-BE49-F238E27FC236}">
                <a16:creationId xmlns:a16="http://schemas.microsoft.com/office/drawing/2014/main" id="{BB2F172A-F488-43D4-B984-2EFDDF647831}"/>
              </a:ext>
            </a:extLst>
          </p:cNvPr>
          <p:cNvSpPr/>
          <p:nvPr/>
        </p:nvSpPr>
        <p:spPr bwMode="ltGray">
          <a:xfrm flipV="1">
            <a:off x="3050896" y="2795010"/>
            <a:ext cx="124996" cy="107755"/>
          </a:xfrm>
          <a:prstGeom prst="triangle">
            <a:avLst/>
          </a:prstGeom>
          <a:solidFill>
            <a:schemeClr val="accent5"/>
          </a:solid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cxnSp>
        <p:nvCxnSpPr>
          <p:cNvPr id="25" name="Straight Connector 24">
            <a:extLst>
              <a:ext uri="{FF2B5EF4-FFF2-40B4-BE49-F238E27FC236}">
                <a16:creationId xmlns:a16="http://schemas.microsoft.com/office/drawing/2014/main" id="{80D290FA-CB93-4A6A-AFDD-6C92166A325A}"/>
              </a:ext>
            </a:extLst>
          </p:cNvPr>
          <p:cNvCxnSpPr>
            <a:cxnSpLocks/>
          </p:cNvCxnSpPr>
          <p:nvPr/>
        </p:nvCxnSpPr>
        <p:spPr>
          <a:xfrm flipV="1">
            <a:off x="4733139" y="3018546"/>
            <a:ext cx="407306" cy="0"/>
          </a:xfrm>
          <a:prstGeom prst="line">
            <a:avLst/>
          </a:prstGeom>
          <a:ln w="571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83A7EBE-976C-40DC-9685-4DCD84ABCD69}"/>
              </a:ext>
            </a:extLst>
          </p:cNvPr>
          <p:cNvCxnSpPr>
            <a:cxnSpLocks/>
          </p:cNvCxnSpPr>
          <p:nvPr/>
        </p:nvCxnSpPr>
        <p:spPr>
          <a:xfrm flipV="1">
            <a:off x="6940056" y="4716188"/>
            <a:ext cx="407306"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7" name="Oval 33">
            <a:extLst>
              <a:ext uri="{FF2B5EF4-FFF2-40B4-BE49-F238E27FC236}">
                <a16:creationId xmlns:a16="http://schemas.microsoft.com/office/drawing/2014/main" id="{292AA7A8-C214-4AA1-9338-6206A546EF15}"/>
              </a:ext>
            </a:extLst>
          </p:cNvPr>
          <p:cNvSpPr/>
          <p:nvPr/>
        </p:nvSpPr>
        <p:spPr bwMode="ltGray">
          <a:xfrm rot="10800000" flipV="1">
            <a:off x="7351571" y="4022484"/>
            <a:ext cx="1622404" cy="1634124"/>
          </a:xfrm>
          <a:custGeom>
            <a:avLst/>
            <a:gdLst>
              <a:gd name="connsiteX0" fmla="*/ 0 w 1434550"/>
              <a:gd name="connsiteY0" fmla="*/ 717275 h 1434550"/>
              <a:gd name="connsiteX1" fmla="*/ 717275 w 1434550"/>
              <a:gd name="connsiteY1" fmla="*/ 0 h 1434550"/>
              <a:gd name="connsiteX2" fmla="*/ 1434550 w 1434550"/>
              <a:gd name="connsiteY2" fmla="*/ 717275 h 1434550"/>
              <a:gd name="connsiteX3" fmla="*/ 717275 w 1434550"/>
              <a:gd name="connsiteY3" fmla="*/ 1434550 h 1434550"/>
              <a:gd name="connsiteX4" fmla="*/ 0 w 1434550"/>
              <a:gd name="connsiteY4" fmla="*/ 717275 h 1434550"/>
              <a:gd name="connsiteX0" fmla="*/ 83667 w 1518217"/>
              <a:gd name="connsiteY0" fmla="*/ 718145 h 1435420"/>
              <a:gd name="connsiteX1" fmla="*/ 94601 w 1518217"/>
              <a:gd name="connsiteY1" fmla="*/ 574345 h 1435420"/>
              <a:gd name="connsiteX2" fmla="*/ 800942 w 1518217"/>
              <a:gd name="connsiteY2" fmla="*/ 870 h 1435420"/>
              <a:gd name="connsiteX3" fmla="*/ 1518217 w 1518217"/>
              <a:gd name="connsiteY3" fmla="*/ 718145 h 1435420"/>
              <a:gd name="connsiteX4" fmla="*/ 800942 w 1518217"/>
              <a:gd name="connsiteY4" fmla="*/ 1435420 h 1435420"/>
              <a:gd name="connsiteX5" fmla="*/ 83667 w 1518217"/>
              <a:gd name="connsiteY5" fmla="*/ 718145 h 1435420"/>
              <a:gd name="connsiteX0" fmla="*/ 0 w 1423616"/>
              <a:gd name="connsiteY0" fmla="*/ 574345 h 1435420"/>
              <a:gd name="connsiteX1" fmla="*/ 706341 w 1423616"/>
              <a:gd name="connsiteY1" fmla="*/ 870 h 1435420"/>
              <a:gd name="connsiteX2" fmla="*/ 1423616 w 1423616"/>
              <a:gd name="connsiteY2" fmla="*/ 718145 h 1435420"/>
              <a:gd name="connsiteX3" fmla="*/ 706341 w 1423616"/>
              <a:gd name="connsiteY3" fmla="*/ 1435420 h 1435420"/>
              <a:gd name="connsiteX4" fmla="*/ 80506 w 1423616"/>
              <a:gd name="connsiteY4" fmla="*/ 809585 h 1435420"/>
              <a:gd name="connsiteX0" fmla="*/ 31592 w 1455208"/>
              <a:gd name="connsiteY0" fmla="*/ 574345 h 1435700"/>
              <a:gd name="connsiteX1" fmla="*/ 737933 w 1455208"/>
              <a:gd name="connsiteY1" fmla="*/ 870 h 1435700"/>
              <a:gd name="connsiteX2" fmla="*/ 1455208 w 1455208"/>
              <a:gd name="connsiteY2" fmla="*/ 718145 h 1435700"/>
              <a:gd name="connsiteX3" fmla="*/ 737933 w 1455208"/>
              <a:gd name="connsiteY3" fmla="*/ 1435420 h 1435700"/>
              <a:gd name="connsiteX4" fmla="*/ 9704 w 1455208"/>
              <a:gd name="connsiteY4" fmla="*/ 788154 h 1435700"/>
              <a:gd name="connsiteX0" fmla="*/ 31592 w 1455208"/>
              <a:gd name="connsiteY0" fmla="*/ 575001 h 1436356"/>
              <a:gd name="connsiteX1" fmla="*/ 737933 w 1455208"/>
              <a:gd name="connsiteY1" fmla="*/ 1526 h 1436356"/>
              <a:gd name="connsiteX2" fmla="*/ 1455208 w 1455208"/>
              <a:gd name="connsiteY2" fmla="*/ 718801 h 1436356"/>
              <a:gd name="connsiteX3" fmla="*/ 737933 w 1455208"/>
              <a:gd name="connsiteY3" fmla="*/ 1436076 h 1436356"/>
              <a:gd name="connsiteX4" fmla="*/ 9704 w 1455208"/>
              <a:gd name="connsiteY4" fmla="*/ 788810 h 1436356"/>
              <a:gd name="connsiteX0" fmla="*/ 31592 w 1455208"/>
              <a:gd name="connsiteY0" fmla="*/ 573487 h 1434842"/>
              <a:gd name="connsiteX1" fmla="*/ 737933 w 1455208"/>
              <a:gd name="connsiteY1" fmla="*/ 12 h 1434842"/>
              <a:gd name="connsiteX2" fmla="*/ 1455208 w 1455208"/>
              <a:gd name="connsiteY2" fmla="*/ 717287 h 1434842"/>
              <a:gd name="connsiteX3" fmla="*/ 737933 w 1455208"/>
              <a:gd name="connsiteY3" fmla="*/ 1434562 h 1434842"/>
              <a:gd name="connsiteX4" fmla="*/ 9704 w 1455208"/>
              <a:gd name="connsiteY4" fmla="*/ 787296 h 1434842"/>
              <a:gd name="connsiteX0" fmla="*/ 31592 w 1455218"/>
              <a:gd name="connsiteY0" fmla="*/ 573488 h 1434843"/>
              <a:gd name="connsiteX1" fmla="*/ 737933 w 1455218"/>
              <a:gd name="connsiteY1" fmla="*/ 13 h 1434843"/>
              <a:gd name="connsiteX2" fmla="*/ 1455208 w 1455218"/>
              <a:gd name="connsiteY2" fmla="*/ 717288 h 1434843"/>
              <a:gd name="connsiteX3" fmla="*/ 737933 w 1455218"/>
              <a:gd name="connsiteY3" fmla="*/ 1434563 h 1434843"/>
              <a:gd name="connsiteX4" fmla="*/ 9704 w 1455218"/>
              <a:gd name="connsiteY4" fmla="*/ 787297 h 1434843"/>
              <a:gd name="connsiteX0" fmla="*/ 31592 w 1455218"/>
              <a:gd name="connsiteY0" fmla="*/ 573488 h 1434843"/>
              <a:gd name="connsiteX1" fmla="*/ 737933 w 1455218"/>
              <a:gd name="connsiteY1" fmla="*/ 13 h 1434843"/>
              <a:gd name="connsiteX2" fmla="*/ 1455208 w 1455218"/>
              <a:gd name="connsiteY2" fmla="*/ 717288 h 1434843"/>
              <a:gd name="connsiteX3" fmla="*/ 737933 w 1455218"/>
              <a:gd name="connsiteY3" fmla="*/ 1434563 h 1434843"/>
              <a:gd name="connsiteX4" fmla="*/ 9704 w 1455218"/>
              <a:gd name="connsiteY4" fmla="*/ 787297 h 1434843"/>
              <a:gd name="connsiteX0" fmla="*/ 31592 w 1455218"/>
              <a:gd name="connsiteY0" fmla="*/ 573488 h 1463398"/>
              <a:gd name="connsiteX1" fmla="*/ 737933 w 1455218"/>
              <a:gd name="connsiteY1" fmla="*/ 13 h 1463398"/>
              <a:gd name="connsiteX2" fmla="*/ 1455208 w 1455218"/>
              <a:gd name="connsiteY2" fmla="*/ 717288 h 1463398"/>
              <a:gd name="connsiteX3" fmla="*/ 737933 w 1455218"/>
              <a:gd name="connsiteY3" fmla="*/ 1463138 h 1463398"/>
              <a:gd name="connsiteX4" fmla="*/ 9704 w 1455218"/>
              <a:gd name="connsiteY4" fmla="*/ 787297 h 1463398"/>
              <a:gd name="connsiteX0" fmla="*/ 31592 w 1455218"/>
              <a:gd name="connsiteY0" fmla="*/ 573488 h 1463178"/>
              <a:gd name="connsiteX1" fmla="*/ 737933 w 1455218"/>
              <a:gd name="connsiteY1" fmla="*/ 13 h 1463178"/>
              <a:gd name="connsiteX2" fmla="*/ 1455208 w 1455218"/>
              <a:gd name="connsiteY2" fmla="*/ 717288 h 1463178"/>
              <a:gd name="connsiteX3" fmla="*/ 737933 w 1455218"/>
              <a:gd name="connsiteY3" fmla="*/ 1463138 h 1463178"/>
              <a:gd name="connsiteX4" fmla="*/ 9704 w 1455218"/>
              <a:gd name="connsiteY4" fmla="*/ 787297 h 1463178"/>
              <a:gd name="connsiteX0" fmla="*/ 32493 w 1456119"/>
              <a:gd name="connsiteY0" fmla="*/ 573488 h 1463218"/>
              <a:gd name="connsiteX1" fmla="*/ 738834 w 1456119"/>
              <a:gd name="connsiteY1" fmla="*/ 13 h 1463218"/>
              <a:gd name="connsiteX2" fmla="*/ 1456109 w 1456119"/>
              <a:gd name="connsiteY2" fmla="*/ 717288 h 1463218"/>
              <a:gd name="connsiteX3" fmla="*/ 738834 w 1456119"/>
              <a:gd name="connsiteY3" fmla="*/ 1463138 h 1463218"/>
              <a:gd name="connsiteX4" fmla="*/ 10605 w 1456119"/>
              <a:gd name="connsiteY4" fmla="*/ 787297 h 1463218"/>
              <a:gd name="connsiteX0" fmla="*/ 21888 w 1445514"/>
              <a:gd name="connsiteY0" fmla="*/ 573488 h 1463218"/>
              <a:gd name="connsiteX1" fmla="*/ 728229 w 1445514"/>
              <a:gd name="connsiteY1" fmla="*/ 13 h 1463218"/>
              <a:gd name="connsiteX2" fmla="*/ 1445504 w 1445514"/>
              <a:gd name="connsiteY2" fmla="*/ 717288 h 1463218"/>
              <a:gd name="connsiteX3" fmla="*/ 728229 w 1445514"/>
              <a:gd name="connsiteY3" fmla="*/ 1463138 h 1463218"/>
              <a:gd name="connsiteX4" fmla="*/ 0 w 1445514"/>
              <a:gd name="connsiteY4" fmla="*/ 787297 h 1463218"/>
              <a:gd name="connsiteX0" fmla="*/ 19507 w 1443133"/>
              <a:gd name="connsiteY0" fmla="*/ 573488 h 1463513"/>
              <a:gd name="connsiteX1" fmla="*/ 725848 w 1443133"/>
              <a:gd name="connsiteY1" fmla="*/ 13 h 1463513"/>
              <a:gd name="connsiteX2" fmla="*/ 1443123 w 1443133"/>
              <a:gd name="connsiteY2" fmla="*/ 717288 h 1463513"/>
              <a:gd name="connsiteX3" fmla="*/ 725848 w 1443133"/>
              <a:gd name="connsiteY3" fmla="*/ 1463138 h 1463513"/>
              <a:gd name="connsiteX4" fmla="*/ 0 w 1443133"/>
              <a:gd name="connsiteY4" fmla="*/ 787297 h 1463513"/>
              <a:gd name="connsiteX0" fmla="*/ 19507 w 1443133"/>
              <a:gd name="connsiteY0" fmla="*/ 573488 h 1463500"/>
              <a:gd name="connsiteX1" fmla="*/ 725848 w 1443133"/>
              <a:gd name="connsiteY1" fmla="*/ 13 h 1463500"/>
              <a:gd name="connsiteX2" fmla="*/ 1443123 w 1443133"/>
              <a:gd name="connsiteY2" fmla="*/ 717288 h 1463500"/>
              <a:gd name="connsiteX3" fmla="*/ 725848 w 1443133"/>
              <a:gd name="connsiteY3" fmla="*/ 1463138 h 1463500"/>
              <a:gd name="connsiteX4" fmla="*/ 0 w 1443133"/>
              <a:gd name="connsiteY4" fmla="*/ 787297 h 1463500"/>
              <a:gd name="connsiteX0" fmla="*/ 19507 w 1443133"/>
              <a:gd name="connsiteY0" fmla="*/ 573488 h 1463160"/>
              <a:gd name="connsiteX1" fmla="*/ 725848 w 1443133"/>
              <a:gd name="connsiteY1" fmla="*/ 13 h 1463160"/>
              <a:gd name="connsiteX2" fmla="*/ 1443123 w 1443133"/>
              <a:gd name="connsiteY2" fmla="*/ 717288 h 1463160"/>
              <a:gd name="connsiteX3" fmla="*/ 725848 w 1443133"/>
              <a:gd name="connsiteY3" fmla="*/ 1463138 h 1463160"/>
              <a:gd name="connsiteX4" fmla="*/ 0 w 1443133"/>
              <a:gd name="connsiteY4" fmla="*/ 787297 h 1463160"/>
              <a:gd name="connsiteX0" fmla="*/ 19507 w 1452656"/>
              <a:gd name="connsiteY0" fmla="*/ 575001 h 1465013"/>
              <a:gd name="connsiteX1" fmla="*/ 725848 w 1452656"/>
              <a:gd name="connsiteY1" fmla="*/ 1526 h 1465013"/>
              <a:gd name="connsiteX2" fmla="*/ 1452648 w 1452656"/>
              <a:gd name="connsiteY2" fmla="*/ 718801 h 1465013"/>
              <a:gd name="connsiteX3" fmla="*/ 725848 w 1452656"/>
              <a:gd name="connsiteY3" fmla="*/ 1464651 h 1465013"/>
              <a:gd name="connsiteX4" fmla="*/ 0 w 1452656"/>
              <a:gd name="connsiteY4" fmla="*/ 788810 h 1465013"/>
              <a:gd name="connsiteX0" fmla="*/ 19507 w 1452656"/>
              <a:gd name="connsiteY0" fmla="*/ 575001 h 1464664"/>
              <a:gd name="connsiteX1" fmla="*/ 725848 w 1452656"/>
              <a:gd name="connsiteY1" fmla="*/ 1526 h 1464664"/>
              <a:gd name="connsiteX2" fmla="*/ 1452648 w 1452656"/>
              <a:gd name="connsiteY2" fmla="*/ 718801 h 1464664"/>
              <a:gd name="connsiteX3" fmla="*/ 725848 w 1452656"/>
              <a:gd name="connsiteY3" fmla="*/ 1464651 h 1464664"/>
              <a:gd name="connsiteX4" fmla="*/ 0 w 1452656"/>
              <a:gd name="connsiteY4" fmla="*/ 788810 h 1464664"/>
              <a:gd name="connsiteX0" fmla="*/ 19507 w 1452658"/>
              <a:gd name="connsiteY0" fmla="*/ 573489 h 1463152"/>
              <a:gd name="connsiteX1" fmla="*/ 725848 w 1452658"/>
              <a:gd name="connsiteY1" fmla="*/ 14 h 1463152"/>
              <a:gd name="connsiteX2" fmla="*/ 1452648 w 1452658"/>
              <a:gd name="connsiteY2" fmla="*/ 717289 h 1463152"/>
              <a:gd name="connsiteX3" fmla="*/ 725848 w 1452658"/>
              <a:gd name="connsiteY3" fmla="*/ 1463139 h 1463152"/>
              <a:gd name="connsiteX4" fmla="*/ 0 w 1452658"/>
              <a:gd name="connsiteY4" fmla="*/ 787298 h 14631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2658" h="1463152">
                <a:moveTo>
                  <a:pt x="19507" y="573489"/>
                </a:moveTo>
                <a:cubicBezTo>
                  <a:pt x="72378" y="237249"/>
                  <a:pt x="410791" y="2240"/>
                  <a:pt x="725848" y="14"/>
                </a:cubicBezTo>
                <a:cubicBezTo>
                  <a:pt x="1040905" y="-2212"/>
                  <a:pt x="1455029" y="266381"/>
                  <a:pt x="1452648" y="717289"/>
                </a:cubicBezTo>
                <a:cubicBezTo>
                  <a:pt x="1447885" y="1239636"/>
                  <a:pt x="1027487" y="1460996"/>
                  <a:pt x="725848" y="1463139"/>
                </a:cubicBezTo>
                <a:cubicBezTo>
                  <a:pt x="424209" y="1465282"/>
                  <a:pt x="8573" y="1203916"/>
                  <a:pt x="0" y="787298"/>
                </a:cubicBezTo>
              </a:path>
            </a:pathLst>
          </a:cu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28" name="Isosceles Triangle 27">
            <a:extLst>
              <a:ext uri="{FF2B5EF4-FFF2-40B4-BE49-F238E27FC236}">
                <a16:creationId xmlns:a16="http://schemas.microsoft.com/office/drawing/2014/main" id="{18F7A8E1-621B-419B-81BC-BA3378EB227F}"/>
              </a:ext>
            </a:extLst>
          </p:cNvPr>
          <p:cNvSpPr/>
          <p:nvPr/>
        </p:nvSpPr>
        <p:spPr bwMode="ltGray">
          <a:xfrm flipV="1">
            <a:off x="8894699" y="4635694"/>
            <a:ext cx="124996" cy="107755"/>
          </a:xfrm>
          <a:prstGeom prst="triangle">
            <a:avLst/>
          </a:prstGeom>
          <a:solidFill>
            <a:schemeClr val="accent1"/>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pic>
        <p:nvPicPr>
          <p:cNvPr id="29" name="Picture 28">
            <a:extLst>
              <a:ext uri="{FF2B5EF4-FFF2-40B4-BE49-F238E27FC236}">
                <a16:creationId xmlns:a16="http://schemas.microsoft.com/office/drawing/2014/main" id="{21EFC87B-A07E-4005-BC44-C1F1F8ED32D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8576" y="3974092"/>
            <a:ext cx="4103377" cy="2126394"/>
          </a:xfrm>
          <a:prstGeom prst="rect">
            <a:avLst/>
          </a:prstGeom>
        </p:spPr>
      </p:pic>
      <p:sp>
        <p:nvSpPr>
          <p:cNvPr id="30" name="TextBox 29">
            <a:extLst>
              <a:ext uri="{FF2B5EF4-FFF2-40B4-BE49-F238E27FC236}">
                <a16:creationId xmlns:a16="http://schemas.microsoft.com/office/drawing/2014/main" id="{08445AB8-80A5-4765-B403-530B95942EBE}"/>
              </a:ext>
            </a:extLst>
          </p:cNvPr>
          <p:cNvSpPr txBox="1"/>
          <p:nvPr/>
        </p:nvSpPr>
        <p:spPr>
          <a:xfrm>
            <a:off x="7341670" y="4800575"/>
            <a:ext cx="1656211" cy="461665"/>
          </a:xfrm>
          <a:prstGeom prst="rect">
            <a:avLst/>
          </a:prstGeom>
          <a:noFill/>
          <a:ln w="57150">
            <a:noFill/>
            <a:miter lim="800000"/>
          </a:ln>
        </p:spPr>
        <p:txBody>
          <a:bodyPr wrap="square" lIns="91440" tIns="91440" rIns="91440" bIns="9144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j-lt"/>
                <a:ea typeface="+mn-ea"/>
                <a:cs typeface="+mn-cs"/>
              </a:rPr>
              <a:t>HPE InfoSight</a:t>
            </a:r>
          </a:p>
        </p:txBody>
      </p:sp>
      <p:sp>
        <p:nvSpPr>
          <p:cNvPr id="31" name="TextBox 30">
            <a:extLst>
              <a:ext uri="{FF2B5EF4-FFF2-40B4-BE49-F238E27FC236}">
                <a16:creationId xmlns:a16="http://schemas.microsoft.com/office/drawing/2014/main" id="{7E7D80CB-42EC-43FB-9BCD-6C11C1C054B3}"/>
              </a:ext>
            </a:extLst>
          </p:cNvPr>
          <p:cNvSpPr txBox="1"/>
          <p:nvPr/>
        </p:nvSpPr>
        <p:spPr>
          <a:xfrm>
            <a:off x="3282211" y="2326437"/>
            <a:ext cx="1333956" cy="1118255"/>
          </a:xfrm>
          <a:prstGeom prst="rect">
            <a:avLst/>
          </a:prstGeom>
          <a:noFill/>
          <a:ln w="57150">
            <a:noFill/>
            <a:miter lim="800000"/>
          </a:ln>
        </p:spPr>
        <p:txBody>
          <a:bodyPr wrap="none" lIns="91440" tIns="91440" rIns="91440" bIns="9144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j-lt"/>
                <a:ea typeface="+mn-ea"/>
                <a:cs typeface="+mn-cs"/>
              </a:rPr>
              <a:t>Digital</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j-lt"/>
                <a:ea typeface="+mn-ea"/>
                <a:cs typeface="+mn-cs"/>
              </a:rPr>
              <a:t>Customer </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j-lt"/>
                <a:ea typeface="+mn-ea"/>
                <a:cs typeface="+mn-cs"/>
              </a:rPr>
              <a:t>Experience</a:t>
            </a:r>
          </a:p>
        </p:txBody>
      </p:sp>
      <p:pic>
        <p:nvPicPr>
          <p:cNvPr id="32" name="Picture 31">
            <a:extLst>
              <a:ext uri="{FF2B5EF4-FFF2-40B4-BE49-F238E27FC236}">
                <a16:creationId xmlns:a16="http://schemas.microsoft.com/office/drawing/2014/main" id="{AC30FA8F-3EF0-4E67-A368-E5E9221DB12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flipH="1">
            <a:off x="5870773" y="3846646"/>
            <a:ext cx="1126643" cy="516009"/>
          </a:xfrm>
          <a:prstGeom prst="rect">
            <a:avLst/>
          </a:prstGeom>
        </p:spPr>
      </p:pic>
      <p:pic>
        <p:nvPicPr>
          <p:cNvPr id="33" name="Picture 32">
            <a:extLst>
              <a:ext uri="{FF2B5EF4-FFF2-40B4-BE49-F238E27FC236}">
                <a16:creationId xmlns:a16="http://schemas.microsoft.com/office/drawing/2014/main" id="{08DC972F-46C2-4160-BB4A-73AC6202379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7316" r="17316"/>
          <a:stretch/>
        </p:blipFill>
        <p:spPr>
          <a:xfrm>
            <a:off x="5505169" y="3123045"/>
            <a:ext cx="1040599" cy="1241080"/>
          </a:xfrm>
          <a:prstGeom prst="rect">
            <a:avLst/>
          </a:prstGeom>
        </p:spPr>
      </p:pic>
      <p:pic>
        <p:nvPicPr>
          <p:cNvPr id="34" name="Picture 33">
            <a:extLst>
              <a:ext uri="{FF2B5EF4-FFF2-40B4-BE49-F238E27FC236}">
                <a16:creationId xmlns:a16="http://schemas.microsoft.com/office/drawing/2014/main" id="{98E657F8-DA6A-46C4-BFB2-5770251BC88E}"/>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27638" b="27638"/>
          <a:stretch/>
        </p:blipFill>
        <p:spPr>
          <a:xfrm>
            <a:off x="4852022" y="3964691"/>
            <a:ext cx="1711487" cy="672228"/>
          </a:xfrm>
          <a:prstGeom prst="rect">
            <a:avLst/>
          </a:prstGeom>
        </p:spPr>
      </p:pic>
      <p:sp>
        <p:nvSpPr>
          <p:cNvPr id="35" name="Rectangle 34">
            <a:extLst>
              <a:ext uri="{FF2B5EF4-FFF2-40B4-BE49-F238E27FC236}">
                <a16:creationId xmlns:a16="http://schemas.microsoft.com/office/drawing/2014/main" id="{2EC69ECB-BEC4-4635-8A31-79BA8775DEC2}"/>
              </a:ext>
            </a:extLst>
          </p:cNvPr>
          <p:cNvSpPr/>
          <p:nvPr/>
        </p:nvSpPr>
        <p:spPr bwMode="ltGray">
          <a:xfrm>
            <a:off x="626072" y="2163950"/>
            <a:ext cx="2387599" cy="1369874"/>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black"/>
                </a:solidFill>
                <a:effectLst/>
                <a:uLnTx/>
                <a:uFillTx/>
                <a:latin typeface="+mj-lt"/>
                <a:ea typeface="+mn-ea"/>
                <a:cs typeface="+mn-cs"/>
              </a:rPr>
              <a:t>Self-Serve, Self-Solve</a:t>
            </a:r>
          </a:p>
          <a:p>
            <a:pPr marL="171450" indent="-171450">
              <a:buFont typeface="MetricHPE" panose="020B0604020202020204" pitchFamily="34" charset="0"/>
              <a:buChar char="•"/>
              <a:defRPr/>
            </a:pPr>
            <a:r>
              <a:rPr lang="en-US" sz="1400" dirty="0">
                <a:solidFill>
                  <a:prstClr val="black"/>
                </a:solidFill>
                <a:latin typeface="+mj-lt"/>
              </a:rPr>
              <a:t>Personalized insights</a:t>
            </a:r>
          </a:p>
          <a:p>
            <a:pPr marL="171450" indent="-171450">
              <a:buFont typeface="MetricHPE" panose="020B0604020202020204" pitchFamily="34" charset="0"/>
              <a:buChar char="•"/>
              <a:defRPr/>
            </a:pPr>
            <a:r>
              <a:rPr lang="en-US" sz="1400" dirty="0">
                <a:solidFill>
                  <a:prstClr val="black"/>
                </a:solidFill>
                <a:latin typeface="+mj-lt"/>
              </a:rPr>
              <a:t>Intuitive case management</a:t>
            </a:r>
          </a:p>
          <a:p>
            <a:pPr marL="171450" indent="-171450">
              <a:buFont typeface="MetricHPE" panose="020B0604020202020204" pitchFamily="34" charset="0"/>
              <a:buChar char="•"/>
              <a:defRPr/>
            </a:pPr>
            <a:r>
              <a:rPr lang="en-US" sz="1400" dirty="0">
                <a:solidFill>
                  <a:prstClr val="black"/>
                </a:solidFill>
                <a:latin typeface="+mj-lt"/>
              </a:rPr>
              <a:t>Virtual expert</a:t>
            </a:r>
          </a:p>
          <a:p>
            <a:pPr marL="171450" indent="-171450">
              <a:buFont typeface="MetricHPE" panose="020B0604020202020204" pitchFamily="34" charset="0"/>
              <a:buChar char="•"/>
              <a:defRPr/>
            </a:pPr>
            <a:r>
              <a:rPr lang="en-US" sz="1400" dirty="0">
                <a:solidFill>
                  <a:prstClr val="black"/>
                </a:solidFill>
                <a:latin typeface="+mj-lt"/>
              </a:rPr>
              <a:t>Smart search</a:t>
            </a:r>
            <a:endParaRPr kumimoji="0" lang="en-US" sz="14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36" name="Rectangle 35">
            <a:extLst>
              <a:ext uri="{FF2B5EF4-FFF2-40B4-BE49-F238E27FC236}">
                <a16:creationId xmlns:a16="http://schemas.microsoft.com/office/drawing/2014/main" id="{0A4386B3-14C8-47C1-B6E9-ABE176A3E4DA}"/>
              </a:ext>
            </a:extLst>
          </p:cNvPr>
          <p:cNvSpPr/>
          <p:nvPr/>
        </p:nvSpPr>
        <p:spPr bwMode="ltGray">
          <a:xfrm>
            <a:off x="9100754" y="4263875"/>
            <a:ext cx="2579304" cy="1441459"/>
          </a:xfrm>
          <a:prstGeom prst="rect">
            <a:avLst/>
          </a:prstGeom>
          <a:noFill/>
          <a:ln w="9525">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defRPr/>
            </a:pPr>
            <a:r>
              <a:rPr lang="en-AU" sz="2000" b="1" dirty="0">
                <a:solidFill>
                  <a:prstClr val="black"/>
                </a:solidFill>
                <a:latin typeface="+mj-lt"/>
              </a:rPr>
              <a:t>AI-driven management</a:t>
            </a:r>
          </a:p>
          <a:p>
            <a:pPr marL="171450" marR="0" lvl="0" indent="-17145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Predictive support automation</a:t>
            </a:r>
          </a:p>
          <a:p>
            <a:pPr marL="171450" marR="0" lvl="0" indent="-17145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Preemptive recommendation</a:t>
            </a:r>
          </a:p>
          <a:p>
            <a:pPr marL="171450" marR="0" lvl="0" indent="-17145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Proactive management</a:t>
            </a:r>
          </a:p>
          <a:p>
            <a:pPr marL="171450" marR="0" lvl="0" indent="-17145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Continuously learning engine</a:t>
            </a:r>
          </a:p>
          <a:p>
            <a:pPr marL="171450" marR="0" lvl="0" indent="-17145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mj-lt"/>
                <a:ea typeface="+mn-ea"/>
                <a:cs typeface="+mn-cs"/>
              </a:rPr>
              <a:t>Cross stack capabilities</a:t>
            </a:r>
          </a:p>
          <a:p>
            <a:pPr marL="92075" marR="0" lvl="0" indent="-92075"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MetricHPE"/>
              <a:ea typeface="+mn-ea"/>
              <a:cs typeface="+mn-cs"/>
            </a:endParaRPr>
          </a:p>
        </p:txBody>
      </p:sp>
      <p:grpSp>
        <p:nvGrpSpPr>
          <p:cNvPr id="37" name="Group 36">
            <a:extLst>
              <a:ext uri="{FF2B5EF4-FFF2-40B4-BE49-F238E27FC236}">
                <a16:creationId xmlns:a16="http://schemas.microsoft.com/office/drawing/2014/main" id="{20B8B953-FABE-4734-94C4-D3CF2DEECF37}"/>
              </a:ext>
            </a:extLst>
          </p:cNvPr>
          <p:cNvGrpSpPr/>
          <p:nvPr/>
        </p:nvGrpSpPr>
        <p:grpSpPr>
          <a:xfrm>
            <a:off x="8105517" y="4208068"/>
            <a:ext cx="256743" cy="201727"/>
            <a:chOff x="5947580" y="2429251"/>
            <a:chExt cx="171981" cy="135650"/>
          </a:xfrm>
          <a:solidFill>
            <a:schemeClr val="tx1"/>
          </a:solidFill>
        </p:grpSpPr>
        <p:sp>
          <p:nvSpPr>
            <p:cNvPr id="38" name="Oval 26">
              <a:extLst>
                <a:ext uri="{FF2B5EF4-FFF2-40B4-BE49-F238E27FC236}">
                  <a16:creationId xmlns:a16="http://schemas.microsoft.com/office/drawing/2014/main" id="{8A7F543A-8E15-4C8F-A645-011F580B7B85}"/>
                </a:ext>
              </a:extLst>
            </p:cNvPr>
            <p:cNvSpPr>
              <a:spLocks noChangeArrowheads="1"/>
            </p:cNvSpPr>
            <p:nvPr/>
          </p:nvSpPr>
          <p:spPr bwMode="auto">
            <a:xfrm>
              <a:off x="5947580" y="2485189"/>
              <a:ext cx="50829" cy="51043"/>
            </a:xfrm>
            <a:prstGeom prst="ellipse">
              <a:avLst/>
            </a:prstGeom>
            <a:grp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MetricHPE"/>
                <a:ea typeface="+mn-ea"/>
                <a:cs typeface="MetricHPE" panose="020B0604020202020204" pitchFamily="34" charset="0"/>
              </a:endParaRPr>
            </a:p>
          </p:txBody>
        </p:sp>
        <p:sp>
          <p:nvSpPr>
            <p:cNvPr id="39" name="Oval 27">
              <a:extLst>
                <a:ext uri="{FF2B5EF4-FFF2-40B4-BE49-F238E27FC236}">
                  <a16:creationId xmlns:a16="http://schemas.microsoft.com/office/drawing/2014/main" id="{3B723DDD-3D87-435E-BB8D-D73C4001EFD3}"/>
                </a:ext>
              </a:extLst>
            </p:cNvPr>
            <p:cNvSpPr>
              <a:spLocks noChangeArrowheads="1"/>
            </p:cNvSpPr>
            <p:nvPr/>
          </p:nvSpPr>
          <p:spPr bwMode="auto">
            <a:xfrm>
              <a:off x="6081266" y="2526443"/>
              <a:ext cx="38295" cy="38458"/>
            </a:xfrm>
            <a:prstGeom prst="ellipse">
              <a:avLst/>
            </a:prstGeom>
            <a:grp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MetricHPE"/>
                <a:ea typeface="+mn-ea"/>
                <a:cs typeface="MetricHPE" panose="020B0604020202020204" pitchFamily="34" charset="0"/>
              </a:endParaRPr>
            </a:p>
          </p:txBody>
        </p:sp>
        <p:sp>
          <p:nvSpPr>
            <p:cNvPr id="40" name="Oval 29">
              <a:extLst>
                <a:ext uri="{FF2B5EF4-FFF2-40B4-BE49-F238E27FC236}">
                  <a16:creationId xmlns:a16="http://schemas.microsoft.com/office/drawing/2014/main" id="{5D093F6B-9C80-43DC-BB04-1D22AE1BD610}"/>
                </a:ext>
              </a:extLst>
            </p:cNvPr>
            <p:cNvSpPr>
              <a:spLocks noChangeArrowheads="1"/>
            </p:cNvSpPr>
            <p:nvPr/>
          </p:nvSpPr>
          <p:spPr bwMode="auto">
            <a:xfrm>
              <a:off x="6080569" y="2429251"/>
              <a:ext cx="27851" cy="27969"/>
            </a:xfrm>
            <a:prstGeom prst="ellipse">
              <a:avLst/>
            </a:prstGeom>
            <a:grpFill/>
            <a:ln>
              <a:noFill/>
            </a:ln>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MetricHPE"/>
                <a:ea typeface="+mn-ea"/>
                <a:cs typeface="MetricHPE" panose="020B0604020202020204" pitchFamily="34" charset="0"/>
              </a:endParaRPr>
            </a:p>
          </p:txBody>
        </p:sp>
      </p:grpSp>
      <p:grpSp>
        <p:nvGrpSpPr>
          <p:cNvPr id="41" name="Group 40">
            <a:extLst>
              <a:ext uri="{FF2B5EF4-FFF2-40B4-BE49-F238E27FC236}">
                <a16:creationId xmlns:a16="http://schemas.microsoft.com/office/drawing/2014/main" id="{7306483A-8BE8-4FC8-89C5-6D3597992997}"/>
              </a:ext>
            </a:extLst>
          </p:cNvPr>
          <p:cNvGrpSpPr>
            <a:grpSpLocks noChangeAspect="1"/>
          </p:cNvGrpSpPr>
          <p:nvPr/>
        </p:nvGrpSpPr>
        <p:grpSpPr>
          <a:xfrm>
            <a:off x="7963286" y="4352163"/>
            <a:ext cx="349261" cy="485887"/>
            <a:chOff x="1876602" y="2636912"/>
            <a:chExt cx="1063746" cy="1479870"/>
          </a:xfrm>
        </p:grpSpPr>
        <p:grpSp>
          <p:nvGrpSpPr>
            <p:cNvPr id="42" name="Group 41">
              <a:extLst>
                <a:ext uri="{FF2B5EF4-FFF2-40B4-BE49-F238E27FC236}">
                  <a16:creationId xmlns:a16="http://schemas.microsoft.com/office/drawing/2014/main" id="{DFC32898-8530-43BD-BEB3-F12C9C29F6A5}"/>
                </a:ext>
              </a:extLst>
            </p:cNvPr>
            <p:cNvGrpSpPr/>
            <p:nvPr/>
          </p:nvGrpSpPr>
          <p:grpSpPr>
            <a:xfrm>
              <a:off x="2220268" y="2924944"/>
              <a:ext cx="720080" cy="1191838"/>
              <a:chOff x="2207568" y="2852936"/>
              <a:chExt cx="720080" cy="1296144"/>
            </a:xfrm>
          </p:grpSpPr>
          <p:cxnSp>
            <p:nvCxnSpPr>
              <p:cNvPr id="50" name="Straight Connector 49">
                <a:extLst>
                  <a:ext uri="{FF2B5EF4-FFF2-40B4-BE49-F238E27FC236}">
                    <a16:creationId xmlns:a16="http://schemas.microsoft.com/office/drawing/2014/main" id="{CD041F69-A6DC-4596-9E30-7FF96279B511}"/>
                  </a:ext>
                </a:extLst>
              </p:cNvPr>
              <p:cNvCxnSpPr/>
              <p:nvPr/>
            </p:nvCxnSpPr>
            <p:spPr>
              <a:xfrm>
                <a:off x="2207568" y="3212976"/>
                <a:ext cx="0" cy="936104"/>
              </a:xfrm>
              <a:prstGeom prst="line">
                <a:avLst/>
              </a:prstGeom>
              <a:noFill/>
              <a:ln w="22225" cap="rnd" cmpd="sng" algn="ctr">
                <a:solidFill>
                  <a:srgbClr val="01A982"/>
                </a:solidFill>
                <a:prstDash val="solid"/>
                <a:round/>
              </a:ln>
              <a:effectLst/>
            </p:spPr>
          </p:cxnSp>
          <p:cxnSp>
            <p:nvCxnSpPr>
              <p:cNvPr id="51" name="Straight Connector 50">
                <a:extLst>
                  <a:ext uri="{FF2B5EF4-FFF2-40B4-BE49-F238E27FC236}">
                    <a16:creationId xmlns:a16="http://schemas.microsoft.com/office/drawing/2014/main" id="{3A5EDC83-869C-429E-84D1-11076F92C83B}"/>
                  </a:ext>
                </a:extLst>
              </p:cNvPr>
              <p:cNvCxnSpPr/>
              <p:nvPr/>
            </p:nvCxnSpPr>
            <p:spPr>
              <a:xfrm flipV="1">
                <a:off x="2207568" y="3789040"/>
                <a:ext cx="720080" cy="360040"/>
              </a:xfrm>
              <a:prstGeom prst="line">
                <a:avLst/>
              </a:prstGeom>
              <a:noFill/>
              <a:ln w="22225" cap="rnd" cmpd="sng" algn="ctr">
                <a:solidFill>
                  <a:srgbClr val="01A982"/>
                </a:solidFill>
                <a:prstDash val="solid"/>
                <a:round/>
              </a:ln>
              <a:effectLst/>
            </p:spPr>
          </p:cxnSp>
          <p:cxnSp>
            <p:nvCxnSpPr>
              <p:cNvPr id="52" name="Straight Connector 51">
                <a:extLst>
                  <a:ext uri="{FF2B5EF4-FFF2-40B4-BE49-F238E27FC236}">
                    <a16:creationId xmlns:a16="http://schemas.microsoft.com/office/drawing/2014/main" id="{5FBF4EED-8EDE-44DC-8582-C0EE94F8C4E1}"/>
                  </a:ext>
                </a:extLst>
              </p:cNvPr>
              <p:cNvCxnSpPr/>
              <p:nvPr/>
            </p:nvCxnSpPr>
            <p:spPr>
              <a:xfrm flipV="1">
                <a:off x="2927647" y="2852936"/>
                <a:ext cx="0" cy="936104"/>
              </a:xfrm>
              <a:prstGeom prst="line">
                <a:avLst/>
              </a:prstGeom>
              <a:noFill/>
              <a:ln w="22225" cap="rnd" cmpd="sng" algn="ctr">
                <a:solidFill>
                  <a:srgbClr val="01A982"/>
                </a:solidFill>
                <a:prstDash val="solid"/>
                <a:round/>
              </a:ln>
              <a:effectLst/>
            </p:spPr>
          </p:cxnSp>
          <p:cxnSp>
            <p:nvCxnSpPr>
              <p:cNvPr id="53" name="Straight Connector 52">
                <a:extLst>
                  <a:ext uri="{FF2B5EF4-FFF2-40B4-BE49-F238E27FC236}">
                    <a16:creationId xmlns:a16="http://schemas.microsoft.com/office/drawing/2014/main" id="{40AAA0C7-64EB-47EC-AB05-0A950FBF535E}"/>
                  </a:ext>
                </a:extLst>
              </p:cNvPr>
              <p:cNvCxnSpPr/>
              <p:nvPr/>
            </p:nvCxnSpPr>
            <p:spPr>
              <a:xfrm flipH="1">
                <a:off x="2207568" y="2852936"/>
                <a:ext cx="720079" cy="360040"/>
              </a:xfrm>
              <a:prstGeom prst="line">
                <a:avLst/>
              </a:prstGeom>
              <a:noFill/>
              <a:ln w="22225" cap="rnd" cmpd="sng" algn="ctr">
                <a:solidFill>
                  <a:srgbClr val="01A982"/>
                </a:solidFill>
                <a:prstDash val="solid"/>
                <a:round/>
              </a:ln>
              <a:effectLst/>
            </p:spPr>
          </p:cxnSp>
        </p:grpSp>
        <p:grpSp>
          <p:nvGrpSpPr>
            <p:cNvPr id="43" name="Group 42">
              <a:extLst>
                <a:ext uri="{FF2B5EF4-FFF2-40B4-BE49-F238E27FC236}">
                  <a16:creationId xmlns:a16="http://schemas.microsoft.com/office/drawing/2014/main" id="{2966DA27-E211-4E28-9DFF-B85515C07D06}"/>
                </a:ext>
              </a:extLst>
            </p:cNvPr>
            <p:cNvGrpSpPr/>
            <p:nvPr/>
          </p:nvGrpSpPr>
          <p:grpSpPr>
            <a:xfrm>
              <a:off x="1876602" y="2636912"/>
              <a:ext cx="763014" cy="1224136"/>
              <a:chOff x="1876602" y="2636912"/>
              <a:chExt cx="763014" cy="1224136"/>
            </a:xfrm>
          </p:grpSpPr>
          <p:cxnSp>
            <p:nvCxnSpPr>
              <p:cNvPr id="44" name="Straight Connector 43">
                <a:extLst>
                  <a:ext uri="{FF2B5EF4-FFF2-40B4-BE49-F238E27FC236}">
                    <a16:creationId xmlns:a16="http://schemas.microsoft.com/office/drawing/2014/main" id="{EB940266-DDF2-4FEB-AA22-2099E7E6CDE7}"/>
                  </a:ext>
                </a:extLst>
              </p:cNvPr>
              <p:cNvCxnSpPr>
                <a:cxnSpLocks/>
              </p:cNvCxnSpPr>
              <p:nvPr/>
            </p:nvCxnSpPr>
            <p:spPr>
              <a:xfrm flipH="1">
                <a:off x="1876602" y="3785716"/>
                <a:ext cx="186950" cy="75332"/>
              </a:xfrm>
              <a:prstGeom prst="line">
                <a:avLst/>
              </a:prstGeom>
              <a:noFill/>
              <a:ln w="22225" cap="rnd" cmpd="sng" algn="ctr">
                <a:solidFill>
                  <a:srgbClr val="01A982"/>
                </a:solidFill>
                <a:prstDash val="solid"/>
                <a:round/>
              </a:ln>
              <a:effectLst/>
            </p:spPr>
          </p:cxnSp>
          <p:cxnSp>
            <p:nvCxnSpPr>
              <p:cNvPr id="45" name="Straight Connector 44">
                <a:extLst>
                  <a:ext uri="{FF2B5EF4-FFF2-40B4-BE49-F238E27FC236}">
                    <a16:creationId xmlns:a16="http://schemas.microsoft.com/office/drawing/2014/main" id="{41A3D51F-93FF-4C25-96B7-E892BF0749D9}"/>
                  </a:ext>
                </a:extLst>
              </p:cNvPr>
              <p:cNvCxnSpPr/>
              <p:nvPr/>
            </p:nvCxnSpPr>
            <p:spPr>
              <a:xfrm flipV="1">
                <a:off x="1876602" y="2996952"/>
                <a:ext cx="0" cy="864096"/>
              </a:xfrm>
              <a:prstGeom prst="line">
                <a:avLst/>
              </a:prstGeom>
              <a:noFill/>
              <a:ln w="22225" cap="rnd" cmpd="sng" algn="ctr">
                <a:solidFill>
                  <a:srgbClr val="01A982"/>
                </a:solidFill>
                <a:prstDash val="solid"/>
                <a:round/>
              </a:ln>
              <a:effectLst/>
            </p:spPr>
          </p:cxnSp>
          <p:cxnSp>
            <p:nvCxnSpPr>
              <p:cNvPr id="46" name="Straight Connector 45">
                <a:extLst>
                  <a:ext uri="{FF2B5EF4-FFF2-40B4-BE49-F238E27FC236}">
                    <a16:creationId xmlns:a16="http://schemas.microsoft.com/office/drawing/2014/main" id="{7425BF89-F9E3-40F1-8D50-D07FAF31C675}"/>
                  </a:ext>
                </a:extLst>
              </p:cNvPr>
              <p:cNvCxnSpPr/>
              <p:nvPr/>
            </p:nvCxnSpPr>
            <p:spPr>
              <a:xfrm flipV="1">
                <a:off x="1876602" y="2636912"/>
                <a:ext cx="763014" cy="360040"/>
              </a:xfrm>
              <a:prstGeom prst="line">
                <a:avLst/>
              </a:prstGeom>
              <a:noFill/>
              <a:ln w="22225" cap="rnd" cmpd="sng" algn="ctr">
                <a:solidFill>
                  <a:srgbClr val="01A982"/>
                </a:solidFill>
                <a:prstDash val="solid"/>
                <a:round/>
              </a:ln>
              <a:effectLst/>
            </p:spPr>
          </p:cxnSp>
          <p:cxnSp>
            <p:nvCxnSpPr>
              <p:cNvPr id="47" name="Straight Connector 46">
                <a:extLst>
                  <a:ext uri="{FF2B5EF4-FFF2-40B4-BE49-F238E27FC236}">
                    <a16:creationId xmlns:a16="http://schemas.microsoft.com/office/drawing/2014/main" id="{88DD6B05-8AFB-433A-BFDB-6DFB475AE4BC}"/>
                  </a:ext>
                </a:extLst>
              </p:cNvPr>
              <p:cNvCxnSpPr>
                <a:cxnSpLocks/>
              </p:cNvCxnSpPr>
              <p:nvPr/>
            </p:nvCxnSpPr>
            <p:spPr>
              <a:xfrm>
                <a:off x="2639616" y="2636912"/>
                <a:ext cx="0" cy="216024"/>
              </a:xfrm>
              <a:prstGeom prst="line">
                <a:avLst/>
              </a:prstGeom>
              <a:noFill/>
              <a:ln w="22225" cap="rnd" cmpd="sng" algn="ctr">
                <a:solidFill>
                  <a:srgbClr val="01A982"/>
                </a:solidFill>
                <a:prstDash val="solid"/>
                <a:round/>
              </a:ln>
              <a:effectLst/>
            </p:spPr>
          </p:cxnSp>
          <p:cxnSp>
            <p:nvCxnSpPr>
              <p:cNvPr id="48" name="Straight Connector 47">
                <a:extLst>
                  <a:ext uri="{FF2B5EF4-FFF2-40B4-BE49-F238E27FC236}">
                    <a16:creationId xmlns:a16="http://schemas.microsoft.com/office/drawing/2014/main" id="{CCAAFBDF-3483-4F20-8557-BE25ABE003D8}"/>
                  </a:ext>
                </a:extLst>
              </p:cNvPr>
              <p:cNvCxnSpPr/>
              <p:nvPr/>
            </p:nvCxnSpPr>
            <p:spPr>
              <a:xfrm>
                <a:off x="2639616" y="3212976"/>
                <a:ext cx="0" cy="288032"/>
              </a:xfrm>
              <a:prstGeom prst="line">
                <a:avLst/>
              </a:prstGeom>
              <a:noFill/>
              <a:ln w="22225" cap="rnd" cmpd="sng" algn="ctr">
                <a:solidFill>
                  <a:srgbClr val="01A982"/>
                </a:solidFill>
                <a:prstDash val="solid"/>
                <a:round/>
              </a:ln>
              <a:effectLst/>
            </p:spPr>
          </p:cxnSp>
          <p:cxnSp>
            <p:nvCxnSpPr>
              <p:cNvPr id="49" name="Straight Connector 48">
                <a:extLst>
                  <a:ext uri="{FF2B5EF4-FFF2-40B4-BE49-F238E27FC236}">
                    <a16:creationId xmlns:a16="http://schemas.microsoft.com/office/drawing/2014/main" id="{17717C8B-AA9F-43EC-A716-BC6676B71CC5}"/>
                  </a:ext>
                </a:extLst>
              </p:cNvPr>
              <p:cNvCxnSpPr/>
              <p:nvPr/>
            </p:nvCxnSpPr>
            <p:spPr>
              <a:xfrm flipH="1">
                <a:off x="2351584" y="3501008"/>
                <a:ext cx="288032" cy="144016"/>
              </a:xfrm>
              <a:prstGeom prst="line">
                <a:avLst/>
              </a:prstGeom>
              <a:noFill/>
              <a:ln w="22225" cap="rnd" cmpd="sng" algn="ctr">
                <a:solidFill>
                  <a:srgbClr val="01A982"/>
                </a:solidFill>
                <a:prstDash val="solid"/>
                <a:round/>
              </a:ln>
              <a:effectLst/>
            </p:spPr>
          </p:cxnSp>
        </p:grpSp>
      </p:grpSp>
      <p:pic>
        <p:nvPicPr>
          <p:cNvPr id="54" name="Picture 53">
            <a:extLst>
              <a:ext uri="{FF2B5EF4-FFF2-40B4-BE49-F238E27FC236}">
                <a16:creationId xmlns:a16="http://schemas.microsoft.com/office/drawing/2014/main" id="{3C0363D9-D918-4F35-8212-AABD945DEFAD}"/>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7665292" y="1347099"/>
            <a:ext cx="4165131" cy="2342886"/>
          </a:xfrm>
          <a:prstGeom prst="rect">
            <a:avLst/>
          </a:prstGeom>
          <a:noFill/>
          <a:ln>
            <a:solidFill>
              <a:schemeClr val="accent1"/>
            </a:solidFill>
          </a:ln>
        </p:spPr>
      </p:pic>
    </p:spTree>
    <p:extLst>
      <p:ext uri="{BB962C8B-B14F-4D97-AF65-F5344CB8AC3E}">
        <p14:creationId xmlns:p14="http://schemas.microsoft.com/office/powerpoint/2010/main" val="340301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CONFIDENTIAL | AUTHORIZED HPE PARTNER USE ONLY</a:t>
            </a:r>
          </a:p>
        </p:txBody>
      </p:sp>
      <p:sp>
        <p:nvSpPr>
          <p:cNvPr id="5" name="Slide Number Placeholder 4"/>
          <p:cNvSpPr>
            <a:spLocks noGrp="1"/>
          </p:cNvSpPr>
          <p:nvPr>
            <p:ph type="sldNum" sz="quarter" idx="11"/>
          </p:nvPr>
        </p:nvSpPr>
        <p:spPr/>
        <p:txBody>
          <a:bodyPr/>
          <a:lstStyle/>
          <a:p>
            <a:pPr defTabSz="1088421">
              <a:buFontTx/>
              <a:buBlip>
                <a:blip r:embed="rId3"/>
              </a:buBlip>
            </a:pPr>
            <a:fld id="{104FC826-72BB-4AF1-BA01-A94F7396A7DC}" type="slidenum">
              <a:rPr lang="en-US" smtClean="0"/>
              <a:pPr defTabSz="1088421">
                <a:buFontTx/>
                <a:buBlip>
                  <a:blip r:embed="rId3"/>
                </a:buBlip>
              </a:pPr>
              <a:t>69</a:t>
            </a:fld>
            <a:endParaRPr lang="en-US" dirty="0"/>
          </a:p>
        </p:txBody>
      </p:sp>
      <p:sp>
        <p:nvSpPr>
          <p:cNvPr id="2" name="Title 1"/>
          <p:cNvSpPr>
            <a:spLocks noGrp="1"/>
          </p:cNvSpPr>
          <p:nvPr>
            <p:ph type="title"/>
          </p:nvPr>
        </p:nvSpPr>
        <p:spPr/>
        <p:txBody>
          <a:bodyPr/>
          <a:lstStyle/>
          <a:p>
            <a:r>
              <a:rPr lang="en-US" dirty="0"/>
              <a:t>3</a:t>
            </a:r>
            <a:r>
              <a:rPr lang="en-US" dirty="0">
                <a:solidFill>
                  <a:srgbClr val="000000"/>
                </a:solidFill>
              </a:rPr>
              <a:t>—</a:t>
            </a:r>
            <a:r>
              <a:rPr lang="en-US" dirty="0"/>
              <a:t>Easy Access to our experts</a:t>
            </a:r>
          </a:p>
        </p:txBody>
      </p:sp>
      <p:grpSp>
        <p:nvGrpSpPr>
          <p:cNvPr id="83" name="Group 82">
            <a:extLst>
              <a:ext uri="{FF2B5EF4-FFF2-40B4-BE49-F238E27FC236}">
                <a16:creationId xmlns:a16="http://schemas.microsoft.com/office/drawing/2014/main" id="{539189DE-98DC-4757-8F4D-A2B90C772D6D}"/>
              </a:ext>
            </a:extLst>
          </p:cNvPr>
          <p:cNvGrpSpPr/>
          <p:nvPr/>
        </p:nvGrpSpPr>
        <p:grpSpPr>
          <a:xfrm>
            <a:off x="5416881" y="2216125"/>
            <a:ext cx="6129808" cy="1219504"/>
            <a:chOff x="5795358" y="3749826"/>
            <a:chExt cx="6129808" cy="1219504"/>
          </a:xfrm>
        </p:grpSpPr>
        <p:sp>
          <p:nvSpPr>
            <p:cNvPr id="84" name="TextBox 83">
              <a:extLst>
                <a:ext uri="{FF2B5EF4-FFF2-40B4-BE49-F238E27FC236}">
                  <a16:creationId xmlns:a16="http://schemas.microsoft.com/office/drawing/2014/main" id="{1CE73178-0B7B-41C6-A819-450C759D199D}"/>
                </a:ext>
              </a:extLst>
            </p:cNvPr>
            <p:cNvSpPr txBox="1"/>
            <p:nvPr/>
          </p:nvSpPr>
          <p:spPr>
            <a:xfrm>
              <a:off x="5795358" y="4036057"/>
              <a:ext cx="6129808" cy="933273"/>
            </a:xfrm>
            <a:prstGeom prst="rect">
              <a:avLst/>
            </a:prstGeom>
            <a:noFill/>
            <a:ln w="28575">
              <a:solidFill>
                <a:schemeClr val="accent1"/>
              </a:solidFill>
              <a:miter lim="800000"/>
            </a:ln>
          </p:spPr>
          <p:txBody>
            <a:bodyPr wrap="square" lIns="274320" tIns="91440" rIns="91440" bIns="182880" rtlCol="0" anchor="b">
              <a:no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etricHPE"/>
                  <a:ea typeface="+mn-ea"/>
                  <a:cs typeface="+mn-cs"/>
                </a:rPr>
                <a:t>Real-time remote guidance with our support engineers, seeing what the onsite team sees.</a:t>
              </a:r>
            </a:p>
          </p:txBody>
        </p:sp>
        <p:sp>
          <p:nvSpPr>
            <p:cNvPr id="85" name="TextBox 84">
              <a:extLst>
                <a:ext uri="{FF2B5EF4-FFF2-40B4-BE49-F238E27FC236}">
                  <a16:creationId xmlns:a16="http://schemas.microsoft.com/office/drawing/2014/main" id="{9F472477-9F70-490E-B7F2-C79A0F5C67E1}"/>
                </a:ext>
              </a:extLst>
            </p:cNvPr>
            <p:cNvSpPr txBox="1"/>
            <p:nvPr/>
          </p:nvSpPr>
          <p:spPr>
            <a:xfrm>
              <a:off x="5949952" y="3749826"/>
              <a:ext cx="3877985" cy="572464"/>
            </a:xfrm>
            <a:prstGeom prst="rect">
              <a:avLst/>
            </a:prstGeom>
            <a:solidFill>
              <a:schemeClr val="bg1"/>
            </a:solidFill>
            <a:ln w="57150">
              <a:noFill/>
              <a:miter lim="800000"/>
            </a:ln>
          </p:spPr>
          <p:txBody>
            <a:bodyPr wrap="non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etricHPE Black" panose="020B0803030202060203" pitchFamily="34" charset="0"/>
                  <a:ea typeface="+mn-ea"/>
                  <a:cs typeface="+mn-cs"/>
                </a:rPr>
                <a:t>Virtual Remote Guidance</a:t>
              </a:r>
            </a:p>
          </p:txBody>
        </p:sp>
      </p:grpSp>
      <p:grpSp>
        <p:nvGrpSpPr>
          <p:cNvPr id="86" name="Group 85">
            <a:extLst>
              <a:ext uri="{FF2B5EF4-FFF2-40B4-BE49-F238E27FC236}">
                <a16:creationId xmlns:a16="http://schemas.microsoft.com/office/drawing/2014/main" id="{69282A5F-36A5-44CD-817E-352891ED3C88}"/>
              </a:ext>
            </a:extLst>
          </p:cNvPr>
          <p:cNvGrpSpPr/>
          <p:nvPr/>
        </p:nvGrpSpPr>
        <p:grpSpPr>
          <a:xfrm>
            <a:off x="5416881" y="4888302"/>
            <a:ext cx="6129809" cy="1204937"/>
            <a:chOff x="5771629" y="1167236"/>
            <a:chExt cx="6129809" cy="1204937"/>
          </a:xfrm>
        </p:grpSpPr>
        <p:sp>
          <p:nvSpPr>
            <p:cNvPr id="87" name="TextBox 86">
              <a:extLst>
                <a:ext uri="{FF2B5EF4-FFF2-40B4-BE49-F238E27FC236}">
                  <a16:creationId xmlns:a16="http://schemas.microsoft.com/office/drawing/2014/main" id="{4E454AE6-6FDD-4E92-9646-0F0DCEE87F52}"/>
                </a:ext>
              </a:extLst>
            </p:cNvPr>
            <p:cNvSpPr txBox="1"/>
            <p:nvPr/>
          </p:nvSpPr>
          <p:spPr>
            <a:xfrm>
              <a:off x="5771629" y="1452761"/>
              <a:ext cx="6129809" cy="919412"/>
            </a:xfrm>
            <a:prstGeom prst="rect">
              <a:avLst/>
            </a:prstGeom>
            <a:noFill/>
            <a:ln w="28575">
              <a:solidFill>
                <a:schemeClr val="accent1"/>
              </a:solidFill>
              <a:miter lim="800000"/>
            </a:ln>
          </p:spPr>
          <p:txBody>
            <a:bodyPr wrap="square" lIns="274320" tIns="91440" rIns="91440" bIns="182880" rtlCol="0" anchor="b">
              <a:no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etricHPE"/>
                  <a:ea typeface="+mn-ea"/>
                  <a:cs typeface="+mn-cs"/>
                </a:rPr>
                <a:t>HPE assisted forums for community sharing, best practices and answers to common questions.</a:t>
              </a:r>
            </a:p>
          </p:txBody>
        </p:sp>
        <p:sp>
          <p:nvSpPr>
            <p:cNvPr id="88" name="TextBox 87">
              <a:extLst>
                <a:ext uri="{FF2B5EF4-FFF2-40B4-BE49-F238E27FC236}">
                  <a16:creationId xmlns:a16="http://schemas.microsoft.com/office/drawing/2014/main" id="{A213D750-4734-447E-886A-10BF66D9B586}"/>
                </a:ext>
              </a:extLst>
            </p:cNvPr>
            <p:cNvSpPr txBox="1"/>
            <p:nvPr/>
          </p:nvSpPr>
          <p:spPr>
            <a:xfrm>
              <a:off x="5915986" y="1167236"/>
              <a:ext cx="3103157" cy="572464"/>
            </a:xfrm>
            <a:prstGeom prst="rect">
              <a:avLst/>
            </a:prstGeom>
            <a:solidFill>
              <a:schemeClr val="bg1"/>
            </a:solidFill>
            <a:ln w="57150">
              <a:noFill/>
              <a:miter lim="800000"/>
            </a:ln>
          </p:spPr>
          <p:txBody>
            <a:bodyPr wrap="non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etricHPE Black" panose="020B0803030202060203" pitchFamily="34" charset="0"/>
                  <a:ea typeface="+mn-ea"/>
                  <a:cs typeface="+mn-cs"/>
                </a:rPr>
                <a:t>Community Forums</a:t>
              </a:r>
            </a:p>
          </p:txBody>
        </p:sp>
      </p:grpSp>
      <p:grpSp>
        <p:nvGrpSpPr>
          <p:cNvPr id="89" name="Group 88">
            <a:extLst>
              <a:ext uri="{FF2B5EF4-FFF2-40B4-BE49-F238E27FC236}">
                <a16:creationId xmlns:a16="http://schemas.microsoft.com/office/drawing/2014/main" id="{094ACC11-C314-44DE-9A86-ED9C546A10D9}"/>
              </a:ext>
            </a:extLst>
          </p:cNvPr>
          <p:cNvGrpSpPr/>
          <p:nvPr/>
        </p:nvGrpSpPr>
        <p:grpSpPr>
          <a:xfrm>
            <a:off x="5416881" y="879075"/>
            <a:ext cx="6129808" cy="1220466"/>
            <a:chOff x="5771630" y="2510215"/>
            <a:chExt cx="6129808" cy="1220466"/>
          </a:xfrm>
        </p:grpSpPr>
        <p:sp>
          <p:nvSpPr>
            <p:cNvPr id="90" name="TextBox 89">
              <a:extLst>
                <a:ext uri="{FF2B5EF4-FFF2-40B4-BE49-F238E27FC236}">
                  <a16:creationId xmlns:a16="http://schemas.microsoft.com/office/drawing/2014/main" id="{37C65E69-96A7-42B6-8B8C-FD63E8CECA0F}"/>
                </a:ext>
              </a:extLst>
            </p:cNvPr>
            <p:cNvSpPr txBox="1"/>
            <p:nvPr/>
          </p:nvSpPr>
          <p:spPr>
            <a:xfrm>
              <a:off x="5771630" y="2797408"/>
              <a:ext cx="6129808" cy="933273"/>
            </a:xfrm>
            <a:prstGeom prst="rect">
              <a:avLst/>
            </a:prstGeom>
            <a:noFill/>
            <a:ln w="28575">
              <a:solidFill>
                <a:schemeClr val="accent1"/>
              </a:solidFill>
              <a:miter lim="800000"/>
            </a:ln>
          </p:spPr>
          <p:txBody>
            <a:bodyPr wrap="square" lIns="274320" tIns="91440" rIns="91440" bIns="182880" rtlCol="0" anchor="b">
              <a:no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etricHPE"/>
                  <a:ea typeface="+mn-ea"/>
                  <a:cs typeface="+mn-cs"/>
                </a:rPr>
                <a:t>Access to specialist engineers over phone or live chat, matched to your product need.</a:t>
              </a:r>
              <a:endParaRPr kumimoji="0" lang="en-US" sz="1800" b="0" i="0" u="none" strike="sngStrike" kern="1200" cap="none" spc="0" normalizeH="0" baseline="0" noProof="0" dirty="0">
                <a:ln>
                  <a:noFill/>
                </a:ln>
                <a:solidFill>
                  <a:srgbClr val="FF0000"/>
                </a:solidFill>
                <a:effectLst/>
                <a:uLnTx/>
                <a:uFillTx/>
                <a:latin typeface="MetricHPE"/>
                <a:ea typeface="+mn-ea"/>
                <a:cs typeface="+mn-cs"/>
              </a:endParaRPr>
            </a:p>
          </p:txBody>
        </p:sp>
        <p:sp>
          <p:nvSpPr>
            <p:cNvPr id="91" name="TextBox 90">
              <a:extLst>
                <a:ext uri="{FF2B5EF4-FFF2-40B4-BE49-F238E27FC236}">
                  <a16:creationId xmlns:a16="http://schemas.microsoft.com/office/drawing/2014/main" id="{B7991AC5-696F-49DB-89D3-7954651E44F1}"/>
                </a:ext>
              </a:extLst>
            </p:cNvPr>
            <p:cNvSpPr txBox="1"/>
            <p:nvPr/>
          </p:nvSpPr>
          <p:spPr>
            <a:xfrm>
              <a:off x="5926224" y="2510215"/>
              <a:ext cx="2125838" cy="572464"/>
            </a:xfrm>
            <a:prstGeom prst="rect">
              <a:avLst/>
            </a:prstGeom>
            <a:solidFill>
              <a:schemeClr val="bg1"/>
            </a:solidFill>
            <a:ln w="57150">
              <a:noFill/>
              <a:miter lim="800000"/>
            </a:ln>
          </p:spPr>
          <p:txBody>
            <a:bodyPr wrap="non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etricHPE Black" panose="020B0803030202060203" pitchFamily="34" charset="0"/>
                  <a:ea typeface="+mn-ea"/>
                  <a:cs typeface="+mn-cs"/>
                </a:rPr>
                <a:t>Direct Access</a:t>
              </a:r>
            </a:p>
          </p:txBody>
        </p:sp>
      </p:grpSp>
      <p:grpSp>
        <p:nvGrpSpPr>
          <p:cNvPr id="92" name="Group 91">
            <a:extLst>
              <a:ext uri="{FF2B5EF4-FFF2-40B4-BE49-F238E27FC236}">
                <a16:creationId xmlns:a16="http://schemas.microsoft.com/office/drawing/2014/main" id="{FBE2372B-51BC-4682-89A9-C53F292406CC}"/>
              </a:ext>
            </a:extLst>
          </p:cNvPr>
          <p:cNvGrpSpPr/>
          <p:nvPr/>
        </p:nvGrpSpPr>
        <p:grpSpPr>
          <a:xfrm>
            <a:off x="5416881" y="3552213"/>
            <a:ext cx="6125055" cy="1219504"/>
            <a:chOff x="5800110" y="4993253"/>
            <a:chExt cx="6125055" cy="1219504"/>
          </a:xfrm>
        </p:grpSpPr>
        <p:sp>
          <p:nvSpPr>
            <p:cNvPr id="93" name="TextBox 92">
              <a:extLst>
                <a:ext uri="{FF2B5EF4-FFF2-40B4-BE49-F238E27FC236}">
                  <a16:creationId xmlns:a16="http://schemas.microsoft.com/office/drawing/2014/main" id="{0B3DECDD-D431-4649-9D5A-018FE6F129D0}"/>
                </a:ext>
              </a:extLst>
            </p:cNvPr>
            <p:cNvSpPr txBox="1"/>
            <p:nvPr/>
          </p:nvSpPr>
          <p:spPr>
            <a:xfrm>
              <a:off x="5800110" y="5279484"/>
              <a:ext cx="6125055" cy="933273"/>
            </a:xfrm>
            <a:prstGeom prst="rect">
              <a:avLst/>
            </a:prstGeom>
            <a:noFill/>
            <a:ln w="28575">
              <a:solidFill>
                <a:schemeClr val="accent1"/>
              </a:solidFill>
              <a:miter lim="800000"/>
            </a:ln>
          </p:spPr>
          <p:txBody>
            <a:bodyPr wrap="square" lIns="274320" tIns="91440" rIns="91440" bIns="182880" rtlCol="0" anchor="b">
              <a:no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etricHPE"/>
                  <a:ea typeface="+mn-ea"/>
                  <a:cs typeface="+mn-cs"/>
                </a:rPr>
                <a:t>100’s of videos and configuration guides by HPE engineers on how to get the best from HPE products.</a:t>
              </a:r>
            </a:p>
          </p:txBody>
        </p:sp>
        <p:sp>
          <p:nvSpPr>
            <p:cNvPr id="94" name="TextBox 93">
              <a:extLst>
                <a:ext uri="{FF2B5EF4-FFF2-40B4-BE49-F238E27FC236}">
                  <a16:creationId xmlns:a16="http://schemas.microsoft.com/office/drawing/2014/main" id="{0B8AC89E-1D77-4B6A-BBB4-A9B091476414}"/>
                </a:ext>
              </a:extLst>
            </p:cNvPr>
            <p:cNvSpPr txBox="1"/>
            <p:nvPr/>
          </p:nvSpPr>
          <p:spPr>
            <a:xfrm>
              <a:off x="5954705" y="4993253"/>
              <a:ext cx="1663084" cy="572464"/>
            </a:xfrm>
            <a:prstGeom prst="rect">
              <a:avLst/>
            </a:prstGeom>
            <a:solidFill>
              <a:schemeClr val="bg1"/>
            </a:solidFill>
            <a:ln w="57150">
              <a:noFill/>
              <a:miter lim="800000"/>
            </a:ln>
          </p:spPr>
          <p:txBody>
            <a:bodyPr wrap="non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MetricHPE Black" panose="020B0803030202060203" pitchFamily="34" charset="0"/>
                  <a:ea typeface="+mn-ea"/>
                  <a:cs typeface="+mn-cs"/>
                </a:rPr>
                <a:t>Tech Tip’s</a:t>
              </a:r>
            </a:p>
          </p:txBody>
        </p:sp>
      </p:grpSp>
      <p:pic>
        <p:nvPicPr>
          <p:cNvPr id="95" name="Picture 94">
            <a:extLst>
              <a:ext uri="{FF2B5EF4-FFF2-40B4-BE49-F238E27FC236}">
                <a16:creationId xmlns:a16="http://schemas.microsoft.com/office/drawing/2014/main" id="{63B58B64-B297-4CBD-8689-FA3CCB55C7B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543" y="1793843"/>
            <a:ext cx="3327994" cy="3400158"/>
          </a:xfrm>
          <a:prstGeom prst="rect">
            <a:avLst/>
          </a:prstGeom>
        </p:spPr>
      </p:pic>
    </p:spTree>
    <p:extLst>
      <p:ext uri="{BB962C8B-B14F-4D97-AF65-F5344CB8AC3E}">
        <p14:creationId xmlns:p14="http://schemas.microsoft.com/office/powerpoint/2010/main" val="345824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193A779-C8E6-49D2-844C-C51176BD5A5A}"/>
              </a:ext>
            </a:extLst>
          </p:cNvPr>
          <p:cNvSpPr>
            <a:spLocks noGrp="1"/>
          </p:cNvSpPr>
          <p:nvPr>
            <p:ph type="title"/>
          </p:nvPr>
        </p:nvSpPr>
        <p:spPr/>
        <p:txBody>
          <a:bodyPr/>
          <a:lstStyle/>
          <a:p>
            <a:r>
              <a:rPr lang="en-US" dirty="0"/>
              <a:t>12-MONTH ROADMAP: HPE PROLIANT RACK SERVERS with </a:t>
            </a:r>
            <a:br>
              <a:rPr lang="en-US" dirty="0"/>
            </a:br>
            <a:r>
              <a:rPr lang="en-US" dirty="0"/>
              <a:t>intel processors</a:t>
            </a:r>
          </a:p>
        </p:txBody>
      </p:sp>
      <p:sp>
        <p:nvSpPr>
          <p:cNvPr id="2" name="Footer Placeholder 1">
            <a:extLst>
              <a:ext uri="{FF2B5EF4-FFF2-40B4-BE49-F238E27FC236}">
                <a16:creationId xmlns:a16="http://schemas.microsoft.com/office/drawing/2014/main" id="{ADEFF6AB-1111-4816-940B-D7F260FA74CB}"/>
              </a:ext>
            </a:extLst>
          </p:cNvPr>
          <p:cNvSpPr>
            <a:spLocks noGrp="1"/>
          </p:cNvSpPr>
          <p:nvPr>
            <p:ph type="ftr" sz="quarter" idx="10"/>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D2988EE6-7C02-42DB-89DC-3614764A3DC4}"/>
              </a:ext>
            </a:extLst>
          </p:cNvPr>
          <p:cNvSpPr>
            <a:spLocks noGrp="1"/>
          </p:cNvSpPr>
          <p:nvPr>
            <p:ph type="sldNum" sz="quarter" idx="11"/>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7</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graphicFrame>
        <p:nvGraphicFramePr>
          <p:cNvPr id="12" name="Table 22">
            <a:extLst>
              <a:ext uri="{FF2B5EF4-FFF2-40B4-BE49-F238E27FC236}">
                <a16:creationId xmlns:a16="http://schemas.microsoft.com/office/drawing/2014/main" id="{3CFD7B07-AA55-4FCF-84E5-1D032F5AF6F6}"/>
              </a:ext>
            </a:extLst>
          </p:cNvPr>
          <p:cNvGraphicFramePr>
            <a:graphicFrameLocks noGrp="1"/>
          </p:cNvGraphicFramePr>
          <p:nvPr>
            <p:extLst>
              <p:ext uri="{D42A27DB-BD31-4B8C-83A1-F6EECF244321}">
                <p14:modId xmlns:p14="http://schemas.microsoft.com/office/powerpoint/2010/main" val="632187021"/>
              </p:ext>
            </p:extLst>
          </p:nvPr>
        </p:nvGraphicFramePr>
        <p:xfrm>
          <a:off x="381000" y="1357609"/>
          <a:ext cx="11197442" cy="4434840"/>
        </p:xfrm>
        <a:graphic>
          <a:graphicData uri="http://schemas.openxmlformats.org/drawingml/2006/table">
            <a:tbl>
              <a:tblPr firstRow="1" firstCol="1" bandRow="1">
                <a:tableStyleId>{2D5ABB26-0587-4C30-8999-92F81FD0307C}</a:tableStyleId>
              </a:tblPr>
              <a:tblGrid>
                <a:gridCol w="2980610">
                  <a:extLst>
                    <a:ext uri="{9D8B030D-6E8A-4147-A177-3AD203B41FA5}">
                      <a16:colId xmlns:a16="http://schemas.microsoft.com/office/drawing/2014/main" val="3702465806"/>
                    </a:ext>
                  </a:extLst>
                </a:gridCol>
                <a:gridCol w="1883853">
                  <a:extLst>
                    <a:ext uri="{9D8B030D-6E8A-4147-A177-3AD203B41FA5}">
                      <a16:colId xmlns:a16="http://schemas.microsoft.com/office/drawing/2014/main" val="2486887064"/>
                    </a:ext>
                  </a:extLst>
                </a:gridCol>
                <a:gridCol w="2110993">
                  <a:extLst>
                    <a:ext uri="{9D8B030D-6E8A-4147-A177-3AD203B41FA5}">
                      <a16:colId xmlns:a16="http://schemas.microsoft.com/office/drawing/2014/main" val="2519481763"/>
                    </a:ext>
                  </a:extLst>
                </a:gridCol>
                <a:gridCol w="2110993">
                  <a:extLst>
                    <a:ext uri="{9D8B030D-6E8A-4147-A177-3AD203B41FA5}">
                      <a16:colId xmlns:a16="http://schemas.microsoft.com/office/drawing/2014/main" val="1983157418"/>
                    </a:ext>
                  </a:extLst>
                </a:gridCol>
                <a:gridCol w="2110993">
                  <a:extLst>
                    <a:ext uri="{9D8B030D-6E8A-4147-A177-3AD203B41FA5}">
                      <a16:colId xmlns:a16="http://schemas.microsoft.com/office/drawing/2014/main" val="1639360414"/>
                    </a:ext>
                  </a:extLst>
                </a:gridCol>
              </a:tblGrid>
              <a:tr h="411480">
                <a:tc>
                  <a:txBody>
                    <a:bodyPr/>
                    <a:lstStyle/>
                    <a:p>
                      <a:r>
                        <a:rPr lang="en-US" sz="1800" b="1" dirty="0">
                          <a:solidFill>
                            <a:schemeClr val="bg1"/>
                          </a:solidFill>
                          <a:latin typeface="MetricHPE" panose="020B0703030202060203" pitchFamily="34" charset="0"/>
                        </a:rPr>
                        <a:t>ProLiant rack servers</a:t>
                      </a:r>
                    </a:p>
                  </a:txBody>
                  <a:tcPr anchor="ctr">
                    <a:lnL>
                      <a:noFill/>
                    </a:lnL>
                    <a:lnR w="9525"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a:r>
                        <a:rPr lang="en-US" sz="1600" b="1" dirty="0">
                          <a:solidFill>
                            <a:schemeClr val="bg1"/>
                          </a:solidFill>
                          <a:latin typeface="MetricHPE" panose="020B0703030202060203" pitchFamily="34" charset="0"/>
                        </a:rPr>
                        <a:t>Q2 CY2021</a:t>
                      </a:r>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a:r>
                        <a:rPr lang="en-US" sz="1600" b="1" dirty="0">
                          <a:solidFill>
                            <a:schemeClr val="bg1"/>
                          </a:solidFill>
                          <a:latin typeface="MetricHPE" panose="020B0703030202060203" pitchFamily="34" charset="0"/>
                        </a:rPr>
                        <a:t>Q3 CY2021</a:t>
                      </a:r>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a:r>
                        <a:rPr lang="en-US" sz="1600" b="1" dirty="0">
                          <a:solidFill>
                            <a:schemeClr val="bg1"/>
                          </a:solidFill>
                          <a:latin typeface="MetricHPE" panose="020B0703030202060203" pitchFamily="34" charset="0"/>
                        </a:rPr>
                        <a:t>Q4 CY2021</a:t>
                      </a:r>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algn="ctr"/>
                      <a:r>
                        <a:rPr lang="en-US" sz="1600" b="1" dirty="0">
                          <a:solidFill>
                            <a:schemeClr val="bg1"/>
                          </a:solidFill>
                          <a:latin typeface="MetricHPE" panose="020B0703030202060203" pitchFamily="34" charset="0"/>
                        </a:rPr>
                        <a:t>Q1 CY2022</a:t>
                      </a:r>
                    </a:p>
                  </a:txBody>
                  <a:tcPr marL="0" anchor="ctr">
                    <a:lnL w="9525"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808285"/>
                    </a:solidFill>
                  </a:tcPr>
                </a:tc>
                <a:extLst>
                  <a:ext uri="{0D108BD9-81ED-4DB2-BD59-A6C34878D82A}">
                    <a16:rowId xmlns:a16="http://schemas.microsoft.com/office/drawing/2014/main" val="2893199130"/>
                  </a:ext>
                </a:extLst>
              </a:tr>
              <a:tr h="0">
                <a:tc>
                  <a:txBody>
                    <a:bodyPr/>
                    <a:lstStyle/>
                    <a:p>
                      <a:r>
                        <a:rPr lang="en-US" sz="1800" b="0" dirty="0">
                          <a:latin typeface="+mj-lt"/>
                        </a:rPr>
                        <a:t>DL20 Gen10</a:t>
                      </a:r>
                    </a:p>
                  </a:txBody>
                  <a:tcPr anchor="ctr">
                    <a:lnL>
                      <a:noFill/>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3157046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mj-lt"/>
                        </a:rPr>
                        <a:t>DL20 Gen10 Plus</a:t>
                      </a:r>
                    </a:p>
                  </a:txBody>
                  <a:tcPr anchor="ctr">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788645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mj-lt"/>
                        </a:rPr>
                        <a:t>DL110 Gen10 Plus</a:t>
                      </a:r>
                    </a:p>
                  </a:txBody>
                  <a:tcPr anchor="ctr">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337727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mj-lt"/>
                        </a:rPr>
                        <a:t>DL160 Gen10</a:t>
                      </a:r>
                    </a:p>
                  </a:txBody>
                  <a:tcPr anchor="ctr">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5043228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mj-lt"/>
                        </a:rPr>
                        <a:t>DL180 Gen10</a:t>
                      </a:r>
                    </a:p>
                  </a:txBody>
                  <a:tcPr anchor="ctr">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483667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mj-lt"/>
                        </a:rPr>
                        <a:t>DL360 Gen10</a:t>
                      </a:r>
                    </a:p>
                  </a:txBody>
                  <a:tcPr anchor="ctr">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343956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mj-lt"/>
                        </a:rPr>
                        <a:t>DL360 Gen10 Plus</a:t>
                      </a:r>
                    </a:p>
                  </a:txBody>
                  <a:tcPr anchor="ctr">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78799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mj-lt"/>
                        </a:rPr>
                        <a:t>DL380 Gen10</a:t>
                      </a:r>
                    </a:p>
                  </a:txBody>
                  <a:tcPr anchor="ctr">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4086643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mj-lt"/>
                        </a:rPr>
                        <a:t>DL380 Gen10 Plus</a:t>
                      </a:r>
                    </a:p>
                  </a:txBody>
                  <a:tcPr anchor="ctr">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7279515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mj-lt"/>
                        </a:rPr>
                        <a:t>DL560 Gen10</a:t>
                      </a:r>
                    </a:p>
                  </a:txBody>
                  <a:tcPr anchor="ctr">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06021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latin typeface="+mj-lt"/>
                        </a:rPr>
                        <a:t>DL580 Gen10</a:t>
                      </a:r>
                    </a:p>
                  </a:txBody>
                  <a:tcPr anchor="ctr">
                    <a:lnL>
                      <a:noFill/>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600" dirty="0"/>
                    </a:p>
                  </a:txBody>
                  <a:tcPr marL="0" anchor="ctr">
                    <a:lnL w="9525"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62641086"/>
                  </a:ext>
                </a:extLst>
              </a:tr>
            </a:tbl>
          </a:graphicData>
        </a:graphic>
      </p:graphicFrame>
      <p:sp>
        <p:nvSpPr>
          <p:cNvPr id="13" name="Slide Number Placeholder 4">
            <a:extLst>
              <a:ext uri="{FF2B5EF4-FFF2-40B4-BE49-F238E27FC236}">
                <a16:creationId xmlns:a16="http://schemas.microsoft.com/office/drawing/2014/main" id="{0A16EEBA-17E4-45B8-B687-C3F9057C104D}"/>
              </a:ext>
            </a:extLst>
          </p:cNvPr>
          <p:cNvSpPr txBox="1">
            <a:spLocks/>
          </p:cNvSpPr>
          <p:nvPr/>
        </p:nvSpPr>
        <p:spPr bwMode="gray">
          <a:xfrm>
            <a:off x="372291" y="5965836"/>
            <a:ext cx="2740447" cy="169253"/>
          </a:xfrm>
          <a:prstGeom prst="rect">
            <a:avLst/>
          </a:prstGeom>
          <a:noFill/>
        </p:spPr>
        <p:txBody>
          <a:bodyPr vert="horz" wrap="none" lIns="0" tIns="0" rIns="0" bIns="0" rtlCol="0" anchor="b" anchorCtr="0"/>
          <a:lstStyle>
            <a:defPPr>
              <a:defRPr lang="en-US"/>
            </a:defPPr>
            <a:lvl1pPr marL="0" algn="r" defTabSz="914400" rtl="0" eaLnBrk="1" latinLnBrk="0" hangingPunct="1">
              <a:defRPr sz="1600" kern="1200">
                <a:solidFill>
                  <a:schemeClr val="accent5"/>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FF9E2"/>
                </a:solidFill>
                <a:effectLst/>
                <a:uLnTx/>
                <a:uFillTx/>
                <a:latin typeface="MetricHPE"/>
                <a:ea typeface="+mn-ea"/>
                <a:cs typeface="+mn-cs"/>
              </a:rPr>
              <a:t>■</a:t>
            </a:r>
            <a:r>
              <a:rPr kumimoji="0" lang="en-US" sz="1200" b="0" i="0" u="none" strike="noStrike" kern="1200" cap="none" spc="0" normalizeH="0" baseline="0" noProof="0" dirty="0">
                <a:ln>
                  <a:noFill/>
                </a:ln>
                <a:solidFill>
                  <a:prstClr val="black"/>
                </a:solidFill>
                <a:effectLst/>
                <a:uLnTx/>
                <a:uFillTx/>
                <a:latin typeface="MetricHPE"/>
                <a:ea typeface="+mn-ea"/>
                <a:cs typeface="+mn-cs"/>
              </a:rPr>
              <a:t> Shipping </a:t>
            </a:r>
            <a:r>
              <a:rPr kumimoji="0" lang="en-US" sz="1200" b="0" i="0" u="none" strike="noStrike" kern="1200" cap="none" spc="0" normalizeH="0" baseline="0" noProof="0" dirty="0">
                <a:ln>
                  <a:noFill/>
                </a:ln>
                <a:solidFill>
                  <a:srgbClr val="0D5265"/>
                </a:solidFill>
                <a:effectLst/>
                <a:uLnTx/>
                <a:uFillTx/>
                <a:latin typeface="MetricHPE"/>
                <a:ea typeface="+mn-ea"/>
                <a:cs typeface="+mn-cs"/>
              </a:rPr>
              <a:t>■</a:t>
            </a:r>
            <a:r>
              <a:rPr kumimoji="0" lang="en-US" sz="1200" b="0" i="0" u="none" strike="noStrike" kern="1200" cap="none" spc="0" normalizeH="0" baseline="0" noProof="0" dirty="0">
                <a:ln>
                  <a:noFill/>
                </a:ln>
                <a:solidFill>
                  <a:prstClr val="black"/>
                </a:solidFill>
                <a:effectLst/>
                <a:uLnTx/>
                <a:uFillTx/>
                <a:latin typeface="MetricHPE"/>
                <a:ea typeface="+mn-ea"/>
                <a:cs typeface="+mn-cs"/>
              </a:rPr>
              <a:t> Planned</a:t>
            </a:r>
            <a:endParaRPr kumimoji="0" lang="en-US" sz="1200" b="0" i="0" u="sng" strike="noStrike" kern="1200" cap="none" spc="0" normalizeH="0" baseline="0" noProof="0" dirty="0">
              <a:ln>
                <a:noFill/>
              </a:ln>
              <a:solidFill>
                <a:prstClr val="black"/>
              </a:solidFill>
              <a:effectLst/>
              <a:uLnTx/>
              <a:uFillTx/>
              <a:latin typeface="MetricHPE"/>
              <a:ea typeface="+mn-ea"/>
              <a:cs typeface="+mn-cs"/>
            </a:endParaRPr>
          </a:p>
        </p:txBody>
      </p:sp>
      <p:sp>
        <p:nvSpPr>
          <p:cNvPr id="14" name="Pentagon 25">
            <a:extLst>
              <a:ext uri="{FF2B5EF4-FFF2-40B4-BE49-F238E27FC236}">
                <a16:creationId xmlns:a16="http://schemas.microsoft.com/office/drawing/2014/main" id="{0AA5FBBF-E382-4156-8769-0D847C341959}"/>
              </a:ext>
            </a:extLst>
          </p:cNvPr>
          <p:cNvSpPr/>
          <p:nvPr/>
        </p:nvSpPr>
        <p:spPr>
          <a:xfrm>
            <a:off x="3205200" y="2936251"/>
            <a:ext cx="8380172" cy="231502"/>
          </a:xfrm>
          <a:prstGeom prst="homePlate">
            <a:avLst>
              <a:gd name="adj" fmla="val 31250"/>
            </a:avLst>
          </a:prstGeom>
          <a:solidFill>
            <a:srgbClr val="32DAC8"/>
          </a:solidFill>
          <a:ln w="48000" cap="flat" cmpd="thickThin" algn="ctr">
            <a:noFill/>
            <a:prstDash val="solid"/>
          </a:ln>
          <a:effectLst/>
        </p:spPr>
        <p:txBody>
          <a:bodyPr tIns="0" rIns="91440" bIns="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MetricHPE" panose="020B0503030202060203" pitchFamily="34" charset="0"/>
              <a:ea typeface="+mn-ea"/>
              <a:cs typeface="+mn-cs"/>
            </a:endParaRPr>
          </a:p>
        </p:txBody>
      </p:sp>
      <p:sp>
        <p:nvSpPr>
          <p:cNvPr id="15" name="Pentagon 25">
            <a:extLst>
              <a:ext uri="{FF2B5EF4-FFF2-40B4-BE49-F238E27FC236}">
                <a16:creationId xmlns:a16="http://schemas.microsoft.com/office/drawing/2014/main" id="{1F15E10C-4F62-40C1-969B-CACFE781C76A}"/>
              </a:ext>
            </a:extLst>
          </p:cNvPr>
          <p:cNvSpPr/>
          <p:nvPr/>
        </p:nvSpPr>
        <p:spPr>
          <a:xfrm>
            <a:off x="3205199" y="5495560"/>
            <a:ext cx="8380173" cy="231502"/>
          </a:xfrm>
          <a:prstGeom prst="homePlate">
            <a:avLst>
              <a:gd name="adj" fmla="val 31250"/>
            </a:avLst>
          </a:prstGeom>
          <a:solidFill>
            <a:srgbClr val="32DAC8"/>
          </a:solidFill>
          <a:ln w="48000" cap="flat" cmpd="thickThin" algn="ctr">
            <a:noFill/>
            <a:prstDash val="solid"/>
          </a:ln>
          <a:effectLst/>
        </p:spPr>
        <p:txBody>
          <a:bodyPr tIns="0" rIns="91440" bIns="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MetricHPE" panose="020B0503030202060203" pitchFamily="34" charset="0"/>
              <a:ea typeface="+mn-ea"/>
              <a:cs typeface="+mn-cs"/>
            </a:endParaRPr>
          </a:p>
        </p:txBody>
      </p:sp>
      <p:sp>
        <p:nvSpPr>
          <p:cNvPr id="16" name="Pentagon 24">
            <a:extLst>
              <a:ext uri="{FF2B5EF4-FFF2-40B4-BE49-F238E27FC236}">
                <a16:creationId xmlns:a16="http://schemas.microsoft.com/office/drawing/2014/main" id="{015DE169-6FFD-4229-B6CD-682EC5440993}"/>
              </a:ext>
            </a:extLst>
          </p:cNvPr>
          <p:cNvSpPr/>
          <p:nvPr/>
        </p:nvSpPr>
        <p:spPr>
          <a:xfrm>
            <a:off x="8035421" y="2198492"/>
            <a:ext cx="3549951" cy="231503"/>
          </a:xfrm>
          <a:prstGeom prst="homePlate">
            <a:avLst>
              <a:gd name="adj" fmla="val 31250"/>
            </a:avLst>
          </a:prstGeom>
          <a:solidFill>
            <a:schemeClr val="accent1"/>
          </a:solidFill>
          <a:ln w="48000" cap="flat" cmpd="thickThin" algn="ctr">
            <a:noFill/>
            <a:prstDash val="solid"/>
          </a:ln>
          <a:effectLst/>
        </p:spPr>
        <p:txBody>
          <a:bodyPr tIns="0" rIns="91440" bIns="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MetricHPE" panose="020B0503030202060203" pitchFamily="34" charset="0"/>
              <a:ea typeface="+mn-ea"/>
              <a:cs typeface="+mn-cs"/>
            </a:endParaRPr>
          </a:p>
        </p:txBody>
      </p:sp>
      <p:sp>
        <p:nvSpPr>
          <p:cNvPr id="17" name="Pentagon 25">
            <a:extLst>
              <a:ext uri="{FF2B5EF4-FFF2-40B4-BE49-F238E27FC236}">
                <a16:creationId xmlns:a16="http://schemas.microsoft.com/office/drawing/2014/main" id="{E46554A9-16E4-46AD-B55B-45135D297B7F}"/>
              </a:ext>
            </a:extLst>
          </p:cNvPr>
          <p:cNvSpPr/>
          <p:nvPr/>
        </p:nvSpPr>
        <p:spPr>
          <a:xfrm>
            <a:off x="3219651" y="3297656"/>
            <a:ext cx="8380172" cy="231502"/>
          </a:xfrm>
          <a:prstGeom prst="homePlate">
            <a:avLst>
              <a:gd name="adj" fmla="val 31250"/>
            </a:avLst>
          </a:prstGeom>
          <a:solidFill>
            <a:srgbClr val="32DAC8"/>
          </a:solidFill>
          <a:ln w="48000" cap="flat" cmpd="thickThin" algn="ctr">
            <a:noFill/>
            <a:prstDash val="solid"/>
          </a:ln>
          <a:effectLst/>
        </p:spPr>
        <p:txBody>
          <a:bodyPr tIns="0" rIns="91440" bIns="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MetricHPE" panose="020B0503030202060203" pitchFamily="34" charset="0"/>
              <a:ea typeface="+mn-ea"/>
              <a:cs typeface="+mn-cs"/>
            </a:endParaRPr>
          </a:p>
        </p:txBody>
      </p:sp>
      <p:sp>
        <p:nvSpPr>
          <p:cNvPr id="18" name="Pentagon 24">
            <a:extLst>
              <a:ext uri="{FF2B5EF4-FFF2-40B4-BE49-F238E27FC236}">
                <a16:creationId xmlns:a16="http://schemas.microsoft.com/office/drawing/2014/main" id="{C3C4BFA7-2520-47EA-A936-1157B05E938D}"/>
              </a:ext>
            </a:extLst>
          </p:cNvPr>
          <p:cNvSpPr/>
          <p:nvPr/>
        </p:nvSpPr>
        <p:spPr>
          <a:xfrm>
            <a:off x="4467503" y="2567681"/>
            <a:ext cx="7132320" cy="231503"/>
          </a:xfrm>
          <a:prstGeom prst="homePlate">
            <a:avLst>
              <a:gd name="adj" fmla="val 31250"/>
            </a:avLst>
          </a:prstGeom>
          <a:solidFill>
            <a:srgbClr val="32DAC8"/>
          </a:solidFill>
          <a:ln w="48000" cap="flat" cmpd="thickThin" algn="ctr">
            <a:noFill/>
            <a:prstDash val="solid"/>
          </a:ln>
          <a:effectLst/>
        </p:spPr>
        <p:txBody>
          <a:bodyPr tIns="0" rIns="91440" bIns="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etricHPE" panose="020B0503030202060203" pitchFamily="34" charset="0"/>
                <a:ea typeface="+mn-ea"/>
                <a:cs typeface="+mn-cs"/>
              </a:rPr>
              <a:t>New—Addition to the portfolio</a:t>
            </a:r>
          </a:p>
        </p:txBody>
      </p:sp>
      <p:sp>
        <p:nvSpPr>
          <p:cNvPr id="19" name="Pentagon 25">
            <a:extLst>
              <a:ext uri="{FF2B5EF4-FFF2-40B4-BE49-F238E27FC236}">
                <a16:creationId xmlns:a16="http://schemas.microsoft.com/office/drawing/2014/main" id="{4ADA65E9-905C-46CD-87E0-190280E004BF}"/>
              </a:ext>
            </a:extLst>
          </p:cNvPr>
          <p:cNvSpPr/>
          <p:nvPr/>
        </p:nvSpPr>
        <p:spPr>
          <a:xfrm>
            <a:off x="3205200" y="4390584"/>
            <a:ext cx="8380172" cy="231502"/>
          </a:xfrm>
          <a:prstGeom prst="homePlate">
            <a:avLst>
              <a:gd name="adj" fmla="val 31250"/>
            </a:avLst>
          </a:prstGeom>
          <a:solidFill>
            <a:srgbClr val="32DAC8"/>
          </a:solidFill>
          <a:ln w="48000" cap="flat" cmpd="thickThin" algn="ctr">
            <a:noFill/>
            <a:prstDash val="solid"/>
          </a:ln>
          <a:effectLst/>
        </p:spPr>
        <p:txBody>
          <a:bodyPr tIns="0" rIns="91440" bIns="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MetricHPE" panose="020B0503030202060203" pitchFamily="34" charset="0"/>
              <a:ea typeface="+mn-ea"/>
              <a:cs typeface="+mn-cs"/>
            </a:endParaRPr>
          </a:p>
        </p:txBody>
      </p:sp>
      <p:sp>
        <p:nvSpPr>
          <p:cNvPr id="20" name="Pentagon 25">
            <a:extLst>
              <a:ext uri="{FF2B5EF4-FFF2-40B4-BE49-F238E27FC236}">
                <a16:creationId xmlns:a16="http://schemas.microsoft.com/office/drawing/2014/main" id="{1520F2E5-7015-43BA-833C-0B0C297DA7FD}"/>
              </a:ext>
            </a:extLst>
          </p:cNvPr>
          <p:cNvSpPr/>
          <p:nvPr/>
        </p:nvSpPr>
        <p:spPr>
          <a:xfrm>
            <a:off x="3205199" y="3662405"/>
            <a:ext cx="8380173" cy="231502"/>
          </a:xfrm>
          <a:prstGeom prst="homePlate">
            <a:avLst>
              <a:gd name="adj" fmla="val 31250"/>
            </a:avLst>
          </a:prstGeom>
          <a:solidFill>
            <a:srgbClr val="32DAC8"/>
          </a:solidFill>
          <a:ln w="48000" cap="flat" cmpd="thickThin" algn="ctr">
            <a:noFill/>
            <a:prstDash val="solid"/>
          </a:ln>
          <a:effectLst/>
        </p:spPr>
        <p:txBody>
          <a:bodyPr tIns="0" rIns="91440" bIns="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MetricHPE" panose="020B0503030202060203" pitchFamily="34" charset="0"/>
              <a:ea typeface="+mn-ea"/>
              <a:cs typeface="+mn-cs"/>
            </a:endParaRPr>
          </a:p>
        </p:txBody>
      </p:sp>
      <p:sp>
        <p:nvSpPr>
          <p:cNvPr id="21" name="Pentagon 25">
            <a:extLst>
              <a:ext uri="{FF2B5EF4-FFF2-40B4-BE49-F238E27FC236}">
                <a16:creationId xmlns:a16="http://schemas.microsoft.com/office/drawing/2014/main" id="{3DA6E4EE-98A3-4A55-B45C-EF03B4E611A3}"/>
              </a:ext>
            </a:extLst>
          </p:cNvPr>
          <p:cNvSpPr/>
          <p:nvPr/>
        </p:nvSpPr>
        <p:spPr>
          <a:xfrm>
            <a:off x="3205199" y="5131174"/>
            <a:ext cx="8380173" cy="231502"/>
          </a:xfrm>
          <a:prstGeom prst="homePlate">
            <a:avLst>
              <a:gd name="adj" fmla="val 31250"/>
            </a:avLst>
          </a:prstGeom>
          <a:solidFill>
            <a:srgbClr val="32DAC8"/>
          </a:solidFill>
          <a:ln w="48000" cap="flat" cmpd="thickThin" algn="ctr">
            <a:noFill/>
            <a:prstDash val="solid"/>
          </a:ln>
          <a:effectLst/>
        </p:spPr>
        <p:txBody>
          <a:bodyPr tIns="0" rIns="91440" bIns="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MetricHPE" panose="020B0503030202060203" pitchFamily="34" charset="0"/>
              <a:ea typeface="+mn-ea"/>
              <a:cs typeface="+mn-cs"/>
            </a:endParaRPr>
          </a:p>
        </p:txBody>
      </p:sp>
      <p:sp>
        <p:nvSpPr>
          <p:cNvPr id="22" name="Pentagon 24">
            <a:extLst>
              <a:ext uri="{FF2B5EF4-FFF2-40B4-BE49-F238E27FC236}">
                <a16:creationId xmlns:a16="http://schemas.microsoft.com/office/drawing/2014/main" id="{FD636379-7E88-4680-8F3A-BBF4BC229CBF}"/>
              </a:ext>
            </a:extLst>
          </p:cNvPr>
          <p:cNvSpPr/>
          <p:nvPr/>
        </p:nvSpPr>
        <p:spPr>
          <a:xfrm>
            <a:off x="4467503" y="4035083"/>
            <a:ext cx="7132320" cy="231503"/>
          </a:xfrm>
          <a:prstGeom prst="homePlate">
            <a:avLst>
              <a:gd name="adj" fmla="val 31250"/>
            </a:avLst>
          </a:prstGeom>
          <a:solidFill>
            <a:srgbClr val="32DAC8"/>
          </a:solidFill>
          <a:ln w="48000" cap="flat" cmpd="thickThin" algn="ctr">
            <a:noFill/>
            <a:prstDash val="solid"/>
          </a:ln>
          <a:effectLst/>
        </p:spPr>
        <p:txBody>
          <a:bodyPr tIns="0" rIns="91440" bIns="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etricHPE" panose="020B0503030202060203" pitchFamily="34" charset="0"/>
                <a:ea typeface="+mn-ea"/>
                <a:cs typeface="+mn-cs"/>
              </a:rPr>
              <a:t>New—Extension of DL360 offering</a:t>
            </a:r>
          </a:p>
        </p:txBody>
      </p:sp>
      <p:sp>
        <p:nvSpPr>
          <p:cNvPr id="23" name="Pentagon 24">
            <a:extLst>
              <a:ext uri="{FF2B5EF4-FFF2-40B4-BE49-F238E27FC236}">
                <a16:creationId xmlns:a16="http://schemas.microsoft.com/office/drawing/2014/main" id="{69F22CD6-70FF-47F4-B111-C1A236FD9C4F}"/>
              </a:ext>
            </a:extLst>
          </p:cNvPr>
          <p:cNvSpPr/>
          <p:nvPr/>
        </p:nvSpPr>
        <p:spPr>
          <a:xfrm>
            <a:off x="4467503" y="4770960"/>
            <a:ext cx="7132320" cy="231503"/>
          </a:xfrm>
          <a:prstGeom prst="homePlate">
            <a:avLst>
              <a:gd name="adj" fmla="val 31250"/>
            </a:avLst>
          </a:prstGeom>
          <a:solidFill>
            <a:srgbClr val="32DAC8"/>
          </a:solidFill>
          <a:ln w="48000" cap="flat" cmpd="thickThin" algn="ctr">
            <a:noFill/>
            <a:prstDash val="solid"/>
          </a:ln>
          <a:effectLst/>
        </p:spPr>
        <p:txBody>
          <a:bodyPr tIns="0" rIns="91440" bIns="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black"/>
                </a:solidFill>
                <a:effectLst/>
                <a:uLnTx/>
                <a:uFillTx/>
                <a:latin typeface="MetricHPE" panose="020B0503030202060203" pitchFamily="34" charset="0"/>
                <a:ea typeface="+mn-ea"/>
                <a:cs typeface="+mn-cs"/>
              </a:rPr>
              <a:t>New—Extension of DL380 offering</a:t>
            </a:r>
          </a:p>
        </p:txBody>
      </p:sp>
      <p:sp>
        <p:nvSpPr>
          <p:cNvPr id="24" name="Pentagon 25">
            <a:extLst>
              <a:ext uri="{FF2B5EF4-FFF2-40B4-BE49-F238E27FC236}">
                <a16:creationId xmlns:a16="http://schemas.microsoft.com/office/drawing/2014/main" id="{31793E2A-947C-40B9-AD25-D3F5D6CE42EE}"/>
              </a:ext>
            </a:extLst>
          </p:cNvPr>
          <p:cNvSpPr/>
          <p:nvPr/>
        </p:nvSpPr>
        <p:spPr>
          <a:xfrm>
            <a:off x="3205200" y="1834612"/>
            <a:ext cx="8380172" cy="231502"/>
          </a:xfrm>
          <a:prstGeom prst="homePlate">
            <a:avLst>
              <a:gd name="adj" fmla="val 31250"/>
            </a:avLst>
          </a:prstGeom>
          <a:solidFill>
            <a:srgbClr val="32DAC8"/>
          </a:solidFill>
          <a:ln w="48000" cap="flat" cmpd="thickThin" algn="ctr">
            <a:noFill/>
            <a:prstDash val="solid"/>
          </a:ln>
          <a:effectLst/>
        </p:spPr>
        <p:txBody>
          <a:bodyPr tIns="0" rIns="91440" bIns="0" rtlCol="0" anchor="ctr"/>
          <a:lstStyle/>
          <a:p>
            <a:pPr marL="0" marR="0" lvl="0" indent="0" algn="l" defTabSz="914400" rtl="0" eaLnBrk="1" fontAlgn="auto" latinLnBrk="0" hangingPunct="1">
              <a:lnSpc>
                <a:spcPct val="9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black"/>
              </a:solidFill>
              <a:effectLst/>
              <a:uLnTx/>
              <a:uFillTx/>
              <a:latin typeface="MetricHPE" panose="020B0503030202060203" pitchFamily="34" charset="0"/>
              <a:ea typeface="+mn-ea"/>
              <a:cs typeface="+mn-cs"/>
            </a:endParaRPr>
          </a:p>
        </p:txBody>
      </p:sp>
    </p:spTree>
    <p:extLst>
      <p:ext uri="{BB962C8B-B14F-4D97-AF65-F5344CB8AC3E}">
        <p14:creationId xmlns:p14="http://schemas.microsoft.com/office/powerpoint/2010/main" val="265227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CONFIDENTIAL | AUTHORIZED HPE PARTNER USE ONLY</a:t>
            </a:r>
          </a:p>
        </p:txBody>
      </p:sp>
      <p:sp>
        <p:nvSpPr>
          <p:cNvPr id="5" name="Slide Number Placeholder 4"/>
          <p:cNvSpPr>
            <a:spLocks noGrp="1"/>
          </p:cNvSpPr>
          <p:nvPr>
            <p:ph type="sldNum" sz="quarter" idx="11"/>
          </p:nvPr>
        </p:nvSpPr>
        <p:spPr/>
        <p:txBody>
          <a:bodyPr/>
          <a:lstStyle/>
          <a:p>
            <a:pPr defTabSz="1088421">
              <a:buFontTx/>
              <a:buBlip>
                <a:blip r:embed="rId2"/>
              </a:buBlip>
            </a:pPr>
            <a:fld id="{104FC826-72BB-4AF1-BA01-A94F7396A7DC}" type="slidenum">
              <a:rPr lang="en-US" smtClean="0"/>
              <a:pPr defTabSz="1088421">
                <a:buFontTx/>
                <a:buBlip>
                  <a:blip r:embed="rId2"/>
                </a:buBlip>
              </a:pPr>
              <a:t>70</a:t>
            </a:fld>
            <a:endParaRPr lang="en-US" dirty="0"/>
          </a:p>
        </p:txBody>
      </p:sp>
      <p:sp>
        <p:nvSpPr>
          <p:cNvPr id="2" name="Title 1"/>
          <p:cNvSpPr>
            <a:spLocks noGrp="1"/>
          </p:cNvSpPr>
          <p:nvPr>
            <p:ph type="title"/>
          </p:nvPr>
        </p:nvSpPr>
        <p:spPr/>
        <p:txBody>
          <a:bodyPr/>
          <a:lstStyle/>
          <a:p>
            <a:r>
              <a:rPr lang="en-US" dirty="0"/>
              <a:t>4—Get the most from my product</a:t>
            </a:r>
          </a:p>
        </p:txBody>
      </p:sp>
      <p:sp>
        <p:nvSpPr>
          <p:cNvPr id="18" name="Freeform: Shape 17">
            <a:extLst>
              <a:ext uri="{FF2B5EF4-FFF2-40B4-BE49-F238E27FC236}">
                <a16:creationId xmlns:a16="http://schemas.microsoft.com/office/drawing/2014/main" id="{45A045A6-4359-4C34-9069-17189AA399EC}"/>
              </a:ext>
            </a:extLst>
          </p:cNvPr>
          <p:cNvSpPr/>
          <p:nvPr/>
        </p:nvSpPr>
        <p:spPr bwMode="ltGray">
          <a:xfrm>
            <a:off x="6236647" y="1784079"/>
            <a:ext cx="2654538" cy="4127383"/>
          </a:xfrm>
          <a:custGeom>
            <a:avLst/>
            <a:gdLst>
              <a:gd name="connsiteX0" fmla="*/ 0 w 2654538"/>
              <a:gd name="connsiteY0" fmla="*/ 0 h 4127383"/>
              <a:gd name="connsiteX1" fmla="*/ 705222 w 2654538"/>
              <a:gd name="connsiteY1" fmla="*/ 0 h 4127383"/>
              <a:gd name="connsiteX2" fmla="*/ 703648 w 2654538"/>
              <a:gd name="connsiteY2" fmla="*/ 15613 h 4127383"/>
              <a:gd name="connsiteX3" fmla="*/ 1327269 w 2654538"/>
              <a:gd name="connsiteY3" fmla="*/ 639234 h 4127383"/>
              <a:gd name="connsiteX4" fmla="*/ 1950890 w 2654538"/>
              <a:gd name="connsiteY4" fmla="*/ 15613 h 4127383"/>
              <a:gd name="connsiteX5" fmla="*/ 1949316 w 2654538"/>
              <a:gd name="connsiteY5" fmla="*/ 0 h 4127383"/>
              <a:gd name="connsiteX6" fmla="*/ 2654538 w 2654538"/>
              <a:gd name="connsiteY6" fmla="*/ 0 h 4127383"/>
              <a:gd name="connsiteX7" fmla="*/ 2654538 w 2654538"/>
              <a:gd name="connsiteY7" fmla="*/ 4127383 h 4127383"/>
              <a:gd name="connsiteX8" fmla="*/ 0 w 2654538"/>
              <a:gd name="connsiteY8" fmla="*/ 4127383 h 412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538" h="4127383">
                <a:moveTo>
                  <a:pt x="0" y="0"/>
                </a:moveTo>
                <a:lnTo>
                  <a:pt x="705222" y="0"/>
                </a:lnTo>
                <a:lnTo>
                  <a:pt x="703648" y="15613"/>
                </a:lnTo>
                <a:cubicBezTo>
                  <a:pt x="703648" y="360029"/>
                  <a:pt x="982853" y="639234"/>
                  <a:pt x="1327269" y="639234"/>
                </a:cubicBezTo>
                <a:cubicBezTo>
                  <a:pt x="1671685" y="639234"/>
                  <a:pt x="1950890" y="360029"/>
                  <a:pt x="1950890" y="15613"/>
                </a:cubicBezTo>
                <a:lnTo>
                  <a:pt x="1949316" y="0"/>
                </a:lnTo>
                <a:lnTo>
                  <a:pt x="2654538" y="0"/>
                </a:lnTo>
                <a:lnTo>
                  <a:pt x="2654538" y="4127383"/>
                </a:lnTo>
                <a:lnTo>
                  <a:pt x="0" y="4127383"/>
                </a:lnTo>
                <a:close/>
              </a:path>
            </a:pathLst>
          </a:cu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822960" bIns="91440" rtlCol="0" anchor="t"/>
          <a:lstStyle/>
          <a:p>
            <a:pPr algn="ctr">
              <a:defRPr/>
            </a:pPr>
            <a:r>
              <a:rPr lang="en-US" sz="2800" b="1" dirty="0">
                <a:solidFill>
                  <a:schemeClr val="tx1"/>
                </a:solidFill>
                <a:latin typeface="+mj-lt"/>
              </a:rPr>
              <a:t>REACTIVE</a:t>
            </a:r>
          </a:p>
          <a:p>
            <a:pPr marL="342900" marR="0" lvl="0" indent="-34290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etricHPE"/>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etricHPE"/>
                <a:ea typeface="+mn-ea"/>
                <a:cs typeface="+mn-cs"/>
              </a:rPr>
              <a:t>Auto case logging*</a:t>
            </a:r>
          </a:p>
          <a:p>
            <a:pPr marL="174625" marR="0" lvl="0" indent="-174625"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etricHPE"/>
                <a:ea typeface="+mn-ea"/>
                <a:cs typeface="+mn-cs"/>
              </a:rPr>
              <a:t>Fast access to experts </a:t>
            </a:r>
          </a:p>
          <a:p>
            <a:pPr marL="174625" marR="0" lvl="0" indent="-174625"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etricHPE"/>
                <a:ea typeface="+mn-ea"/>
                <a:cs typeface="+mn-cs"/>
              </a:rPr>
              <a:t>Outage management</a:t>
            </a:r>
          </a:p>
          <a:p>
            <a:pPr marL="174625" marR="0" lvl="0" indent="-174625"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etricHPE"/>
                <a:ea typeface="+mn-ea"/>
                <a:cs typeface="+mn-cs"/>
              </a:rPr>
              <a:t>Incident dashboard</a:t>
            </a:r>
          </a:p>
          <a:p>
            <a:pPr marL="174625" marR="0" lvl="0" indent="-174625"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etricHPE"/>
                <a:ea typeface="+mn-ea"/>
                <a:cs typeface="+mn-cs"/>
              </a:rPr>
              <a:t>Collaborative support</a:t>
            </a:r>
          </a:p>
        </p:txBody>
      </p:sp>
      <p:sp>
        <p:nvSpPr>
          <p:cNvPr id="22" name="Oval 21">
            <a:extLst>
              <a:ext uri="{FF2B5EF4-FFF2-40B4-BE49-F238E27FC236}">
                <a16:creationId xmlns:a16="http://schemas.microsoft.com/office/drawing/2014/main" id="{741549A0-272E-4CF0-AF1F-72073DF4F916}"/>
              </a:ext>
            </a:extLst>
          </p:cNvPr>
          <p:cNvSpPr/>
          <p:nvPr/>
        </p:nvSpPr>
        <p:spPr bwMode="ltGray">
          <a:xfrm>
            <a:off x="7076996" y="1321740"/>
            <a:ext cx="960120" cy="960120"/>
          </a:xfrm>
          <a:prstGeom prst="ellipse">
            <a:avLst/>
          </a:prstGeom>
          <a:solidFill>
            <a:schemeClr val="bg1"/>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26" name="Oval 25">
            <a:extLst>
              <a:ext uri="{FF2B5EF4-FFF2-40B4-BE49-F238E27FC236}">
                <a16:creationId xmlns:a16="http://schemas.microsoft.com/office/drawing/2014/main" id="{47313D76-FA6F-4A92-8929-90C021DA8D27}"/>
              </a:ext>
            </a:extLst>
          </p:cNvPr>
          <p:cNvSpPr/>
          <p:nvPr/>
        </p:nvSpPr>
        <p:spPr bwMode="ltGray">
          <a:xfrm>
            <a:off x="6990799" y="1235543"/>
            <a:ext cx="1132515" cy="1132515"/>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17" name="Freeform: Shape 16">
            <a:extLst>
              <a:ext uri="{FF2B5EF4-FFF2-40B4-BE49-F238E27FC236}">
                <a16:creationId xmlns:a16="http://schemas.microsoft.com/office/drawing/2014/main" id="{B90B9E0C-98DD-4B77-842D-CCB7009A5969}"/>
              </a:ext>
            </a:extLst>
          </p:cNvPr>
          <p:cNvSpPr/>
          <p:nvPr/>
        </p:nvSpPr>
        <p:spPr bwMode="ltGray">
          <a:xfrm>
            <a:off x="9152994" y="1784079"/>
            <a:ext cx="2654538" cy="4127383"/>
          </a:xfrm>
          <a:custGeom>
            <a:avLst/>
            <a:gdLst>
              <a:gd name="connsiteX0" fmla="*/ 0 w 2654538"/>
              <a:gd name="connsiteY0" fmla="*/ 0 h 4127383"/>
              <a:gd name="connsiteX1" fmla="*/ 705222 w 2654538"/>
              <a:gd name="connsiteY1" fmla="*/ 0 h 4127383"/>
              <a:gd name="connsiteX2" fmla="*/ 703648 w 2654538"/>
              <a:gd name="connsiteY2" fmla="*/ 15613 h 4127383"/>
              <a:gd name="connsiteX3" fmla="*/ 1327269 w 2654538"/>
              <a:gd name="connsiteY3" fmla="*/ 639234 h 4127383"/>
              <a:gd name="connsiteX4" fmla="*/ 1950890 w 2654538"/>
              <a:gd name="connsiteY4" fmla="*/ 15613 h 4127383"/>
              <a:gd name="connsiteX5" fmla="*/ 1949316 w 2654538"/>
              <a:gd name="connsiteY5" fmla="*/ 0 h 4127383"/>
              <a:gd name="connsiteX6" fmla="*/ 2654538 w 2654538"/>
              <a:gd name="connsiteY6" fmla="*/ 0 h 4127383"/>
              <a:gd name="connsiteX7" fmla="*/ 2654538 w 2654538"/>
              <a:gd name="connsiteY7" fmla="*/ 4127383 h 4127383"/>
              <a:gd name="connsiteX8" fmla="*/ 0 w 2654538"/>
              <a:gd name="connsiteY8" fmla="*/ 4127383 h 412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538" h="4127383">
                <a:moveTo>
                  <a:pt x="0" y="0"/>
                </a:moveTo>
                <a:lnTo>
                  <a:pt x="705222" y="0"/>
                </a:lnTo>
                <a:lnTo>
                  <a:pt x="703648" y="15613"/>
                </a:lnTo>
                <a:cubicBezTo>
                  <a:pt x="703648" y="360029"/>
                  <a:pt x="982853" y="639234"/>
                  <a:pt x="1327269" y="639234"/>
                </a:cubicBezTo>
                <a:cubicBezTo>
                  <a:pt x="1671685" y="639234"/>
                  <a:pt x="1950890" y="360029"/>
                  <a:pt x="1950890" y="15613"/>
                </a:cubicBezTo>
                <a:lnTo>
                  <a:pt x="1949316" y="0"/>
                </a:lnTo>
                <a:lnTo>
                  <a:pt x="2654538" y="0"/>
                </a:lnTo>
                <a:lnTo>
                  <a:pt x="2654538" y="4127383"/>
                </a:lnTo>
                <a:lnTo>
                  <a:pt x="0" y="4127383"/>
                </a:lnTo>
                <a:close/>
              </a:path>
            </a:pathLst>
          </a:cu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822960" bIns="9144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mj-lt"/>
                <a:ea typeface="+mn-ea"/>
                <a:cs typeface="+mn-cs"/>
              </a:rPr>
              <a:t>EXPANSION</a:t>
            </a:r>
          </a:p>
          <a:p>
            <a:pPr marL="342900" marR="0" lvl="0" indent="-34290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etricHPE"/>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etricHPE"/>
                <a:ea typeface="+mn-ea"/>
                <a:cs typeface="+mn-cs"/>
              </a:rPr>
              <a:t>Capacity guidance</a:t>
            </a:r>
          </a:p>
          <a:p>
            <a:pPr marL="174625" marR="0" lvl="0" indent="-174625"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etricHPE"/>
                <a:ea typeface="+mn-ea"/>
                <a:cs typeface="+mn-cs"/>
              </a:rPr>
              <a:t>Performance alerts &amp; guidance*</a:t>
            </a:r>
          </a:p>
          <a:p>
            <a:pPr marL="174625" marR="0" lvl="0" indent="-174625"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2000" b="0" i="0" u="none" strike="noStrike" kern="1200" cap="none" spc="0" normalizeH="0" baseline="0" noProof="0" dirty="0">
                <a:ln>
                  <a:noFill/>
                </a:ln>
                <a:solidFill>
                  <a:schemeClr val="tx1"/>
                </a:solidFill>
                <a:effectLst/>
                <a:uLnTx/>
                <a:uFillTx/>
                <a:latin typeface="MetricHPE"/>
                <a:ea typeface="+mn-ea"/>
                <a:cs typeface="+mn-cs"/>
              </a:rPr>
              <a:t>Workload simulation*</a:t>
            </a:r>
          </a:p>
        </p:txBody>
      </p:sp>
      <p:sp>
        <p:nvSpPr>
          <p:cNvPr id="21" name="Oval 20">
            <a:extLst>
              <a:ext uri="{FF2B5EF4-FFF2-40B4-BE49-F238E27FC236}">
                <a16:creationId xmlns:a16="http://schemas.microsoft.com/office/drawing/2014/main" id="{9E3B5167-9E99-48B8-97F5-F1E71AF13FA8}"/>
              </a:ext>
            </a:extLst>
          </p:cNvPr>
          <p:cNvSpPr/>
          <p:nvPr/>
        </p:nvSpPr>
        <p:spPr bwMode="ltGray">
          <a:xfrm>
            <a:off x="9996117" y="1318254"/>
            <a:ext cx="960120" cy="960120"/>
          </a:xfrm>
          <a:prstGeom prst="ellipse">
            <a:avLst/>
          </a:prstGeom>
          <a:solidFill>
            <a:schemeClr val="bg1"/>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prstClr val="black"/>
              </a:solidFill>
              <a:latin typeface="MetricHPE"/>
            </a:endParaRPr>
          </a:p>
        </p:txBody>
      </p:sp>
      <p:sp>
        <p:nvSpPr>
          <p:cNvPr id="27" name="Oval 26">
            <a:extLst>
              <a:ext uri="{FF2B5EF4-FFF2-40B4-BE49-F238E27FC236}">
                <a16:creationId xmlns:a16="http://schemas.microsoft.com/office/drawing/2014/main" id="{939A7A5D-C6B9-4212-87BE-78DBCED116D9}"/>
              </a:ext>
            </a:extLst>
          </p:cNvPr>
          <p:cNvSpPr/>
          <p:nvPr/>
        </p:nvSpPr>
        <p:spPr bwMode="ltGray">
          <a:xfrm>
            <a:off x="9909920" y="1232057"/>
            <a:ext cx="1132515" cy="1132515"/>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19" name="Freeform: Shape 18">
            <a:extLst>
              <a:ext uri="{FF2B5EF4-FFF2-40B4-BE49-F238E27FC236}">
                <a16:creationId xmlns:a16="http://schemas.microsoft.com/office/drawing/2014/main" id="{D622C8E0-A92D-40C6-AAB6-A2FE51D477F8}"/>
              </a:ext>
            </a:extLst>
          </p:cNvPr>
          <p:cNvSpPr/>
          <p:nvPr/>
        </p:nvSpPr>
        <p:spPr bwMode="ltGray">
          <a:xfrm>
            <a:off x="3320300" y="1784079"/>
            <a:ext cx="2654538" cy="4127383"/>
          </a:xfrm>
          <a:custGeom>
            <a:avLst/>
            <a:gdLst>
              <a:gd name="connsiteX0" fmla="*/ 0 w 2654538"/>
              <a:gd name="connsiteY0" fmla="*/ 0 h 4127383"/>
              <a:gd name="connsiteX1" fmla="*/ 705222 w 2654538"/>
              <a:gd name="connsiteY1" fmla="*/ 0 h 4127383"/>
              <a:gd name="connsiteX2" fmla="*/ 703648 w 2654538"/>
              <a:gd name="connsiteY2" fmla="*/ 15613 h 4127383"/>
              <a:gd name="connsiteX3" fmla="*/ 1327269 w 2654538"/>
              <a:gd name="connsiteY3" fmla="*/ 639234 h 4127383"/>
              <a:gd name="connsiteX4" fmla="*/ 1950890 w 2654538"/>
              <a:gd name="connsiteY4" fmla="*/ 15613 h 4127383"/>
              <a:gd name="connsiteX5" fmla="*/ 1949316 w 2654538"/>
              <a:gd name="connsiteY5" fmla="*/ 0 h 4127383"/>
              <a:gd name="connsiteX6" fmla="*/ 2654538 w 2654538"/>
              <a:gd name="connsiteY6" fmla="*/ 0 h 4127383"/>
              <a:gd name="connsiteX7" fmla="*/ 2654538 w 2654538"/>
              <a:gd name="connsiteY7" fmla="*/ 4127383 h 4127383"/>
              <a:gd name="connsiteX8" fmla="*/ 0 w 2654538"/>
              <a:gd name="connsiteY8" fmla="*/ 4127383 h 412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538" h="4127383">
                <a:moveTo>
                  <a:pt x="0" y="0"/>
                </a:moveTo>
                <a:lnTo>
                  <a:pt x="705222" y="0"/>
                </a:lnTo>
                <a:lnTo>
                  <a:pt x="703648" y="15613"/>
                </a:lnTo>
                <a:cubicBezTo>
                  <a:pt x="703648" y="360029"/>
                  <a:pt x="982853" y="639234"/>
                  <a:pt x="1327269" y="639234"/>
                </a:cubicBezTo>
                <a:cubicBezTo>
                  <a:pt x="1671685" y="639234"/>
                  <a:pt x="1950890" y="360029"/>
                  <a:pt x="1950890" y="15613"/>
                </a:cubicBezTo>
                <a:lnTo>
                  <a:pt x="1949316" y="0"/>
                </a:lnTo>
                <a:lnTo>
                  <a:pt x="2654538" y="0"/>
                </a:lnTo>
                <a:lnTo>
                  <a:pt x="2654538" y="4127383"/>
                </a:lnTo>
                <a:lnTo>
                  <a:pt x="0" y="4127383"/>
                </a:lnTo>
                <a:close/>
              </a:path>
            </a:pathLst>
          </a:cu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822960" bIns="91440" rtlCol="0" anchor="t"/>
          <a:lstStyle/>
          <a:p>
            <a:pPr algn="ctr">
              <a:defRPr/>
            </a:pPr>
            <a:r>
              <a:rPr lang="en-US" sz="2800" b="1" dirty="0">
                <a:solidFill>
                  <a:prstClr val="white"/>
                </a:solidFill>
                <a:latin typeface="+mj-lt"/>
              </a:rPr>
              <a:t>PROACTIVE</a:t>
            </a:r>
          </a:p>
          <a:p>
            <a:pPr marL="342900" marR="0" lvl="0" indent="-34290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MetricHPE"/>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MetricHPE"/>
                <a:ea typeface="+mn-ea"/>
                <a:cs typeface="+mn-cs"/>
              </a:rPr>
              <a:t>AI predictive alerts*</a:t>
            </a:r>
          </a:p>
          <a:p>
            <a:pPr marL="174625" marR="0" lvl="0" indent="-174625"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fr-FR" sz="2000" b="0" i="0" u="none" strike="noStrike" kern="1200" cap="none" spc="0" normalizeH="0" baseline="0" noProof="0" dirty="0">
                <a:ln>
                  <a:noFill/>
                </a:ln>
                <a:solidFill>
                  <a:prstClr val="white"/>
                </a:solidFill>
                <a:effectLst/>
                <a:uLnTx/>
                <a:uFillTx/>
                <a:latin typeface="MetricHPE"/>
                <a:ea typeface="+mn-ea"/>
                <a:cs typeface="+mn-cs"/>
              </a:rPr>
              <a:t>FW/SW guidance</a:t>
            </a:r>
          </a:p>
          <a:p>
            <a:pPr marL="174625" marR="0" lvl="0" indent="-174625"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MetricHPE"/>
                <a:ea typeface="+mn-ea"/>
                <a:cs typeface="+mn-cs"/>
              </a:rPr>
              <a:t>Moderated forums</a:t>
            </a:r>
          </a:p>
          <a:p>
            <a:pPr marL="174625" marR="0" lvl="0" indent="-174625"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MetricHPE"/>
                <a:ea typeface="+mn-ea"/>
                <a:cs typeface="+mn-cs"/>
              </a:rPr>
              <a:t>Workload alerts &amp; guidance*</a:t>
            </a:r>
          </a:p>
          <a:p>
            <a:pPr marL="174625" marR="0" lvl="0" indent="-174625"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MetricHPE"/>
                <a:ea typeface="+mn-ea"/>
                <a:cs typeface="+mn-cs"/>
              </a:rPr>
              <a:t>Risk mitigation guidance*</a:t>
            </a:r>
          </a:p>
          <a:p>
            <a:pPr marL="174625" marR="0" lvl="0" indent="-174625"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MetricHPE"/>
                <a:ea typeface="+mn-ea"/>
                <a:cs typeface="+mn-cs"/>
              </a:rPr>
              <a:t>Tech tip videos </a:t>
            </a:r>
            <a:endParaRPr kumimoji="0" lang="en-US" sz="24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23" name="Oval 22">
            <a:extLst>
              <a:ext uri="{FF2B5EF4-FFF2-40B4-BE49-F238E27FC236}">
                <a16:creationId xmlns:a16="http://schemas.microsoft.com/office/drawing/2014/main" id="{90300E77-B157-405D-988B-6F8F98AEB75B}"/>
              </a:ext>
            </a:extLst>
          </p:cNvPr>
          <p:cNvSpPr/>
          <p:nvPr/>
        </p:nvSpPr>
        <p:spPr bwMode="ltGray">
          <a:xfrm>
            <a:off x="4166257" y="1322682"/>
            <a:ext cx="960120" cy="960120"/>
          </a:xfrm>
          <a:prstGeom prst="ellipse">
            <a:avLst/>
          </a:prstGeom>
          <a:solidFill>
            <a:schemeClr val="bg1"/>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prstClr val="black"/>
              </a:solidFill>
              <a:latin typeface="MetricHPE"/>
            </a:endParaRPr>
          </a:p>
        </p:txBody>
      </p:sp>
      <p:sp>
        <p:nvSpPr>
          <p:cNvPr id="25" name="Oval 24">
            <a:extLst>
              <a:ext uri="{FF2B5EF4-FFF2-40B4-BE49-F238E27FC236}">
                <a16:creationId xmlns:a16="http://schemas.microsoft.com/office/drawing/2014/main" id="{1EDD69F8-6A01-4C87-926B-96639A5D6165}"/>
              </a:ext>
            </a:extLst>
          </p:cNvPr>
          <p:cNvSpPr/>
          <p:nvPr/>
        </p:nvSpPr>
        <p:spPr bwMode="ltGray">
          <a:xfrm>
            <a:off x="4080060" y="1236485"/>
            <a:ext cx="1132515" cy="1132515"/>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8" name="Rectangle 7">
            <a:extLst>
              <a:ext uri="{FF2B5EF4-FFF2-40B4-BE49-F238E27FC236}">
                <a16:creationId xmlns:a16="http://schemas.microsoft.com/office/drawing/2014/main" id="{9B8244E0-C3E0-4BE4-89AA-D9841AAD8099}"/>
              </a:ext>
            </a:extLst>
          </p:cNvPr>
          <p:cNvSpPr/>
          <p:nvPr/>
        </p:nvSpPr>
        <p:spPr>
          <a:xfrm>
            <a:off x="285743" y="5937882"/>
            <a:ext cx="2600392" cy="246221"/>
          </a:xfrm>
          <a:prstGeom prst="rect">
            <a:avLst/>
          </a:prstGeom>
        </p:spPr>
        <p:txBody>
          <a:bodyPr wrap="none">
            <a:spAutoFit/>
          </a:bodyPr>
          <a:lstStyle/>
          <a:p>
            <a:r>
              <a:rPr lang="en-US" sz="1000" dirty="0"/>
              <a:t>*</a:t>
            </a:r>
            <a:r>
              <a:rPr lang="en-US" sz="1000" baseline="30000" dirty="0"/>
              <a:t> </a:t>
            </a:r>
            <a:r>
              <a:rPr lang="en-US" sz="1000" dirty="0"/>
              <a:t>Connected product with HPE InfoSight required</a:t>
            </a:r>
          </a:p>
        </p:txBody>
      </p:sp>
      <p:grpSp>
        <p:nvGrpSpPr>
          <p:cNvPr id="9" name="Group 8">
            <a:extLst>
              <a:ext uri="{FF2B5EF4-FFF2-40B4-BE49-F238E27FC236}">
                <a16:creationId xmlns:a16="http://schemas.microsoft.com/office/drawing/2014/main" id="{FDA3F828-B596-4410-84F4-E413C3BB7EB0}"/>
              </a:ext>
            </a:extLst>
          </p:cNvPr>
          <p:cNvGrpSpPr/>
          <p:nvPr/>
        </p:nvGrpSpPr>
        <p:grpSpPr>
          <a:xfrm>
            <a:off x="403953" y="1235543"/>
            <a:ext cx="2654538" cy="4675919"/>
            <a:chOff x="403953" y="1235543"/>
            <a:chExt cx="2654538" cy="4675919"/>
          </a:xfrm>
        </p:grpSpPr>
        <p:sp>
          <p:nvSpPr>
            <p:cNvPr id="20" name="Freeform: Shape 19">
              <a:extLst>
                <a:ext uri="{FF2B5EF4-FFF2-40B4-BE49-F238E27FC236}">
                  <a16:creationId xmlns:a16="http://schemas.microsoft.com/office/drawing/2014/main" id="{EF6790C5-7CEB-411A-B63B-DA149AA5B438}"/>
                </a:ext>
              </a:extLst>
            </p:cNvPr>
            <p:cNvSpPr/>
            <p:nvPr/>
          </p:nvSpPr>
          <p:spPr bwMode="ltGray">
            <a:xfrm>
              <a:off x="403953" y="1784079"/>
              <a:ext cx="2654538" cy="4127383"/>
            </a:xfrm>
            <a:custGeom>
              <a:avLst/>
              <a:gdLst>
                <a:gd name="connsiteX0" fmla="*/ 0 w 2654538"/>
                <a:gd name="connsiteY0" fmla="*/ 0 h 4127383"/>
                <a:gd name="connsiteX1" fmla="*/ 705222 w 2654538"/>
                <a:gd name="connsiteY1" fmla="*/ 0 h 4127383"/>
                <a:gd name="connsiteX2" fmla="*/ 703648 w 2654538"/>
                <a:gd name="connsiteY2" fmla="*/ 15613 h 4127383"/>
                <a:gd name="connsiteX3" fmla="*/ 1327269 w 2654538"/>
                <a:gd name="connsiteY3" fmla="*/ 639234 h 4127383"/>
                <a:gd name="connsiteX4" fmla="*/ 1950890 w 2654538"/>
                <a:gd name="connsiteY4" fmla="*/ 15613 h 4127383"/>
                <a:gd name="connsiteX5" fmla="*/ 1949316 w 2654538"/>
                <a:gd name="connsiteY5" fmla="*/ 0 h 4127383"/>
                <a:gd name="connsiteX6" fmla="*/ 2654538 w 2654538"/>
                <a:gd name="connsiteY6" fmla="*/ 0 h 4127383"/>
                <a:gd name="connsiteX7" fmla="*/ 2654538 w 2654538"/>
                <a:gd name="connsiteY7" fmla="*/ 4127383 h 4127383"/>
                <a:gd name="connsiteX8" fmla="*/ 0 w 2654538"/>
                <a:gd name="connsiteY8" fmla="*/ 4127383 h 4127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4538" h="4127383">
                  <a:moveTo>
                    <a:pt x="0" y="0"/>
                  </a:moveTo>
                  <a:lnTo>
                    <a:pt x="705222" y="0"/>
                  </a:lnTo>
                  <a:lnTo>
                    <a:pt x="703648" y="15613"/>
                  </a:lnTo>
                  <a:cubicBezTo>
                    <a:pt x="703648" y="360029"/>
                    <a:pt x="982853" y="639234"/>
                    <a:pt x="1327269" y="639234"/>
                  </a:cubicBezTo>
                  <a:cubicBezTo>
                    <a:pt x="1671685" y="639234"/>
                    <a:pt x="1950890" y="360029"/>
                    <a:pt x="1950890" y="15613"/>
                  </a:cubicBezTo>
                  <a:lnTo>
                    <a:pt x="1949316" y="0"/>
                  </a:lnTo>
                  <a:lnTo>
                    <a:pt x="2654538" y="0"/>
                  </a:lnTo>
                  <a:lnTo>
                    <a:pt x="2654538" y="4127383"/>
                  </a:lnTo>
                  <a:lnTo>
                    <a:pt x="0" y="4127383"/>
                  </a:lnTo>
                  <a:close/>
                </a:path>
              </a:pathLst>
            </a:cu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822960" bIns="91440" rtlCol="0" anchor="t"/>
            <a:lstStyle/>
            <a:p>
              <a:pPr algn="ctr">
                <a:defRPr/>
              </a:pPr>
              <a:r>
                <a:rPr lang="en-US" sz="2800" b="1" dirty="0">
                  <a:solidFill>
                    <a:prstClr val="white"/>
                  </a:solidFill>
                  <a:latin typeface="+mj-lt"/>
                </a:rPr>
                <a:t>ENABLEMENT</a:t>
              </a:r>
            </a:p>
            <a:p>
              <a:pPr marL="342900" marR="0" lvl="0" indent="-34290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endParaRPr kumimoji="0" lang="en-US" sz="2000" b="0" i="0" u="none" strike="noStrike" kern="1200" cap="none" spc="0" normalizeH="0" baseline="0" noProof="0" dirty="0">
                <a:ln>
                  <a:noFill/>
                </a:ln>
                <a:solidFill>
                  <a:prstClr val="white"/>
                </a:solidFill>
                <a:effectLst/>
                <a:uLnTx/>
                <a:uFillTx/>
                <a:latin typeface="MetricHPE"/>
                <a:ea typeface="+mn-ea"/>
                <a:cs typeface="+mn-cs"/>
              </a:endParaRPr>
            </a:p>
            <a:p>
              <a:pPr marL="174625" marR="0" lvl="0" indent="-174625"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MetricHPE"/>
                  <a:ea typeface="+mn-ea"/>
                  <a:cs typeface="+mn-cs"/>
                </a:rPr>
                <a:t>Usage &amp; process support</a:t>
              </a:r>
            </a:p>
            <a:p>
              <a:pPr marL="174625" marR="0" lvl="0" indent="-174625"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MetricHPE"/>
                  <a:ea typeface="+mn-ea"/>
                  <a:cs typeface="+mn-cs"/>
                </a:rPr>
                <a:t>Configuration guidance &amp; whitepapers</a:t>
              </a:r>
            </a:p>
            <a:p>
              <a:pPr marL="342900" marR="0" lvl="0" indent="-342900" algn="l" defTabSz="914400" rtl="0" eaLnBrk="1" fontAlgn="auto" latinLnBrk="0" hangingPunct="1">
                <a:lnSpc>
                  <a:spcPct val="100000"/>
                </a:lnSpc>
                <a:spcBef>
                  <a:spcPts val="0"/>
                </a:spcBef>
                <a:spcAft>
                  <a:spcPts val="0"/>
                </a:spcAft>
                <a:buClrTx/>
                <a:buSzTx/>
                <a:buFont typeface="MetricHPE" panose="020B0604020202020204" pitchFamily="34" charset="0"/>
                <a:buChar char="•"/>
                <a:tabLst/>
                <a:defRPr/>
              </a:pPr>
              <a:endParaRPr kumimoji="0" lang="en-US" sz="24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24" name="Oval 23">
              <a:extLst>
                <a:ext uri="{FF2B5EF4-FFF2-40B4-BE49-F238E27FC236}">
                  <a16:creationId xmlns:a16="http://schemas.microsoft.com/office/drawing/2014/main" id="{E2698E70-7EB0-403A-B871-1D11085E6939}"/>
                </a:ext>
              </a:extLst>
            </p:cNvPr>
            <p:cNvSpPr/>
            <p:nvPr/>
          </p:nvSpPr>
          <p:spPr bwMode="ltGray">
            <a:xfrm>
              <a:off x="1156576" y="1235543"/>
              <a:ext cx="1132515" cy="1132515"/>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MetricHPE"/>
                <a:ea typeface="+mn-ea"/>
                <a:cs typeface="+mn-cs"/>
              </a:endParaRPr>
            </a:p>
          </p:txBody>
        </p:sp>
        <p:sp>
          <p:nvSpPr>
            <p:cNvPr id="28" name="Oval 27">
              <a:extLst>
                <a:ext uri="{FF2B5EF4-FFF2-40B4-BE49-F238E27FC236}">
                  <a16:creationId xmlns:a16="http://schemas.microsoft.com/office/drawing/2014/main" id="{9543F837-A0D0-4594-967A-D9FA09188AD3}"/>
                </a:ext>
              </a:extLst>
            </p:cNvPr>
            <p:cNvSpPr/>
            <p:nvPr/>
          </p:nvSpPr>
          <p:spPr bwMode="ltGray">
            <a:xfrm>
              <a:off x="1242773" y="1321740"/>
              <a:ext cx="960120" cy="960120"/>
            </a:xfrm>
            <a:prstGeom prst="ellipse">
              <a:avLst/>
            </a:prstGeom>
            <a:solidFill>
              <a:schemeClr val="bg1"/>
            </a:solidFill>
            <a:ln w="127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algn="ctr"/>
              <a:endParaRPr lang="en-US" dirty="0">
                <a:solidFill>
                  <a:prstClr val="black"/>
                </a:solidFill>
                <a:latin typeface="MetricHPE"/>
              </a:endParaRPr>
            </a:p>
          </p:txBody>
        </p:sp>
        <p:pic>
          <p:nvPicPr>
            <p:cNvPr id="44" name="Grafika 8">
              <a:extLst>
                <a:ext uri="{FF2B5EF4-FFF2-40B4-BE49-F238E27FC236}">
                  <a16:creationId xmlns:a16="http://schemas.microsoft.com/office/drawing/2014/main" id="{E3DC860C-BA29-4CD2-A908-F1F518B9BF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75802" y="1548435"/>
              <a:ext cx="494062" cy="506730"/>
            </a:xfrm>
            <a:prstGeom prst="rect">
              <a:avLst/>
            </a:prstGeom>
          </p:spPr>
        </p:pic>
      </p:grpSp>
      <p:pic>
        <p:nvPicPr>
          <p:cNvPr id="46" name="Grafika 58">
            <a:extLst>
              <a:ext uri="{FF2B5EF4-FFF2-40B4-BE49-F238E27FC236}">
                <a16:creationId xmlns:a16="http://schemas.microsoft.com/office/drawing/2014/main" id="{3A6D855C-D609-4E55-BF7B-076F9AD457C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37291" y="1536709"/>
            <a:ext cx="418052" cy="532067"/>
          </a:xfrm>
          <a:prstGeom prst="rect">
            <a:avLst/>
          </a:prstGeom>
        </p:spPr>
      </p:pic>
      <p:pic>
        <p:nvPicPr>
          <p:cNvPr id="48" name="Grafika 25">
            <a:extLst>
              <a:ext uri="{FF2B5EF4-FFF2-40B4-BE49-F238E27FC236}">
                <a16:creationId xmlns:a16="http://schemas.microsoft.com/office/drawing/2014/main" id="{B7230641-DBCD-47A0-92CE-B5D5CB42383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316359" y="1561103"/>
            <a:ext cx="481394" cy="481394"/>
          </a:xfrm>
          <a:prstGeom prst="rect">
            <a:avLst/>
          </a:prstGeom>
        </p:spPr>
      </p:pic>
      <p:pic>
        <p:nvPicPr>
          <p:cNvPr id="51" name="Grafika 17">
            <a:extLst>
              <a:ext uri="{FF2B5EF4-FFF2-40B4-BE49-F238E27FC236}">
                <a16:creationId xmlns:a16="http://schemas.microsoft.com/office/drawing/2014/main" id="{35334B29-EE83-4BF4-931F-DD2CE8EF901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210144" y="1532281"/>
            <a:ext cx="532067" cy="532067"/>
          </a:xfrm>
          <a:prstGeom prst="rect">
            <a:avLst/>
          </a:prstGeom>
        </p:spPr>
      </p:pic>
    </p:spTree>
    <p:extLst>
      <p:ext uri="{BB962C8B-B14F-4D97-AF65-F5344CB8AC3E}">
        <p14:creationId xmlns:p14="http://schemas.microsoft.com/office/powerpoint/2010/main" val="100977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dirty="0"/>
              <a:t>CONFIDENTIAL | AUTHORIZED HPE PARTNER USE ONLY</a:t>
            </a:r>
          </a:p>
        </p:txBody>
      </p:sp>
      <p:sp>
        <p:nvSpPr>
          <p:cNvPr id="5" name="Slide Number Placeholder 4"/>
          <p:cNvSpPr>
            <a:spLocks noGrp="1"/>
          </p:cNvSpPr>
          <p:nvPr>
            <p:ph type="sldNum" sz="quarter" idx="11"/>
          </p:nvPr>
        </p:nvSpPr>
        <p:spPr/>
        <p:txBody>
          <a:bodyPr/>
          <a:lstStyle/>
          <a:p>
            <a:pPr defTabSz="1088421">
              <a:buFontTx/>
              <a:buBlip>
                <a:blip r:embed="rId2"/>
              </a:buBlip>
            </a:pPr>
            <a:fld id="{104FC826-72BB-4AF1-BA01-A94F7396A7DC}" type="slidenum">
              <a:rPr lang="en-US" smtClean="0"/>
              <a:pPr defTabSz="1088421">
                <a:buFontTx/>
                <a:buBlip>
                  <a:blip r:embed="rId2"/>
                </a:buBlip>
              </a:pPr>
              <a:t>71</a:t>
            </a:fld>
            <a:endParaRPr lang="en-US" dirty="0"/>
          </a:p>
        </p:txBody>
      </p:sp>
      <p:sp>
        <p:nvSpPr>
          <p:cNvPr id="2" name="Title 1"/>
          <p:cNvSpPr>
            <a:spLocks noGrp="1"/>
          </p:cNvSpPr>
          <p:nvPr>
            <p:ph type="title"/>
          </p:nvPr>
        </p:nvSpPr>
        <p:spPr/>
        <p:txBody>
          <a:bodyPr/>
          <a:lstStyle/>
          <a:p>
            <a:r>
              <a:rPr lang="en-US" dirty="0"/>
              <a:t>5—services to augment HPE Pointnext TECH CARE</a:t>
            </a:r>
          </a:p>
        </p:txBody>
      </p:sp>
      <p:sp>
        <p:nvSpPr>
          <p:cNvPr id="8" name="Text Placeholder 3">
            <a:extLst>
              <a:ext uri="{FF2B5EF4-FFF2-40B4-BE49-F238E27FC236}">
                <a16:creationId xmlns:a16="http://schemas.microsoft.com/office/drawing/2014/main" id="{C2CB4181-2CD1-4D5A-88C2-7399B1267C62}"/>
              </a:ext>
            </a:extLst>
          </p:cNvPr>
          <p:cNvSpPr txBox="1">
            <a:spLocks/>
          </p:cNvSpPr>
          <p:nvPr/>
        </p:nvSpPr>
        <p:spPr>
          <a:xfrm>
            <a:off x="8553153" y="1400264"/>
            <a:ext cx="3257847" cy="4643480"/>
          </a:xfrm>
          <a:prstGeom prst="rect">
            <a:avLst/>
          </a:prstGeom>
          <a:ln w="57150">
            <a:solidFill>
              <a:srgbClr val="32DAC8"/>
            </a:solidFill>
          </a:ln>
        </p:spPr>
        <p:txBody>
          <a:bodyPr lIns="228600"/>
          <a:lstStyle>
            <a:lvl1pPr marL="182880" indent="-182880" algn="l" defTabSz="914400" rtl="0" eaLnBrk="1" latinLnBrk="0" hangingPunct="1">
              <a:lnSpc>
                <a:spcPct val="90000"/>
              </a:lnSpc>
              <a:spcBef>
                <a:spcPts val="400"/>
              </a:spcBef>
              <a:buClrTx/>
              <a:buFont typeface="" panose="020B0303030202060203" pitchFamily="34" charset="0"/>
              <a:buChar char="•"/>
              <a:defRPr sz="2200" kern="1200">
                <a:solidFill>
                  <a:schemeClr val="tx1"/>
                </a:solidFill>
                <a:latin typeface="MetricHPE" panose="020B0503030202060203" pitchFamily="34" charset="0"/>
                <a:ea typeface="+mn-ea"/>
                <a:cs typeface="+mn-cs"/>
              </a:defRPr>
            </a:lvl1pPr>
            <a:lvl2pPr marL="411480" indent="-182880" algn="l" defTabSz="914400" rtl="0" eaLnBrk="1" latinLnBrk="0" hangingPunct="1">
              <a:lnSpc>
                <a:spcPct val="90000"/>
              </a:lnSpc>
              <a:spcBef>
                <a:spcPts val="400"/>
              </a:spcBef>
              <a:buClrTx/>
              <a:buSzPct val="90000"/>
              <a:buFont typeface="" panose="020B0303030202060203" pitchFamily="34" charset="0"/>
              <a:buChar char="•"/>
              <a:defRPr sz="2000" kern="1200">
                <a:solidFill>
                  <a:schemeClr val="tx1"/>
                </a:solidFill>
                <a:latin typeface="MetricHPE" panose="020B0503030202060203" pitchFamily="34" charset="0"/>
                <a:ea typeface="+mn-ea"/>
                <a:cs typeface="+mn-cs"/>
              </a:defRPr>
            </a:lvl2pPr>
            <a:lvl3pPr marL="548640" indent="-137160" algn="l" defTabSz="914400" rtl="0" eaLnBrk="1" latinLnBrk="0" hangingPunct="1">
              <a:lnSpc>
                <a:spcPct val="90000"/>
              </a:lnSpc>
              <a:spcBef>
                <a:spcPts val="400"/>
              </a:spcBef>
              <a:buClrTx/>
              <a:buFont typeface="" panose="020B0303030202060203" pitchFamily="34" charset="0"/>
              <a:buChar char="–"/>
              <a:defRPr sz="1800" kern="1200">
                <a:solidFill>
                  <a:schemeClr val="tx1"/>
                </a:solidFill>
                <a:latin typeface="MetricHPE" panose="020B0503030202060203" pitchFamily="34" charset="0"/>
                <a:ea typeface="+mn-ea"/>
                <a:cs typeface="+mn-cs"/>
              </a:defRPr>
            </a:lvl3pPr>
            <a:lvl4pPr marL="73152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etricHPE" panose="020B0503030202060203" pitchFamily="34" charset="0"/>
                <a:ea typeface="+mn-ea"/>
                <a:cs typeface="+mn-cs"/>
              </a:defRPr>
            </a:lvl4pPr>
            <a:lvl5pPr marL="868680" indent="-137160" algn="l" defTabSz="914400" rtl="0" eaLnBrk="1" latinLnBrk="0" hangingPunct="1">
              <a:lnSpc>
                <a:spcPct val="90000"/>
              </a:lnSpc>
              <a:spcBef>
                <a:spcPts val="400"/>
              </a:spcBef>
              <a:buClrTx/>
              <a:buFont typeface="" panose="020B0303030202060203" pitchFamily="34" charset="0"/>
              <a:buChar char="–"/>
              <a:defRPr sz="1600" kern="1200">
                <a:solidFill>
                  <a:schemeClr val="tx1"/>
                </a:solidFill>
                <a:latin typeface="MetricHPE" panose="020B0503030202060203" pitchFamily="34" charset="0"/>
                <a:ea typeface="+mn-ea"/>
                <a:cs typeface="+mn-cs"/>
              </a:defRPr>
            </a:lvl5pPr>
            <a:lvl6pPr marL="105156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ClrTx/>
              <a:buFont typeface="" panose="020B0303030202060203" pitchFamily="34" charset="0"/>
              <a:buChar char="–"/>
              <a:defRPr sz="1200" kern="1200">
                <a:solidFill>
                  <a:schemeClr val="tx1"/>
                </a:solidFill>
                <a:latin typeface="+mn-lt"/>
                <a:ea typeface="+mn-ea"/>
                <a:cs typeface="+mn-cs"/>
              </a:defRPr>
            </a:lvl9pPr>
          </a:lstStyle>
          <a:p>
            <a:pPr marL="174625" indent="-174625"/>
            <a:endParaRPr lang="en-US" dirty="0"/>
          </a:p>
          <a:p>
            <a:pPr marL="174625" indent="-174625">
              <a:buFont typeface="MetricHPE" panose="020B0604020202020204" pitchFamily="34" charset="0"/>
              <a:buChar char="•"/>
            </a:pPr>
            <a:r>
              <a:rPr lang="en-US" dirty="0"/>
              <a:t>Installation &amp; startup</a:t>
            </a:r>
          </a:p>
          <a:p>
            <a:pPr marL="174625" indent="-174625">
              <a:buFont typeface="MetricHPE" panose="020B0604020202020204" pitchFamily="34" charset="0"/>
              <a:buChar char="•"/>
            </a:pPr>
            <a:r>
              <a:rPr lang="en-US" dirty="0"/>
              <a:t>Performance tuning</a:t>
            </a:r>
          </a:p>
          <a:p>
            <a:pPr marL="174625" indent="-174625">
              <a:buFont typeface="MetricHPE" panose="020B0604020202020204" pitchFamily="34" charset="0"/>
              <a:buChar char="•"/>
            </a:pPr>
            <a:r>
              <a:rPr lang="en-US" dirty="0"/>
              <a:t>Security assessment</a:t>
            </a:r>
          </a:p>
          <a:p>
            <a:pPr marL="174625" indent="-174625">
              <a:buFont typeface="MetricHPE" panose="020B0604020202020204" pitchFamily="34" charset="0"/>
              <a:buChar char="•"/>
            </a:pPr>
            <a:r>
              <a:rPr lang="en-US" dirty="0"/>
              <a:t>Data migration</a:t>
            </a:r>
          </a:p>
          <a:p>
            <a:pPr marL="174625" indent="-174625">
              <a:buFont typeface="MetricHPE" panose="020B0604020202020204" pitchFamily="34" charset="0"/>
              <a:buChar char="•"/>
            </a:pPr>
            <a:r>
              <a:rPr lang="en-US" dirty="0"/>
              <a:t>Firmware deployment</a:t>
            </a:r>
          </a:p>
          <a:p>
            <a:pPr marL="174625" indent="-174625">
              <a:buFont typeface="MetricHPE" panose="020B0604020202020204" pitchFamily="34" charset="0"/>
              <a:buChar char="•"/>
            </a:pPr>
            <a:r>
              <a:rPr lang="en-US" dirty="0"/>
              <a:t>Technical training</a:t>
            </a:r>
          </a:p>
          <a:p>
            <a:pPr marL="174625" indent="-174625">
              <a:buFont typeface="MetricHPE" panose="020B0604020202020204" pitchFamily="34" charset="0"/>
              <a:buChar char="•"/>
            </a:pPr>
            <a:r>
              <a:rPr lang="en-US" dirty="0"/>
              <a:t>Workload consulting</a:t>
            </a:r>
          </a:p>
          <a:p>
            <a:pPr marL="174625" indent="-174625">
              <a:buFont typeface="MetricHPE" panose="020B0604020202020204" pitchFamily="34" charset="0"/>
              <a:buChar char="•"/>
            </a:pPr>
            <a:r>
              <a:rPr lang="en-US" dirty="0"/>
              <a:t>Software deployment</a:t>
            </a:r>
          </a:p>
          <a:p>
            <a:pPr marL="174625" indent="-174625">
              <a:buFont typeface="MetricHPE" panose="020B0604020202020204" pitchFamily="34" charset="0"/>
              <a:buChar char="•"/>
            </a:pPr>
            <a:r>
              <a:rPr lang="en-US" dirty="0"/>
              <a:t>Retire and sanitize</a:t>
            </a:r>
          </a:p>
          <a:p>
            <a:pPr marL="174625" indent="-174625">
              <a:buFont typeface="MetricHPE" panose="020B0604020202020204" pitchFamily="34" charset="0"/>
              <a:buChar char="•"/>
            </a:pPr>
            <a:r>
              <a:rPr lang="en-US" dirty="0"/>
              <a:t>Plus many more…</a:t>
            </a:r>
          </a:p>
        </p:txBody>
      </p:sp>
      <p:sp>
        <p:nvSpPr>
          <p:cNvPr id="9" name="TextBox 8">
            <a:extLst>
              <a:ext uri="{FF2B5EF4-FFF2-40B4-BE49-F238E27FC236}">
                <a16:creationId xmlns:a16="http://schemas.microsoft.com/office/drawing/2014/main" id="{484DBA5E-5AD6-4F79-9D36-71AD0807A740}"/>
              </a:ext>
            </a:extLst>
          </p:cNvPr>
          <p:cNvSpPr txBox="1"/>
          <p:nvPr/>
        </p:nvSpPr>
        <p:spPr>
          <a:xfrm>
            <a:off x="8686475" y="1113383"/>
            <a:ext cx="2991203" cy="572464"/>
          </a:xfrm>
          <a:prstGeom prst="rect">
            <a:avLst/>
          </a:prstGeom>
          <a:solidFill>
            <a:schemeClr val="bg1"/>
          </a:solidFill>
          <a:ln w="57150">
            <a:noFill/>
            <a:miter lim="800000"/>
          </a:ln>
        </p:spPr>
        <p:txBody>
          <a:bodyPr wrap="none" lIns="91440" tIns="91440" rIns="91440" bIns="91440" rtlCol="0">
            <a:spAutoFit/>
          </a:bodyPr>
          <a:lstStyle/>
          <a:p>
            <a:pPr marL="0" marR="0" lvl="0" indent="0" algn="l" defTabSz="914400" rtl="0" eaLnBrk="1" fontAlgn="auto" latinLnBrk="0" hangingPunct="1">
              <a:lnSpc>
                <a:spcPct val="90000"/>
              </a:lnSpc>
              <a:spcBef>
                <a:spcPts val="40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etricHPE" panose="020B0703030202060203" pitchFamily="34" charset="0"/>
                <a:ea typeface="+mn-ea"/>
                <a:cs typeface="+mn-cs"/>
              </a:rPr>
              <a:t>Additional Services</a:t>
            </a:r>
          </a:p>
        </p:txBody>
      </p:sp>
      <p:grpSp>
        <p:nvGrpSpPr>
          <p:cNvPr id="10" name="Group 9">
            <a:extLst>
              <a:ext uri="{FF2B5EF4-FFF2-40B4-BE49-F238E27FC236}">
                <a16:creationId xmlns:a16="http://schemas.microsoft.com/office/drawing/2014/main" id="{04154726-8CBC-4247-B5DA-EA8A04BE5EE2}"/>
              </a:ext>
            </a:extLst>
          </p:cNvPr>
          <p:cNvGrpSpPr/>
          <p:nvPr/>
        </p:nvGrpSpPr>
        <p:grpSpPr>
          <a:xfrm>
            <a:off x="3353536" y="2901083"/>
            <a:ext cx="1824672" cy="1829369"/>
            <a:chOff x="3101866" y="2500493"/>
            <a:chExt cx="1824672" cy="1829369"/>
          </a:xfrm>
        </p:grpSpPr>
        <p:sp>
          <p:nvSpPr>
            <p:cNvPr id="11" name="Rectangle 10">
              <a:extLst>
                <a:ext uri="{FF2B5EF4-FFF2-40B4-BE49-F238E27FC236}">
                  <a16:creationId xmlns:a16="http://schemas.microsoft.com/office/drawing/2014/main" id="{9C197EE0-EF4F-4520-B3CF-69CE81B39638}"/>
                </a:ext>
              </a:extLst>
            </p:cNvPr>
            <p:cNvSpPr/>
            <p:nvPr/>
          </p:nvSpPr>
          <p:spPr bwMode="ltGray">
            <a:xfrm>
              <a:off x="3103053" y="2500493"/>
              <a:ext cx="457200" cy="457200"/>
            </a:xfrm>
            <a:prstGeom prst="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12" name="Rectangle 11">
              <a:extLst>
                <a:ext uri="{FF2B5EF4-FFF2-40B4-BE49-F238E27FC236}">
                  <a16:creationId xmlns:a16="http://schemas.microsoft.com/office/drawing/2014/main" id="{DA64BDDC-A912-4E78-B172-D0D44EFE8510}"/>
                </a:ext>
              </a:extLst>
            </p:cNvPr>
            <p:cNvSpPr/>
            <p:nvPr/>
          </p:nvSpPr>
          <p:spPr bwMode="ltGray">
            <a:xfrm>
              <a:off x="4469338" y="2500493"/>
              <a:ext cx="457200" cy="457200"/>
            </a:xfrm>
            <a:prstGeom prst="rect">
              <a:avLst/>
            </a:prstGeom>
            <a:solidFill>
              <a:srgbClr val="01A982"/>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13" name="Rectangle 12">
              <a:extLst>
                <a:ext uri="{FF2B5EF4-FFF2-40B4-BE49-F238E27FC236}">
                  <a16:creationId xmlns:a16="http://schemas.microsoft.com/office/drawing/2014/main" id="{C061C489-67BD-46E7-89D9-BF108863211A}"/>
                </a:ext>
              </a:extLst>
            </p:cNvPr>
            <p:cNvSpPr/>
            <p:nvPr/>
          </p:nvSpPr>
          <p:spPr bwMode="ltGray">
            <a:xfrm>
              <a:off x="3101866" y="3420324"/>
              <a:ext cx="457200" cy="457200"/>
            </a:xfrm>
            <a:prstGeom prst="rect">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14" name="Rectangle 13">
              <a:extLst>
                <a:ext uri="{FF2B5EF4-FFF2-40B4-BE49-F238E27FC236}">
                  <a16:creationId xmlns:a16="http://schemas.microsoft.com/office/drawing/2014/main" id="{440BACB5-6A25-4BD4-8D7D-E8A22CF79CFA}"/>
                </a:ext>
              </a:extLst>
            </p:cNvPr>
            <p:cNvSpPr/>
            <p:nvPr/>
          </p:nvSpPr>
          <p:spPr bwMode="ltGray">
            <a:xfrm>
              <a:off x="4010659" y="3872662"/>
              <a:ext cx="457200" cy="457200"/>
            </a:xfrm>
            <a:prstGeom prst="rect">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15" name="Rectangle 14">
              <a:extLst>
                <a:ext uri="{FF2B5EF4-FFF2-40B4-BE49-F238E27FC236}">
                  <a16:creationId xmlns:a16="http://schemas.microsoft.com/office/drawing/2014/main" id="{07F71162-5A6E-49B5-A66E-56B916139756}"/>
                </a:ext>
              </a:extLst>
            </p:cNvPr>
            <p:cNvSpPr/>
            <p:nvPr/>
          </p:nvSpPr>
          <p:spPr bwMode="ltGray">
            <a:xfrm>
              <a:off x="4469338" y="3420324"/>
              <a:ext cx="457200" cy="45720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16" name="Rectangle 15">
              <a:extLst>
                <a:ext uri="{FF2B5EF4-FFF2-40B4-BE49-F238E27FC236}">
                  <a16:creationId xmlns:a16="http://schemas.microsoft.com/office/drawing/2014/main" id="{1BFF2A32-D52E-4A1E-A554-DF1055C0D011}"/>
                </a:ext>
              </a:extLst>
            </p:cNvPr>
            <p:cNvSpPr/>
            <p:nvPr/>
          </p:nvSpPr>
          <p:spPr bwMode="ltGray">
            <a:xfrm>
              <a:off x="3581992" y="2984466"/>
              <a:ext cx="859536" cy="859536"/>
            </a:xfrm>
            <a:prstGeom prst="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lvl="0" algn="ctr">
                <a:defRPr/>
              </a:pPr>
              <a:r>
                <a:rPr lang="en-US" sz="1200" b="1" dirty="0">
                  <a:solidFill>
                    <a:prstClr val="black"/>
                  </a:solidFill>
                  <a:latin typeface="MetricHPE" panose="020B0703030202060203" pitchFamily="34" charset="0"/>
                </a:rPr>
                <a:t>HPE Pointnext Tech Care</a:t>
              </a:r>
            </a:p>
          </p:txBody>
        </p:sp>
      </p:grpSp>
      <p:grpSp>
        <p:nvGrpSpPr>
          <p:cNvPr id="17" name="Group 16">
            <a:extLst>
              <a:ext uri="{FF2B5EF4-FFF2-40B4-BE49-F238E27FC236}">
                <a16:creationId xmlns:a16="http://schemas.microsoft.com/office/drawing/2014/main" id="{F76C4A4A-C204-463A-9371-2422F1A1C90E}"/>
              </a:ext>
            </a:extLst>
          </p:cNvPr>
          <p:cNvGrpSpPr/>
          <p:nvPr/>
        </p:nvGrpSpPr>
        <p:grpSpPr>
          <a:xfrm>
            <a:off x="699411" y="2901083"/>
            <a:ext cx="1830753" cy="1829369"/>
            <a:chOff x="481297" y="2500493"/>
            <a:chExt cx="1830753" cy="1829369"/>
          </a:xfrm>
        </p:grpSpPr>
        <p:sp>
          <p:nvSpPr>
            <p:cNvPr id="18" name="Rectangle 17">
              <a:extLst>
                <a:ext uri="{FF2B5EF4-FFF2-40B4-BE49-F238E27FC236}">
                  <a16:creationId xmlns:a16="http://schemas.microsoft.com/office/drawing/2014/main" id="{9DEECC5E-0EBD-4E05-BC09-DA2FF5ED5A0D}"/>
                </a:ext>
              </a:extLst>
            </p:cNvPr>
            <p:cNvSpPr/>
            <p:nvPr/>
          </p:nvSpPr>
          <p:spPr bwMode="ltGray">
            <a:xfrm>
              <a:off x="973612" y="2984466"/>
              <a:ext cx="859536" cy="859536"/>
            </a:xfrm>
            <a:prstGeom prst="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MetricHPE" panose="020B0703030202060203" pitchFamily="34" charset="0"/>
                  <a:ea typeface="+mn-ea"/>
                  <a:cs typeface="+mn-cs"/>
                </a:rPr>
                <a:t>HPE Pointnext Tech Care</a:t>
              </a:r>
            </a:p>
          </p:txBody>
        </p:sp>
        <p:sp>
          <p:nvSpPr>
            <p:cNvPr id="19" name="Rectangle 18">
              <a:extLst>
                <a:ext uri="{FF2B5EF4-FFF2-40B4-BE49-F238E27FC236}">
                  <a16:creationId xmlns:a16="http://schemas.microsoft.com/office/drawing/2014/main" id="{CB87850E-6CAA-4203-9CC6-CDF583E009A2}"/>
                </a:ext>
              </a:extLst>
            </p:cNvPr>
            <p:cNvSpPr/>
            <p:nvPr/>
          </p:nvSpPr>
          <p:spPr bwMode="ltGray">
            <a:xfrm>
              <a:off x="1854850" y="2954260"/>
              <a:ext cx="457200" cy="457200"/>
            </a:xfrm>
            <a:prstGeom prst="rect">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20" name="Rectangle 19">
              <a:extLst>
                <a:ext uri="{FF2B5EF4-FFF2-40B4-BE49-F238E27FC236}">
                  <a16:creationId xmlns:a16="http://schemas.microsoft.com/office/drawing/2014/main" id="{DFCA5E68-D987-4624-B688-8D7B9E298AC6}"/>
                </a:ext>
              </a:extLst>
            </p:cNvPr>
            <p:cNvSpPr/>
            <p:nvPr/>
          </p:nvSpPr>
          <p:spPr bwMode="ltGray">
            <a:xfrm>
              <a:off x="1854850" y="2500493"/>
              <a:ext cx="457200" cy="457200"/>
            </a:xfrm>
            <a:prstGeom prst="rect">
              <a:avLst/>
            </a:prstGeom>
            <a:solidFill>
              <a:srgbClr val="01A982"/>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21" name="Rectangle 20">
              <a:extLst>
                <a:ext uri="{FF2B5EF4-FFF2-40B4-BE49-F238E27FC236}">
                  <a16:creationId xmlns:a16="http://schemas.microsoft.com/office/drawing/2014/main" id="{2660E507-FCDA-463A-84D2-32ABCED0F359}"/>
                </a:ext>
              </a:extLst>
            </p:cNvPr>
            <p:cNvSpPr/>
            <p:nvPr/>
          </p:nvSpPr>
          <p:spPr bwMode="ltGray">
            <a:xfrm>
              <a:off x="481297" y="2500493"/>
              <a:ext cx="457200" cy="457200"/>
            </a:xfrm>
            <a:prstGeom prst="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22" name="Rectangle 21">
              <a:extLst>
                <a:ext uri="{FF2B5EF4-FFF2-40B4-BE49-F238E27FC236}">
                  <a16:creationId xmlns:a16="http://schemas.microsoft.com/office/drawing/2014/main" id="{D1633299-AFA6-4866-BE6A-A1B4A9F9884C}"/>
                </a:ext>
              </a:extLst>
            </p:cNvPr>
            <p:cNvSpPr/>
            <p:nvPr/>
          </p:nvSpPr>
          <p:spPr bwMode="ltGray">
            <a:xfrm>
              <a:off x="485719" y="3872662"/>
              <a:ext cx="457200" cy="457200"/>
            </a:xfrm>
            <a:prstGeom prst="rect">
              <a:avLst/>
            </a:pr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grpSp>
      <p:grpSp>
        <p:nvGrpSpPr>
          <p:cNvPr id="23" name="Group 22">
            <a:extLst>
              <a:ext uri="{FF2B5EF4-FFF2-40B4-BE49-F238E27FC236}">
                <a16:creationId xmlns:a16="http://schemas.microsoft.com/office/drawing/2014/main" id="{1D0D543E-943E-4498-A804-BC6088B9A142}"/>
              </a:ext>
            </a:extLst>
          </p:cNvPr>
          <p:cNvGrpSpPr/>
          <p:nvPr/>
        </p:nvGrpSpPr>
        <p:grpSpPr>
          <a:xfrm>
            <a:off x="5997937" y="1088148"/>
            <a:ext cx="2250234" cy="3638586"/>
            <a:chOff x="5997937" y="687558"/>
            <a:chExt cx="2250234" cy="3638586"/>
          </a:xfrm>
        </p:grpSpPr>
        <p:sp>
          <p:nvSpPr>
            <p:cNvPr id="24" name="Rectangle 23">
              <a:extLst>
                <a:ext uri="{FF2B5EF4-FFF2-40B4-BE49-F238E27FC236}">
                  <a16:creationId xmlns:a16="http://schemas.microsoft.com/office/drawing/2014/main" id="{21EBB3C4-0FEC-4AB9-B969-211F56B92DA1}"/>
                </a:ext>
              </a:extLst>
            </p:cNvPr>
            <p:cNvSpPr/>
            <p:nvPr/>
          </p:nvSpPr>
          <p:spPr bwMode="ltGray">
            <a:xfrm rot="1520607">
              <a:off x="6608486" y="1538694"/>
              <a:ext cx="457200" cy="457200"/>
            </a:xfrm>
            <a:prstGeom prst="rect">
              <a:avLst/>
            </a:prstGeom>
            <a:solidFill>
              <a:schemeClr val="accent4"/>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25" name="Rectangle 24">
              <a:extLst>
                <a:ext uri="{FF2B5EF4-FFF2-40B4-BE49-F238E27FC236}">
                  <a16:creationId xmlns:a16="http://schemas.microsoft.com/office/drawing/2014/main" id="{8C2E5016-30FA-47BF-86E6-6FD65D764E59}"/>
                </a:ext>
              </a:extLst>
            </p:cNvPr>
            <p:cNvSpPr/>
            <p:nvPr/>
          </p:nvSpPr>
          <p:spPr bwMode="ltGray">
            <a:xfrm rot="2850817">
              <a:off x="7481132" y="1190992"/>
              <a:ext cx="381919" cy="381919"/>
            </a:xfrm>
            <a:prstGeom prst="rect">
              <a:avLst/>
            </a:prstGeom>
            <a:solidFill>
              <a:schemeClr val="bg2"/>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26" name="Rectangle 25">
              <a:extLst>
                <a:ext uri="{FF2B5EF4-FFF2-40B4-BE49-F238E27FC236}">
                  <a16:creationId xmlns:a16="http://schemas.microsoft.com/office/drawing/2014/main" id="{15C60877-C6C5-44ED-BFD0-5972D3D8412A}"/>
                </a:ext>
              </a:extLst>
            </p:cNvPr>
            <p:cNvSpPr/>
            <p:nvPr/>
          </p:nvSpPr>
          <p:spPr bwMode="ltGray">
            <a:xfrm rot="20599715">
              <a:off x="7995798" y="687558"/>
              <a:ext cx="252373" cy="252373"/>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27" name="Rectangle 26">
              <a:extLst>
                <a:ext uri="{FF2B5EF4-FFF2-40B4-BE49-F238E27FC236}">
                  <a16:creationId xmlns:a16="http://schemas.microsoft.com/office/drawing/2014/main" id="{BC14BF3B-8570-4F91-8D41-8A79F4F5627E}"/>
                </a:ext>
              </a:extLst>
            </p:cNvPr>
            <p:cNvSpPr/>
            <p:nvPr/>
          </p:nvSpPr>
          <p:spPr bwMode="ltGray">
            <a:xfrm>
              <a:off x="5997937" y="2496775"/>
              <a:ext cx="457200" cy="457200"/>
            </a:xfrm>
            <a:prstGeom prst="rect">
              <a:avLst/>
            </a:prstGeom>
            <a:solidFill>
              <a:schemeClr val="accent2"/>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28" name="Rectangle 27">
              <a:extLst>
                <a:ext uri="{FF2B5EF4-FFF2-40B4-BE49-F238E27FC236}">
                  <a16:creationId xmlns:a16="http://schemas.microsoft.com/office/drawing/2014/main" id="{09070B9E-8369-4BC7-B7AB-A786365CE3B0}"/>
                </a:ext>
              </a:extLst>
            </p:cNvPr>
            <p:cNvSpPr/>
            <p:nvPr/>
          </p:nvSpPr>
          <p:spPr bwMode="ltGray">
            <a:xfrm>
              <a:off x="6912936" y="2496775"/>
              <a:ext cx="457200" cy="457200"/>
            </a:xfrm>
            <a:prstGeom prst="rect">
              <a:avLst/>
            </a:prstGeom>
            <a:solidFill>
              <a:schemeClr val="tx2"/>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29" name="Rectangle 28">
              <a:extLst>
                <a:ext uri="{FF2B5EF4-FFF2-40B4-BE49-F238E27FC236}">
                  <a16:creationId xmlns:a16="http://schemas.microsoft.com/office/drawing/2014/main" id="{F8640D5E-1617-469F-B565-A3F15D6658F9}"/>
                </a:ext>
              </a:extLst>
            </p:cNvPr>
            <p:cNvSpPr/>
            <p:nvPr/>
          </p:nvSpPr>
          <p:spPr bwMode="ltGray">
            <a:xfrm>
              <a:off x="6001580" y="3868944"/>
              <a:ext cx="457200" cy="457200"/>
            </a:xfrm>
            <a:prstGeom prst="rect">
              <a:avLst/>
            </a:prstGeom>
            <a:solidFill>
              <a:schemeClr val="accent5"/>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30" name="Rectangle 29">
              <a:extLst>
                <a:ext uri="{FF2B5EF4-FFF2-40B4-BE49-F238E27FC236}">
                  <a16:creationId xmlns:a16="http://schemas.microsoft.com/office/drawing/2014/main" id="{4240DFBB-7DA9-450F-8A87-57E153F2FED2}"/>
                </a:ext>
              </a:extLst>
            </p:cNvPr>
            <p:cNvSpPr/>
            <p:nvPr/>
          </p:nvSpPr>
          <p:spPr bwMode="ltGray">
            <a:xfrm>
              <a:off x="6001580" y="3416606"/>
              <a:ext cx="457200" cy="457200"/>
            </a:xfrm>
            <a:prstGeom prst="rect">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31" name="Rectangle 30">
              <a:extLst>
                <a:ext uri="{FF2B5EF4-FFF2-40B4-BE49-F238E27FC236}">
                  <a16:creationId xmlns:a16="http://schemas.microsoft.com/office/drawing/2014/main" id="{5BB70557-DE7D-41D6-B43E-D8B3E76C6178}"/>
                </a:ext>
              </a:extLst>
            </p:cNvPr>
            <p:cNvSpPr/>
            <p:nvPr/>
          </p:nvSpPr>
          <p:spPr bwMode="ltGray">
            <a:xfrm>
              <a:off x="7371615" y="2954185"/>
              <a:ext cx="457200" cy="457200"/>
            </a:xfrm>
            <a:prstGeom prst="rect">
              <a:avLst/>
            </a:prstGeom>
            <a:solidFill>
              <a:schemeClr val="accent3"/>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32" name="Rectangle 31">
              <a:extLst>
                <a:ext uri="{FF2B5EF4-FFF2-40B4-BE49-F238E27FC236}">
                  <a16:creationId xmlns:a16="http://schemas.microsoft.com/office/drawing/2014/main" id="{E2BA5D73-EB70-4725-9231-31E2C7760029}"/>
                </a:ext>
              </a:extLst>
            </p:cNvPr>
            <p:cNvSpPr/>
            <p:nvPr/>
          </p:nvSpPr>
          <p:spPr bwMode="ltGray">
            <a:xfrm>
              <a:off x="7371615" y="2496775"/>
              <a:ext cx="457200" cy="457200"/>
            </a:xfrm>
            <a:prstGeom prst="rect">
              <a:avLst/>
            </a:prstGeom>
            <a:solidFill>
              <a:srgbClr val="01A982"/>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33" name="Rectangle 32">
              <a:extLst>
                <a:ext uri="{FF2B5EF4-FFF2-40B4-BE49-F238E27FC236}">
                  <a16:creationId xmlns:a16="http://schemas.microsoft.com/office/drawing/2014/main" id="{7D066411-416B-4D89-B44C-680C12778E88}"/>
                </a:ext>
              </a:extLst>
            </p:cNvPr>
            <p:cNvSpPr/>
            <p:nvPr/>
          </p:nvSpPr>
          <p:spPr bwMode="ltGray">
            <a:xfrm>
              <a:off x="6480009" y="2980748"/>
              <a:ext cx="859536" cy="859536"/>
            </a:xfrm>
            <a:prstGeom prst="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lvl="0" algn="ctr">
                <a:defRPr/>
              </a:pPr>
              <a:r>
                <a:rPr lang="en-US" sz="1200" b="1" dirty="0">
                  <a:solidFill>
                    <a:prstClr val="black"/>
                  </a:solidFill>
                  <a:latin typeface="MetricHPE" panose="020B0703030202060203" pitchFamily="34" charset="0"/>
                </a:rPr>
                <a:t>HPE Pointnext Tech Care</a:t>
              </a:r>
            </a:p>
          </p:txBody>
        </p:sp>
        <p:sp>
          <p:nvSpPr>
            <p:cNvPr id="34" name="Rectangle 33">
              <a:extLst>
                <a:ext uri="{FF2B5EF4-FFF2-40B4-BE49-F238E27FC236}">
                  <a16:creationId xmlns:a16="http://schemas.microsoft.com/office/drawing/2014/main" id="{284E1B46-755E-4970-AEF8-2D0E414FC1A6}"/>
                </a:ext>
              </a:extLst>
            </p:cNvPr>
            <p:cNvSpPr/>
            <p:nvPr/>
          </p:nvSpPr>
          <p:spPr bwMode="ltGray">
            <a:xfrm>
              <a:off x="6912936" y="3868944"/>
              <a:ext cx="457200" cy="457200"/>
            </a:xfrm>
            <a:prstGeom prst="rect">
              <a:avLst/>
            </a:prstGeom>
            <a:solidFill>
              <a:schemeClr val="tx1"/>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35" name="Rectangle 34">
              <a:extLst>
                <a:ext uri="{FF2B5EF4-FFF2-40B4-BE49-F238E27FC236}">
                  <a16:creationId xmlns:a16="http://schemas.microsoft.com/office/drawing/2014/main" id="{1A092803-5907-4FBA-9E55-450232CE3839}"/>
                </a:ext>
              </a:extLst>
            </p:cNvPr>
            <p:cNvSpPr/>
            <p:nvPr/>
          </p:nvSpPr>
          <p:spPr bwMode="ltGray">
            <a:xfrm>
              <a:off x="7371615" y="3408217"/>
              <a:ext cx="457200" cy="457200"/>
            </a:xfrm>
            <a:prstGeom prst="rect">
              <a:avLst/>
            </a:prstGeom>
            <a:solidFill>
              <a:schemeClr val="accent1"/>
            </a:solidFill>
            <a:ln w="57150">
              <a:noFill/>
            </a:ln>
          </p:spPr>
          <p:style>
            <a:lnRef idx="2">
              <a:schemeClr val="accent1">
                <a:shade val="50000"/>
              </a:schemeClr>
            </a:lnRef>
            <a:fillRef idx="1">
              <a:schemeClr val="accent1"/>
            </a:fillRef>
            <a:effectRef idx="0">
              <a:schemeClr val="accent1"/>
            </a:effectRef>
            <a:fontRef idx="minor">
              <a:schemeClr val="lt1"/>
            </a:fontRef>
          </p:style>
          <p:txBody>
            <a:bodyPr tIns="91440"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grpSp>
      <p:sp>
        <p:nvSpPr>
          <p:cNvPr id="36" name="TextBox 35">
            <a:extLst>
              <a:ext uri="{FF2B5EF4-FFF2-40B4-BE49-F238E27FC236}">
                <a16:creationId xmlns:a16="http://schemas.microsoft.com/office/drawing/2014/main" id="{A53643DD-6D11-4D9C-8B54-28DE69073082}"/>
              </a:ext>
            </a:extLst>
          </p:cNvPr>
          <p:cNvSpPr txBox="1"/>
          <p:nvPr/>
        </p:nvSpPr>
        <p:spPr>
          <a:xfrm>
            <a:off x="432565" y="5141209"/>
            <a:ext cx="2404679" cy="738664"/>
          </a:xfrm>
          <a:prstGeom prst="rect">
            <a:avLst/>
          </a:prstGeom>
          <a:noFill/>
          <a:ln w="57150">
            <a:noFill/>
            <a:miter lim="800000"/>
          </a:ln>
        </p:spPr>
        <p:txBody>
          <a:bodyPr wrap="square" lIns="91440" tIns="91440" rIns="91440" bIns="91440" rtlCol="0">
            <a:sp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mj-lt"/>
                <a:ea typeface="+mn-ea"/>
                <a:cs typeface="+mn-cs"/>
              </a:rPr>
              <a:t>Maintain and protect my product for me</a:t>
            </a:r>
          </a:p>
        </p:txBody>
      </p:sp>
      <p:sp>
        <p:nvSpPr>
          <p:cNvPr id="37" name="TextBox 36">
            <a:extLst>
              <a:ext uri="{FF2B5EF4-FFF2-40B4-BE49-F238E27FC236}">
                <a16:creationId xmlns:a16="http://schemas.microsoft.com/office/drawing/2014/main" id="{6F27363E-D82F-4B59-A454-5ABBD9720D3E}"/>
              </a:ext>
            </a:extLst>
          </p:cNvPr>
          <p:cNvSpPr txBox="1"/>
          <p:nvPr/>
        </p:nvSpPr>
        <p:spPr>
          <a:xfrm>
            <a:off x="3093286" y="5141209"/>
            <a:ext cx="2404679" cy="738664"/>
          </a:xfrm>
          <a:prstGeom prst="rect">
            <a:avLst/>
          </a:prstGeom>
          <a:noFill/>
          <a:ln w="57150">
            <a:noFill/>
            <a:miter lim="800000"/>
          </a:ln>
        </p:spPr>
        <p:txBody>
          <a:bodyPr wrap="square" lIns="91440" tIns="91440" rIns="91440" bIns="91440" rtlCol="0">
            <a:spAutoFit/>
          </a:bodyPr>
          <a:lstStyle/>
          <a:p>
            <a:pPr algn="ctr">
              <a:lnSpc>
                <a:spcPct val="90000"/>
              </a:lnSpc>
              <a:spcBef>
                <a:spcPts val="400"/>
              </a:spcBef>
              <a:defRPr/>
            </a:pPr>
            <a:r>
              <a:rPr lang="en-US" sz="2000" b="1" dirty="0">
                <a:solidFill>
                  <a:prstClr val="black"/>
                </a:solidFill>
                <a:latin typeface="+mj-lt"/>
              </a:rPr>
              <a:t>Keep my product at peak performance</a:t>
            </a:r>
          </a:p>
        </p:txBody>
      </p:sp>
      <p:sp>
        <p:nvSpPr>
          <p:cNvPr id="38" name="TextBox 37">
            <a:extLst>
              <a:ext uri="{FF2B5EF4-FFF2-40B4-BE49-F238E27FC236}">
                <a16:creationId xmlns:a16="http://schemas.microsoft.com/office/drawing/2014/main" id="{A4AC86F0-9415-4536-8F21-88087077FF0E}"/>
              </a:ext>
            </a:extLst>
          </p:cNvPr>
          <p:cNvSpPr txBox="1"/>
          <p:nvPr/>
        </p:nvSpPr>
        <p:spPr>
          <a:xfrm>
            <a:off x="5690932" y="5141209"/>
            <a:ext cx="2678006" cy="738664"/>
          </a:xfrm>
          <a:prstGeom prst="rect">
            <a:avLst/>
          </a:prstGeom>
          <a:noFill/>
          <a:ln w="57150">
            <a:noFill/>
            <a:miter lim="800000"/>
          </a:ln>
        </p:spPr>
        <p:txBody>
          <a:bodyPr wrap="square" lIns="91440" tIns="91440" rIns="91440" bIns="91440" rtlCol="0">
            <a:spAutoFit/>
          </a:bodyPr>
          <a:lstStyle/>
          <a:p>
            <a:pPr algn="ctr">
              <a:lnSpc>
                <a:spcPct val="90000"/>
              </a:lnSpc>
              <a:spcBef>
                <a:spcPts val="400"/>
              </a:spcBef>
              <a:defRPr/>
            </a:pPr>
            <a:r>
              <a:rPr lang="en-US" sz="2000" b="1" dirty="0">
                <a:solidFill>
                  <a:prstClr val="black"/>
                </a:solidFill>
                <a:latin typeface="+mj-lt"/>
              </a:rPr>
              <a:t>Give me a hands-off operational experience</a:t>
            </a:r>
          </a:p>
        </p:txBody>
      </p:sp>
    </p:spTree>
    <p:extLst>
      <p:ext uri="{BB962C8B-B14F-4D97-AF65-F5344CB8AC3E}">
        <p14:creationId xmlns:p14="http://schemas.microsoft.com/office/powerpoint/2010/main" val="3593304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1C70646-5F58-4738-A7D3-AE04E56EC2AA}"/>
              </a:ext>
            </a:extLst>
          </p:cNvPr>
          <p:cNvSpPr>
            <a:spLocks noGrp="1"/>
          </p:cNvSpPr>
          <p:nvPr>
            <p:ph type="title"/>
          </p:nvPr>
        </p:nvSpPr>
        <p:spPr/>
        <p:txBody>
          <a:bodyPr/>
          <a:lstStyle/>
          <a:p>
            <a:r>
              <a:rPr lang="en-US" dirty="0"/>
              <a:t>Q&amp;A</a:t>
            </a:r>
          </a:p>
        </p:txBody>
      </p:sp>
      <p:sp>
        <p:nvSpPr>
          <p:cNvPr id="2" name="Footer Placeholder 1">
            <a:extLst>
              <a:ext uri="{FF2B5EF4-FFF2-40B4-BE49-F238E27FC236}">
                <a16:creationId xmlns:a16="http://schemas.microsoft.com/office/drawing/2014/main" id="{82DE5877-0986-4E60-BF99-2BD4DD18CC72}"/>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3" name="Slide Number Placeholder 2">
            <a:extLst>
              <a:ext uri="{FF2B5EF4-FFF2-40B4-BE49-F238E27FC236}">
                <a16:creationId xmlns:a16="http://schemas.microsoft.com/office/drawing/2014/main" id="{D186B725-81B3-407D-A0E3-063A983A251D}"/>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72</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Tree>
    <p:extLst>
      <p:ext uri="{BB962C8B-B14F-4D97-AF65-F5344CB8AC3E}">
        <p14:creationId xmlns:p14="http://schemas.microsoft.com/office/powerpoint/2010/main" val="367605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Thank you</a:t>
            </a:r>
          </a:p>
        </p:txBody>
      </p:sp>
      <p:sp>
        <p:nvSpPr>
          <p:cNvPr id="8" name="Footer Placeholder 7"/>
          <p:cNvSpPr>
            <a:spLocks noGrp="1"/>
          </p:cNvSpPr>
          <p:nvPr>
            <p:ph type="ftr" sz="quarter" idx="14"/>
          </p:nvPr>
        </p:nvSpPr>
        <p:spPr/>
        <p:txBody>
          <a:bodyPr/>
          <a:lstStyle/>
          <a:p>
            <a:r>
              <a:rPr lang="en-US" dirty="0"/>
              <a:t>CONFIDENTIAL | AUTHORIZED HPE PARTNER USE ONLY</a:t>
            </a:r>
          </a:p>
        </p:txBody>
      </p:sp>
      <p:sp>
        <p:nvSpPr>
          <p:cNvPr id="9" name="Slide Number Placeholder 8"/>
          <p:cNvSpPr>
            <a:spLocks noGrp="1"/>
          </p:cNvSpPr>
          <p:nvPr>
            <p:ph type="sldNum" sz="quarter" idx="15"/>
          </p:nvPr>
        </p:nvSpPr>
        <p:spPr/>
        <p:txBody>
          <a:bodyPr/>
          <a:lstStyle/>
          <a:p>
            <a:fld id="{104FC826-72BB-4AF1-BA01-A94F7396A7DC}" type="slidenum">
              <a:rPr lang="en-US" smtClean="0"/>
              <a:pPr/>
              <a:t>73</a:t>
            </a:fld>
            <a:endParaRPr lang="en-US" dirty="0"/>
          </a:p>
        </p:txBody>
      </p:sp>
      <p:sp>
        <p:nvSpPr>
          <p:cNvPr id="4" name="Rectangle 3">
            <a:extLst>
              <a:ext uri="{FF2B5EF4-FFF2-40B4-BE49-F238E27FC236}">
                <a16:creationId xmlns:a16="http://schemas.microsoft.com/office/drawing/2014/main" id="{6F2616C1-ED44-4568-8A99-7D7C5ED7FAF7}"/>
              </a:ext>
            </a:extLst>
          </p:cNvPr>
          <p:cNvSpPr/>
          <p:nvPr/>
        </p:nvSpPr>
        <p:spPr>
          <a:xfrm>
            <a:off x="5179805" y="6279795"/>
            <a:ext cx="1188146" cy="276999"/>
          </a:xfrm>
          <a:prstGeom prst="rect">
            <a:avLst/>
          </a:prstGeom>
        </p:spPr>
        <p:txBody>
          <a:bodyPr wrap="none">
            <a:spAutoFit/>
          </a:bodyPr>
          <a:lstStyle/>
          <a:p>
            <a:r>
              <a:rPr lang="en-US" sz="1200" dirty="0"/>
              <a:t>a50003483ENW</a:t>
            </a:r>
          </a:p>
        </p:txBody>
      </p:sp>
    </p:spTree>
    <p:extLst>
      <p:ext uri="{BB962C8B-B14F-4D97-AF65-F5344CB8AC3E}">
        <p14:creationId xmlns:p14="http://schemas.microsoft.com/office/powerpoint/2010/main" val="4201706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D977C-2E48-4974-BC94-C9FF500F6F75}"/>
              </a:ext>
            </a:extLst>
          </p:cNvPr>
          <p:cNvSpPr>
            <a:spLocks noGrp="1"/>
          </p:cNvSpPr>
          <p:nvPr>
            <p:ph type="title"/>
          </p:nvPr>
        </p:nvSpPr>
        <p:spPr/>
        <p:txBody>
          <a:bodyPr/>
          <a:lstStyle/>
          <a:p>
            <a:r>
              <a:rPr lang="en-US" dirty="0"/>
              <a:t>INTRODUCING HPE PROLIANT gen10 plus RACK SERVERS powered by</a:t>
            </a:r>
            <a:br>
              <a:rPr lang="en-US" dirty="0"/>
            </a:br>
            <a:r>
              <a:rPr lang="en-US" dirty="0"/>
              <a:t>Intel® 3rd generation xeon® scalable processors</a:t>
            </a:r>
          </a:p>
        </p:txBody>
      </p:sp>
      <p:sp>
        <p:nvSpPr>
          <p:cNvPr id="3" name="Footer Placeholder 2">
            <a:extLst>
              <a:ext uri="{FF2B5EF4-FFF2-40B4-BE49-F238E27FC236}">
                <a16:creationId xmlns:a16="http://schemas.microsoft.com/office/drawing/2014/main" id="{A524D86A-8BAB-46A5-92C3-87C9F7D1749B}"/>
              </a:ext>
            </a:extLst>
          </p:cNvPr>
          <p:cNvSpPr>
            <a:spLocks noGrp="1"/>
          </p:cNvSpPr>
          <p:nvPr>
            <p:ph type="ftr" sz="quarter" idx="10"/>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4" name="Slide Number Placeholder 3">
            <a:extLst>
              <a:ext uri="{FF2B5EF4-FFF2-40B4-BE49-F238E27FC236}">
                <a16:creationId xmlns:a16="http://schemas.microsoft.com/office/drawing/2014/main" id="{5790C0A2-9572-49FB-972E-AA8AE3EE05A5}"/>
              </a:ext>
            </a:extLst>
          </p:cNvPr>
          <p:cNvSpPr>
            <a:spLocks noGrp="1"/>
          </p:cNvSpPr>
          <p:nvPr>
            <p:ph type="sldNum" sz="quarter" idx="11"/>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8</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
        <p:nvSpPr>
          <p:cNvPr id="5" name="Rectangle 4">
            <a:extLst>
              <a:ext uri="{FF2B5EF4-FFF2-40B4-BE49-F238E27FC236}">
                <a16:creationId xmlns:a16="http://schemas.microsoft.com/office/drawing/2014/main" id="{4F57D48E-7EB5-466E-94EE-BF84DC92B4CA}"/>
              </a:ext>
            </a:extLst>
          </p:cNvPr>
          <p:cNvSpPr/>
          <p:nvPr/>
        </p:nvSpPr>
        <p:spPr bwMode="ltGray">
          <a:xfrm>
            <a:off x="609600" y="2309538"/>
            <a:ext cx="10986337" cy="163214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MetricHPE"/>
              <a:ea typeface="+mn-ea"/>
              <a:cs typeface="+mn-cs"/>
            </a:endParaRPr>
          </a:p>
        </p:txBody>
      </p:sp>
      <p:sp>
        <p:nvSpPr>
          <p:cNvPr id="6" name="Rectangle 5">
            <a:extLst>
              <a:ext uri="{FF2B5EF4-FFF2-40B4-BE49-F238E27FC236}">
                <a16:creationId xmlns:a16="http://schemas.microsoft.com/office/drawing/2014/main" id="{F4713F1B-E110-412F-BBC0-DACAE459E049}"/>
              </a:ext>
            </a:extLst>
          </p:cNvPr>
          <p:cNvSpPr/>
          <p:nvPr/>
        </p:nvSpPr>
        <p:spPr bwMode="ltGray">
          <a:xfrm>
            <a:off x="425208" y="1524000"/>
            <a:ext cx="11348417" cy="4530289"/>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tricHPE"/>
              <a:ea typeface="+mn-ea"/>
              <a:cs typeface="+mn-cs"/>
            </a:endParaRPr>
          </a:p>
        </p:txBody>
      </p:sp>
      <p:pic>
        <p:nvPicPr>
          <p:cNvPr id="7" name="Picture 6">
            <a:extLst>
              <a:ext uri="{FF2B5EF4-FFF2-40B4-BE49-F238E27FC236}">
                <a16:creationId xmlns:a16="http://schemas.microsoft.com/office/drawing/2014/main" id="{E2797C84-4B55-4EF9-8838-73E978ACAA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00935" y="2636347"/>
            <a:ext cx="1973809" cy="1791155"/>
          </a:xfrm>
          <a:prstGeom prst="rect">
            <a:avLst/>
          </a:prstGeom>
          <a:noFill/>
          <a:ln>
            <a:noFill/>
          </a:ln>
        </p:spPr>
      </p:pic>
      <p:pic>
        <p:nvPicPr>
          <p:cNvPr id="8" name="Picture 7">
            <a:extLst>
              <a:ext uri="{FF2B5EF4-FFF2-40B4-BE49-F238E27FC236}">
                <a16:creationId xmlns:a16="http://schemas.microsoft.com/office/drawing/2014/main" id="{7582E345-C6C0-4A7C-95D1-8FD7479616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826593" y="2640338"/>
            <a:ext cx="1884124" cy="1701453"/>
          </a:xfrm>
          <a:prstGeom prst="rect">
            <a:avLst/>
          </a:prstGeom>
        </p:spPr>
      </p:pic>
      <p:sp>
        <p:nvSpPr>
          <p:cNvPr id="9" name="TextBox 8">
            <a:extLst>
              <a:ext uri="{FF2B5EF4-FFF2-40B4-BE49-F238E27FC236}">
                <a16:creationId xmlns:a16="http://schemas.microsoft.com/office/drawing/2014/main" id="{E0CB8D09-901A-49DD-9F8B-8F0A50ACD162}"/>
              </a:ext>
            </a:extLst>
          </p:cNvPr>
          <p:cNvSpPr txBox="1"/>
          <p:nvPr/>
        </p:nvSpPr>
        <p:spPr>
          <a:xfrm>
            <a:off x="440945" y="2268178"/>
            <a:ext cx="3675888" cy="984885"/>
          </a:xfrm>
          <a:prstGeom prst="rect">
            <a:avLst/>
          </a:prstGeom>
          <a:noFill/>
          <a:ln w="9525">
            <a:noFill/>
            <a:miter lim="800000"/>
          </a:ln>
        </p:spPr>
        <p:txBody>
          <a:bodyPr wrap="square" lIns="182880" tIns="182880" rIns="182880" bIns="18288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etricHPE"/>
                <a:ea typeface="+mn-ea"/>
                <a:cs typeface="+mn-cs"/>
              </a:rPr>
              <a:t>1U, 1P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etricHPE"/>
                <a:ea typeface="+mn-ea"/>
                <a:cs typeface="+mn-cs"/>
              </a:rPr>
              <a:t>HPE ProLiant DL110 Gen10 Plus</a:t>
            </a:r>
          </a:p>
        </p:txBody>
      </p:sp>
      <p:sp>
        <p:nvSpPr>
          <p:cNvPr id="10" name="TextBox 9">
            <a:extLst>
              <a:ext uri="{FF2B5EF4-FFF2-40B4-BE49-F238E27FC236}">
                <a16:creationId xmlns:a16="http://schemas.microsoft.com/office/drawing/2014/main" id="{6DC6D1B3-20DF-451C-A6D0-F72E8B69E3F0}"/>
              </a:ext>
            </a:extLst>
          </p:cNvPr>
          <p:cNvSpPr txBox="1"/>
          <p:nvPr/>
        </p:nvSpPr>
        <p:spPr>
          <a:xfrm>
            <a:off x="4249895" y="2270055"/>
            <a:ext cx="3675888" cy="984885"/>
          </a:xfrm>
          <a:prstGeom prst="rect">
            <a:avLst/>
          </a:prstGeom>
          <a:noFill/>
          <a:ln w="9525">
            <a:noFill/>
            <a:miter lim="800000"/>
          </a:ln>
        </p:spPr>
        <p:txBody>
          <a:bodyPr wrap="square" lIns="182880" tIns="182880" rIns="182880" bIns="18288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etricHPE"/>
                <a:ea typeface="+mn-ea"/>
                <a:cs typeface="+mn-cs"/>
              </a:rPr>
              <a:t>1U, 2P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etricHPE"/>
                <a:ea typeface="+mn-ea"/>
                <a:cs typeface="+mn-cs"/>
              </a:rPr>
              <a:t>HPE ProLiant DL360 Gen10 Plus</a:t>
            </a:r>
          </a:p>
        </p:txBody>
      </p:sp>
      <p:sp>
        <p:nvSpPr>
          <p:cNvPr id="11" name="TextBox 10">
            <a:extLst>
              <a:ext uri="{FF2B5EF4-FFF2-40B4-BE49-F238E27FC236}">
                <a16:creationId xmlns:a16="http://schemas.microsoft.com/office/drawing/2014/main" id="{CBF3B3BF-DEFF-4F15-9870-43B471FA8452}"/>
              </a:ext>
            </a:extLst>
          </p:cNvPr>
          <p:cNvSpPr txBox="1"/>
          <p:nvPr/>
        </p:nvSpPr>
        <p:spPr>
          <a:xfrm>
            <a:off x="7930711" y="2266330"/>
            <a:ext cx="3675888" cy="984885"/>
          </a:xfrm>
          <a:prstGeom prst="rect">
            <a:avLst/>
          </a:prstGeom>
          <a:noFill/>
          <a:ln w="57150">
            <a:noFill/>
            <a:miter lim="800000"/>
          </a:ln>
        </p:spPr>
        <p:txBody>
          <a:bodyPr wrap="square" lIns="182880" tIns="182880" rIns="182880" bIns="18288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MetricHPE"/>
                <a:ea typeface="+mn-ea"/>
                <a:cs typeface="+mn-cs"/>
              </a:rPr>
              <a:t>2U, 2P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MetricHPE"/>
                <a:ea typeface="+mn-ea"/>
                <a:cs typeface="+mn-cs"/>
              </a:rPr>
              <a:t>HPE ProLiant DL380 Gen10 Plus</a:t>
            </a:r>
          </a:p>
        </p:txBody>
      </p:sp>
      <p:sp>
        <p:nvSpPr>
          <p:cNvPr id="12" name="TextBox 11">
            <a:extLst>
              <a:ext uri="{FF2B5EF4-FFF2-40B4-BE49-F238E27FC236}">
                <a16:creationId xmlns:a16="http://schemas.microsoft.com/office/drawing/2014/main" id="{F58B0A8E-11D9-4EA7-A692-E8DDBD89A853}"/>
              </a:ext>
            </a:extLst>
          </p:cNvPr>
          <p:cNvSpPr txBox="1"/>
          <p:nvPr/>
        </p:nvSpPr>
        <p:spPr>
          <a:xfrm>
            <a:off x="440945" y="1676205"/>
            <a:ext cx="3675888" cy="633333"/>
          </a:xfrm>
          <a:prstGeom prst="rect">
            <a:avLst/>
          </a:prstGeom>
          <a:noFill/>
          <a:ln w="9525">
            <a:noFill/>
            <a:miter lim="800000"/>
          </a:ln>
        </p:spPr>
        <p:txBody>
          <a:bodyPr wrap="square" lIns="182880" tIns="182880" rIns="182880" bIns="182880" rtlCol="0" anchor="ctr">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etricHPE"/>
                <a:ea typeface="+mn-ea"/>
                <a:cs typeface="+mn-cs"/>
              </a:rPr>
              <a:t>Telco server </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etricHPE"/>
                <a:ea typeface="+mn-ea"/>
                <a:cs typeface="+mn-cs"/>
              </a:rPr>
              <a:t>for Open RAN</a:t>
            </a:r>
          </a:p>
        </p:txBody>
      </p:sp>
      <p:sp>
        <p:nvSpPr>
          <p:cNvPr id="13" name="TextBox 12">
            <a:extLst>
              <a:ext uri="{FF2B5EF4-FFF2-40B4-BE49-F238E27FC236}">
                <a16:creationId xmlns:a16="http://schemas.microsoft.com/office/drawing/2014/main" id="{F0531919-16A5-4A92-9228-AF088B52C851}"/>
              </a:ext>
            </a:extLst>
          </p:cNvPr>
          <p:cNvSpPr txBox="1"/>
          <p:nvPr/>
        </p:nvSpPr>
        <p:spPr>
          <a:xfrm>
            <a:off x="4249895" y="1676205"/>
            <a:ext cx="3675888" cy="633333"/>
          </a:xfrm>
          <a:prstGeom prst="rect">
            <a:avLst/>
          </a:prstGeom>
          <a:noFill/>
          <a:ln w="57150">
            <a:noFill/>
            <a:miter lim="800000"/>
          </a:ln>
        </p:spPr>
        <p:txBody>
          <a:bodyPr wrap="square" lIns="182880" tIns="182880" rIns="182880" bIns="182880" rtlCol="0" anchor="ctr">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etricHPE"/>
                <a:ea typeface="+mn-ea"/>
                <a:cs typeface="+mn-cs"/>
              </a:rPr>
              <a:t>Rack optimized </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etricHPE"/>
                <a:ea typeface="+mn-ea"/>
                <a:cs typeface="+mn-cs"/>
              </a:rPr>
              <a:t>dense solution</a:t>
            </a:r>
          </a:p>
        </p:txBody>
      </p:sp>
      <p:sp>
        <p:nvSpPr>
          <p:cNvPr id="14" name="TextBox 13">
            <a:extLst>
              <a:ext uri="{FF2B5EF4-FFF2-40B4-BE49-F238E27FC236}">
                <a16:creationId xmlns:a16="http://schemas.microsoft.com/office/drawing/2014/main" id="{A8D6B788-32BC-4AA8-A482-058B4ED6AD78}"/>
              </a:ext>
            </a:extLst>
          </p:cNvPr>
          <p:cNvSpPr txBox="1"/>
          <p:nvPr/>
        </p:nvSpPr>
        <p:spPr>
          <a:xfrm>
            <a:off x="7930711" y="1674997"/>
            <a:ext cx="3675888" cy="624343"/>
          </a:xfrm>
          <a:prstGeom prst="rect">
            <a:avLst/>
          </a:prstGeom>
          <a:noFill/>
          <a:ln w="57150">
            <a:noFill/>
            <a:miter lim="800000"/>
          </a:ln>
        </p:spPr>
        <p:txBody>
          <a:bodyPr wrap="square" lIns="182880" tIns="182880" rIns="182880" bIns="182880" rtlCol="0" anchor="ctr">
            <a:noAutofit/>
          </a:bodyPr>
          <a:lstStyle/>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etricHPE"/>
                <a:ea typeface="+mn-ea"/>
                <a:cs typeface="+mn-cs"/>
              </a:rPr>
              <a:t>Accelerator optimized </a:t>
            </a:r>
          </a:p>
          <a:p>
            <a:pPr marL="0" marR="0" lvl="0" indent="0" algn="ctr" defTabSz="914400" rtl="0" eaLnBrk="1" fontAlgn="auto" latinLnBrk="0" hangingPunct="1">
              <a:lnSpc>
                <a:spcPct val="90000"/>
              </a:lnSpc>
              <a:spcBef>
                <a:spcPts val="40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etricHPE"/>
                <a:ea typeface="+mn-ea"/>
                <a:cs typeface="+mn-cs"/>
              </a:rPr>
              <a:t>solution</a:t>
            </a:r>
          </a:p>
        </p:txBody>
      </p:sp>
      <p:graphicFrame>
        <p:nvGraphicFramePr>
          <p:cNvPr id="15" name="Table 14">
            <a:extLst>
              <a:ext uri="{FF2B5EF4-FFF2-40B4-BE49-F238E27FC236}">
                <a16:creationId xmlns:a16="http://schemas.microsoft.com/office/drawing/2014/main" id="{D7A2A5A7-15F4-4400-B7DB-D2A88D1E4D27}"/>
              </a:ext>
            </a:extLst>
          </p:cNvPr>
          <p:cNvGraphicFramePr>
            <a:graphicFrameLocks noGrp="1"/>
          </p:cNvGraphicFramePr>
          <p:nvPr>
            <p:extLst>
              <p:ext uri="{D42A27DB-BD31-4B8C-83A1-F6EECF244321}">
                <p14:modId xmlns:p14="http://schemas.microsoft.com/office/powerpoint/2010/main" val="852408609"/>
              </p:ext>
            </p:extLst>
          </p:nvPr>
        </p:nvGraphicFramePr>
        <p:xfrm>
          <a:off x="609600" y="4022548"/>
          <a:ext cx="10986339" cy="1819114"/>
        </p:xfrm>
        <a:graphic>
          <a:graphicData uri="http://schemas.openxmlformats.org/drawingml/2006/table">
            <a:tbl>
              <a:tblPr>
                <a:tableStyleId>{2D5ABB26-0587-4C30-8999-92F81FD0307C}</a:tableStyleId>
              </a:tblPr>
              <a:tblGrid>
                <a:gridCol w="3662113">
                  <a:extLst>
                    <a:ext uri="{9D8B030D-6E8A-4147-A177-3AD203B41FA5}">
                      <a16:colId xmlns:a16="http://schemas.microsoft.com/office/drawing/2014/main" val="20000"/>
                    </a:ext>
                  </a:extLst>
                </a:gridCol>
                <a:gridCol w="3662113">
                  <a:extLst>
                    <a:ext uri="{9D8B030D-6E8A-4147-A177-3AD203B41FA5}">
                      <a16:colId xmlns:a16="http://schemas.microsoft.com/office/drawing/2014/main" val="20002"/>
                    </a:ext>
                  </a:extLst>
                </a:gridCol>
                <a:gridCol w="3662113">
                  <a:extLst>
                    <a:ext uri="{9D8B030D-6E8A-4147-A177-3AD203B41FA5}">
                      <a16:colId xmlns:a16="http://schemas.microsoft.com/office/drawing/2014/main" val="20003"/>
                    </a:ext>
                  </a:extLst>
                </a:gridCol>
              </a:tblGrid>
              <a:tr h="488408">
                <a:tc>
                  <a:txBody>
                    <a:bodyPr/>
                    <a:lstStyle/>
                    <a:p>
                      <a:pPr marL="52070" lvl="1" indent="0" algn="ctr">
                        <a:lnSpc>
                          <a:spcPct val="100000"/>
                        </a:lnSpc>
                        <a:buFont typeface="MetricHPE" panose="020B0604020202020204" pitchFamily="34" charset="0"/>
                        <a:buNone/>
                      </a:pPr>
                      <a:r>
                        <a:rPr lang="en-US" sz="1400" kern="1200" dirty="0">
                          <a:solidFill>
                            <a:schemeClr val="bg1"/>
                          </a:solidFill>
                          <a:latin typeface="+mj-lt"/>
                        </a:rPr>
                        <a:t>5G infrastructure/access</a:t>
                      </a:r>
                      <a:endParaRPr lang="en-US" sz="1400" kern="1200" baseline="0" dirty="0">
                        <a:solidFill>
                          <a:schemeClr val="bg1"/>
                        </a:solidFill>
                      </a:endParaRPr>
                    </a:p>
                    <a:p>
                      <a:pPr marL="52070" lvl="1" indent="0" algn="ctr">
                        <a:lnSpc>
                          <a:spcPct val="100000"/>
                        </a:lnSpc>
                        <a:buFont typeface="MetricHPE" panose="020B0604020202020204" pitchFamily="34" charset="0"/>
                        <a:buNone/>
                      </a:pPr>
                      <a:r>
                        <a:rPr lang="en-US" sz="1400" kern="1200" dirty="0">
                          <a:solidFill>
                            <a:schemeClr val="bg1"/>
                          </a:solidFill>
                        </a:rPr>
                        <a:t>Baseband processing, fronthaul edge</a:t>
                      </a:r>
                      <a:endParaRPr lang="en-US" sz="1400" dirty="0">
                        <a:solidFill>
                          <a:schemeClr val="bg1"/>
                        </a:solidFill>
                      </a:endParaRPr>
                    </a:p>
                  </a:txBody>
                  <a:tcPr marL="45720" marR="45720"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marL="52070" lvl="1" indent="0" algn="ctr" defTabSz="914400" rtl="0" eaLnBrk="1" latinLnBrk="0" hangingPunct="1">
                        <a:lnSpc>
                          <a:spcPct val="100000"/>
                        </a:lnSpc>
                        <a:buFont typeface="MetricHPE" panose="020B0604020202020204" pitchFamily="34" charset="0"/>
                        <a:buNone/>
                      </a:pPr>
                      <a:r>
                        <a:rPr lang="en-US" sz="1400" kern="1200" dirty="0">
                          <a:solidFill>
                            <a:schemeClr val="bg1"/>
                          </a:solidFill>
                          <a:latin typeface="+mj-lt"/>
                          <a:ea typeface="+mn-ea"/>
                          <a:cs typeface="+mn-cs"/>
                        </a:rPr>
                        <a:t>IT infrastructure</a:t>
                      </a:r>
                      <a:endParaRPr lang="en-US" sz="1400" kern="1200" baseline="0" dirty="0">
                        <a:solidFill>
                          <a:schemeClr val="bg1"/>
                        </a:solidFill>
                      </a:endParaRPr>
                    </a:p>
                    <a:p>
                      <a:pPr marL="52070" lvl="1" indent="0" algn="ctr" defTabSz="914400" rtl="0" eaLnBrk="1" latinLnBrk="0" hangingPunct="1">
                        <a:lnSpc>
                          <a:spcPct val="100000"/>
                        </a:lnSpc>
                        <a:buFont typeface="MetricHPE" panose="020B0604020202020204" pitchFamily="34" charset="0"/>
                        <a:buNone/>
                      </a:pPr>
                      <a:r>
                        <a:rPr lang="en-US" sz="1400" kern="1200" dirty="0">
                          <a:solidFill>
                            <a:schemeClr val="bg1"/>
                          </a:solidFill>
                          <a:latin typeface="+mn-lt"/>
                          <a:ea typeface="+mn-ea"/>
                          <a:cs typeface="+mn-cs"/>
                        </a:rPr>
                        <a:t>Physical, virtual, containerized</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285"/>
                    </a:solidFill>
                  </a:tcPr>
                </a:tc>
                <a:tc>
                  <a:txBody>
                    <a:bodyPr/>
                    <a:lstStyle/>
                    <a:p>
                      <a:pPr marL="52070" lvl="1" indent="0" algn="ctr" defTabSz="914400" rtl="0" eaLnBrk="1" latinLnBrk="0" hangingPunct="1">
                        <a:lnSpc>
                          <a:spcPct val="100000"/>
                        </a:lnSpc>
                        <a:buFont typeface="MetricHPE" panose="020B0604020202020204" pitchFamily="34" charset="0"/>
                        <a:buNone/>
                      </a:pPr>
                      <a:r>
                        <a:rPr lang="en-US" sz="1400" kern="1200" dirty="0">
                          <a:solidFill>
                            <a:schemeClr val="bg1"/>
                          </a:solidFill>
                          <a:latin typeface="+mj-lt"/>
                          <a:ea typeface="+mn-ea"/>
                          <a:cs typeface="+mn-cs"/>
                        </a:rPr>
                        <a:t>Software Defined Storage, AI/ML</a:t>
                      </a:r>
                      <a:endParaRPr lang="en-US" sz="1400" kern="1200" dirty="0">
                        <a:solidFill>
                          <a:schemeClr val="bg1"/>
                        </a:solidFill>
                      </a:endParaRPr>
                    </a:p>
                    <a:p>
                      <a:pPr marL="52070" lvl="1" indent="0" algn="ctr" defTabSz="914400" rtl="0" eaLnBrk="1" latinLnBrk="0" hangingPunct="1">
                        <a:lnSpc>
                          <a:spcPct val="100000"/>
                        </a:lnSpc>
                        <a:buFont typeface="MetricHPE" panose="020B0604020202020204" pitchFamily="34" charset="0"/>
                        <a:buNone/>
                      </a:pPr>
                      <a:r>
                        <a:rPr lang="en-US" sz="1400" kern="1200" dirty="0">
                          <a:solidFill>
                            <a:schemeClr val="bg1"/>
                          </a:solidFill>
                        </a:rPr>
                        <a:t>Media Streaming, Structured Data Analytics, NFV</a:t>
                      </a:r>
                      <a:endParaRPr lang="en-US" sz="1400" kern="1200" dirty="0">
                        <a:solidFill>
                          <a:schemeClr val="bg1"/>
                        </a:solidFill>
                        <a:latin typeface="+mn-lt"/>
                        <a:ea typeface="+mn-ea"/>
                        <a:cs typeface="+mn-cs"/>
                      </a:endParaRPr>
                    </a:p>
                  </a:txBody>
                  <a:tcPr marL="45720" marR="4572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808285"/>
                    </a:solidFill>
                  </a:tcPr>
                </a:tc>
                <a:extLst>
                  <a:ext uri="{0D108BD9-81ED-4DB2-BD59-A6C34878D82A}">
                    <a16:rowId xmlns:a16="http://schemas.microsoft.com/office/drawing/2014/main" val="10000"/>
                  </a:ext>
                </a:extLst>
              </a:tr>
              <a:tr h="287299">
                <a:tc>
                  <a:txBody>
                    <a:bodyPr/>
                    <a:lstStyle/>
                    <a:p>
                      <a:pPr marL="52070" lvl="1" indent="0" algn="ctr">
                        <a:lnSpc>
                          <a:spcPct val="100000"/>
                        </a:lnSpc>
                        <a:buFont typeface="MetricHPE" panose="020B0604020202020204" pitchFamily="34" charset="0"/>
                        <a:buNone/>
                      </a:pPr>
                      <a:endParaRPr lang="en-US" sz="1400" dirty="0"/>
                    </a:p>
                  </a:txBody>
                  <a:tcPr marL="45720" marR="4572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2070" lvl="1" indent="0" algn="ctr" defTabSz="914400" rtl="0" eaLnBrk="1" latinLnBrk="0" hangingPunct="1">
                        <a:lnSpc>
                          <a:spcPct val="100000"/>
                        </a:lnSpc>
                        <a:buFont typeface="MetricHPE" panose="020B0604020202020204" pitchFamily="34" charset="0"/>
                        <a:buNone/>
                      </a:pPr>
                      <a:endParaRPr lang="en-US" sz="1400" kern="1200" dirty="0">
                        <a:solidFill>
                          <a:schemeClr val="tx1"/>
                        </a:solidFill>
                        <a:latin typeface="+mn-lt"/>
                        <a:ea typeface="+mn-ea"/>
                        <a:cs typeface="+mn-cs"/>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2070" lvl="1" indent="0" algn="ctr" defTabSz="914400" rtl="0" eaLnBrk="1" latinLnBrk="0" hangingPunct="1">
                        <a:lnSpc>
                          <a:spcPct val="100000"/>
                        </a:lnSpc>
                        <a:buFont typeface="MetricHPE" panose="020B0604020202020204" pitchFamily="34" charset="0"/>
                        <a:buNone/>
                      </a:pPr>
                      <a:endParaRPr lang="en-US" sz="1400" kern="1200" dirty="0">
                        <a:solidFill>
                          <a:schemeClr val="tx1"/>
                        </a:solidFill>
                        <a:latin typeface="+mn-lt"/>
                        <a:ea typeface="+mn-ea"/>
                        <a:cs typeface="+mn-cs"/>
                      </a:endParaRPr>
                    </a:p>
                  </a:txBody>
                  <a:tcPr marL="45720" marR="4572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996154">
                <a:tc>
                  <a:txBody>
                    <a:bodyPr/>
                    <a:lstStyle/>
                    <a:p>
                      <a:pPr algn="ctr" rtl="0" fontAlgn="base"/>
                      <a:r>
                        <a:rPr lang="en-US" sz="1400" dirty="0">
                          <a:solidFill>
                            <a:schemeClr val="bg1"/>
                          </a:solidFill>
                        </a:rPr>
                        <a:t>Optimized for Telco vRAN workloads</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400" dirty="0">
                          <a:solidFill>
                            <a:schemeClr val="bg1"/>
                          </a:solidFill>
                        </a:rPr>
                        <a:t>Shorter depth chassis</a:t>
                      </a:r>
                      <a:r>
                        <a:rPr lang="en-US" sz="1400" baseline="0" dirty="0">
                          <a:solidFill>
                            <a:schemeClr val="bg1"/>
                          </a:solidFill>
                        </a:rPr>
                        <a:t> (17”)</a:t>
                      </a:r>
                      <a:endParaRPr lang="en-US" sz="1400" dirty="0"/>
                    </a:p>
                  </a:txBody>
                  <a:tcPr marL="45720" marR="4572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808285"/>
                    </a:solidFill>
                  </a:tcPr>
                </a:tc>
                <a:tc>
                  <a:txBody>
                    <a:bodyPr/>
                    <a:lstStyle/>
                    <a:p>
                      <a:pPr algn="ctr" rtl="0" fontAlgn="base"/>
                      <a:r>
                        <a:rPr lang="en-US" sz="1400" dirty="0">
                          <a:solidFill>
                            <a:schemeClr val="bg1"/>
                          </a:solidFill>
                        </a:rPr>
                        <a:t>Significantly improved NVMe SSD support </a:t>
                      </a:r>
                    </a:p>
                    <a:p>
                      <a:pPr algn="ctr" rtl="0" fontAlgn="base"/>
                      <a:r>
                        <a:rPr lang="en-US" sz="1400" dirty="0">
                          <a:solidFill>
                            <a:schemeClr val="bg1"/>
                          </a:solidFill>
                        </a:rPr>
                        <a:t>Vast arrange of storage backplanes</a:t>
                      </a:r>
                    </a:p>
                    <a:p>
                      <a:pPr algn="ctr" rtl="0" fontAlgn="base"/>
                      <a:r>
                        <a:rPr lang="en-US" sz="1400" dirty="0">
                          <a:solidFill>
                            <a:schemeClr val="bg1"/>
                          </a:solidFill>
                        </a:rPr>
                        <a:t>Slot-less HW RAID M.2, NS204i-r riser</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808285"/>
                    </a:solidFill>
                  </a:tcPr>
                </a:tc>
                <a:tc>
                  <a:txBody>
                    <a:bodyPr/>
                    <a:lstStyle/>
                    <a:p>
                      <a:pPr algn="ctr" rtl="0" fontAlgn="base"/>
                      <a:r>
                        <a:rPr lang="en-US" sz="1400" dirty="0">
                          <a:solidFill>
                            <a:schemeClr val="bg1"/>
                          </a:solidFill>
                        </a:rPr>
                        <a:t>Dramatically enhanced storage capabilities</a:t>
                      </a:r>
                    </a:p>
                    <a:p>
                      <a:pPr algn="ctr" rtl="0" fontAlgn="base"/>
                      <a:r>
                        <a:rPr lang="en-US" sz="1400" baseline="0" dirty="0">
                          <a:solidFill>
                            <a:schemeClr val="bg1"/>
                          </a:solidFill>
                        </a:rPr>
                        <a:t>Broad drive cages/trays portfolio</a:t>
                      </a:r>
                    </a:p>
                    <a:p>
                      <a:pPr algn="ctr" rtl="0"/>
                      <a:r>
                        <a:rPr lang="en-US" sz="1400" dirty="0">
                          <a:solidFill>
                            <a:schemeClr val="bg1"/>
                          </a:solidFill>
                        </a:rPr>
                        <a:t>AROC/OCP lane recovery modules</a:t>
                      </a:r>
                    </a:p>
                    <a:p>
                      <a:pPr algn="ctr" rtl="0"/>
                      <a:r>
                        <a:rPr lang="en-US" sz="1400" dirty="0">
                          <a:solidFill>
                            <a:schemeClr val="bg1"/>
                          </a:solidFill>
                        </a:rPr>
                        <a:t>Rear drives</a:t>
                      </a:r>
                    </a:p>
                  </a:txBody>
                  <a:tcPr marL="45720" marR="45720"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808285"/>
                    </a:solidFill>
                  </a:tcPr>
                </a:tc>
                <a:extLst>
                  <a:ext uri="{0D108BD9-81ED-4DB2-BD59-A6C34878D82A}">
                    <a16:rowId xmlns:a16="http://schemas.microsoft.com/office/drawing/2014/main" val="10002"/>
                  </a:ext>
                </a:extLst>
              </a:tr>
            </a:tbl>
          </a:graphicData>
        </a:graphic>
      </p:graphicFrame>
      <p:pic>
        <p:nvPicPr>
          <p:cNvPr id="16" name="Picture 15">
            <a:extLst>
              <a:ext uri="{FF2B5EF4-FFF2-40B4-BE49-F238E27FC236}">
                <a16:creationId xmlns:a16="http://schemas.microsoft.com/office/drawing/2014/main" id="{BCDF4BD8-AC87-4526-B380-6C88E5F93137}"/>
              </a:ext>
            </a:extLst>
          </p:cNvPr>
          <p:cNvPicPr>
            <a:picLocks noChangeAspect="1"/>
          </p:cNvPicPr>
          <p:nvPr/>
        </p:nvPicPr>
        <p:blipFill>
          <a:blip r:embed="rId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64489" y="3034930"/>
            <a:ext cx="1828800" cy="966521"/>
          </a:xfrm>
          <a:prstGeom prst="rect">
            <a:avLst/>
          </a:prstGeom>
        </p:spPr>
      </p:pic>
    </p:spTree>
    <p:extLst>
      <p:ext uri="{BB962C8B-B14F-4D97-AF65-F5344CB8AC3E}">
        <p14:creationId xmlns:p14="http://schemas.microsoft.com/office/powerpoint/2010/main" val="176557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A8B7BC5-ADCF-4988-8040-05BDDFA307C7}"/>
              </a:ext>
            </a:extLst>
          </p:cNvPr>
          <p:cNvSpPr>
            <a:spLocks noGrp="1"/>
          </p:cNvSpPr>
          <p:nvPr>
            <p:ph type="title"/>
          </p:nvPr>
        </p:nvSpPr>
        <p:spPr/>
        <p:txBody>
          <a:bodyPr/>
          <a:lstStyle/>
          <a:p>
            <a:r>
              <a:rPr lang="en-US" dirty="0"/>
              <a:t>HPE PROLIANT DL360 Gen10 Plus </a:t>
            </a:r>
            <a:br>
              <a:rPr lang="en-US" dirty="0"/>
            </a:br>
            <a:r>
              <a:rPr lang="en-US" dirty="0"/>
              <a:t>product overview</a:t>
            </a:r>
          </a:p>
        </p:txBody>
      </p:sp>
      <p:sp>
        <p:nvSpPr>
          <p:cNvPr id="3" name="Footer Placeholder 2">
            <a:extLst>
              <a:ext uri="{FF2B5EF4-FFF2-40B4-BE49-F238E27FC236}">
                <a16:creationId xmlns:a16="http://schemas.microsoft.com/office/drawing/2014/main" id="{A2564F92-25A1-465F-9B5E-C0BB2CC9BC49}"/>
              </a:ext>
            </a:extLst>
          </p:cNvPr>
          <p:cNvSpPr>
            <a:spLocks noGrp="1"/>
          </p:cNvSpPr>
          <p:nvPr>
            <p:ph type="ftr" sz="quarter" idx="15"/>
          </p:nvPr>
        </p:nvSpPr>
        <p:spPr/>
        <p: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0" lang="en-US" sz="1200" b="0" i="0" u="none" strike="noStrike" kern="1200" cap="all" spc="0" normalizeH="0" baseline="0" noProof="0" dirty="0">
                <a:ln>
                  <a:noFill/>
                </a:ln>
                <a:solidFill>
                  <a:srgbClr val="787871"/>
                </a:solidFill>
                <a:effectLst/>
                <a:uLnTx/>
                <a:uFillTx/>
                <a:latin typeface="MetricHPE" panose="020B0503030202060203" pitchFamily="34" charset="0"/>
                <a:ea typeface="+mn-ea"/>
                <a:cs typeface="+mn-cs"/>
              </a:rPr>
              <a:t>CONFIDENTIAL | AUTHORIZED HPE PARTNER USE ONLY</a:t>
            </a:r>
          </a:p>
        </p:txBody>
      </p:sp>
      <p:sp>
        <p:nvSpPr>
          <p:cNvPr id="4" name="Slide Number Placeholder 3">
            <a:extLst>
              <a:ext uri="{FF2B5EF4-FFF2-40B4-BE49-F238E27FC236}">
                <a16:creationId xmlns:a16="http://schemas.microsoft.com/office/drawing/2014/main" id="{49AC21E1-7FE9-43A3-884E-483EDC6E1248}"/>
              </a:ext>
            </a:extLst>
          </p:cNvPr>
          <p:cNvSpPr>
            <a:spLocks noGrp="1"/>
          </p:cNvSpPr>
          <p:nvPr>
            <p:ph type="sldNum" sz="quarter" idx="16"/>
          </p:nvPr>
        </p:nvSpPr>
        <p:spPr/>
        <p:txBody>
          <a:bodyPr/>
          <a:lstStyle/>
          <a:p>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fld id="{104FC826-72BB-4AF1-BA01-A94F7396A7DC}" type="slidenum">
              <a:rPr kumimoji="0" lang="en-US" sz="2000" b="0" i="0" u="none" strike="noStrike" kern="1200" cap="all" spc="0" normalizeH="0" baseline="10000" noProof="0" smtClean="0">
                <a:ln>
                  <a:noFill/>
                </a:ln>
                <a:solidFill>
                  <a:srgbClr val="787871"/>
                </a:solidFill>
                <a:effectLst/>
                <a:uLnTx/>
                <a:uFillTx/>
                <a:latin typeface="MetricHPE" panose="020B0503030202060203" pitchFamily="34" charset="0"/>
                <a:ea typeface="+mn-ea"/>
                <a:cs typeface="+mn-cs"/>
              </a:rPr>
              <a:pPr marL="205699" marR="0" lvl="0" indent="-205699" algn="l" defTabSz="1088421" rtl="0" eaLnBrk="1" fontAlgn="auto" latinLnBrk="0" hangingPunct="1">
                <a:lnSpc>
                  <a:spcPct val="90000"/>
                </a:lnSpc>
                <a:spcBef>
                  <a:spcPts val="0"/>
                </a:spcBef>
                <a:spcAft>
                  <a:spcPts val="0"/>
                </a:spcAft>
                <a:buClrTx/>
                <a:buSzPct val="120000"/>
                <a:buFontTx/>
                <a:buBlip>
                  <a:blip r:embed="rId2"/>
                </a:buBlip>
                <a:tabLst/>
                <a:defRPr/>
              </a:pPr>
              <a:t>9</a:t>
            </a:fld>
            <a:endParaRPr kumimoji="0" lang="en-US" sz="2000" b="0" i="0" u="none" strike="noStrike" kern="1200" cap="all" spc="0" normalizeH="0" baseline="10000" noProof="0" dirty="0">
              <a:ln>
                <a:noFill/>
              </a:ln>
              <a:solidFill>
                <a:srgbClr val="787871"/>
              </a:solidFill>
              <a:effectLst/>
              <a:uLnTx/>
              <a:uFillTx/>
              <a:latin typeface="MetricHPE" panose="020B0503030202060203" pitchFamily="34" charset="0"/>
              <a:ea typeface="+mn-ea"/>
              <a:cs typeface="+mn-cs"/>
            </a:endParaRPr>
          </a:p>
        </p:txBody>
      </p:sp>
    </p:spTree>
    <p:extLst>
      <p:ext uri="{BB962C8B-B14F-4D97-AF65-F5344CB8AC3E}">
        <p14:creationId xmlns:p14="http://schemas.microsoft.com/office/powerpoint/2010/main" val="91016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PE_Standard_Metric_16x9_080117">
  <a:themeElements>
    <a:clrScheme name="HPE Spring 2019">
      <a:dk1>
        <a:sysClr val="windowText" lastClr="000000"/>
      </a:dk1>
      <a:lt1>
        <a:sysClr val="window" lastClr="FFFFFF"/>
      </a:lt1>
      <a:dk2>
        <a:srgbClr val="C6C6C2"/>
      </a:dk2>
      <a:lt2>
        <a:srgbClr val="787871"/>
      </a:lt2>
      <a:accent1>
        <a:srgbClr val="0D5265"/>
      </a:accent1>
      <a:accent2>
        <a:srgbClr val="7FF9E2"/>
      </a:accent2>
      <a:accent3>
        <a:srgbClr val="7630EA"/>
      </a:accent3>
      <a:accent4>
        <a:srgbClr val="C140FF"/>
      </a:accent4>
      <a:accent5>
        <a:srgbClr val="FF8300"/>
      </a:accent5>
      <a:accent6>
        <a:srgbClr val="FEC901"/>
      </a:accent6>
      <a:hlink>
        <a:srgbClr val="01A982"/>
      </a:hlink>
      <a:folHlink>
        <a:srgbClr val="01A982"/>
      </a:folHlink>
    </a:clrScheme>
    <a:fontScheme name="HPE Standard">
      <a:majorFont>
        <a:latin typeface="MetricHPE"/>
        <a:ea typeface=""/>
        <a:cs typeface=""/>
      </a:majorFont>
      <a:minorFont>
        <a:latin typeface="MetricH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noFill/>
        <a:ln w="57150">
          <a:solidFill>
            <a:schemeClr val="accent1"/>
          </a:solidFill>
        </a:ln>
      </a:spPr>
      <a:bodyPr tIns="91440" bIns="91440"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w="57150">
          <a:noFill/>
          <a:miter lim="800000"/>
        </a:ln>
      </a:spPr>
      <a:bodyPr wrap="square" lIns="91440" tIns="91440" rIns="91440" bIns="91440" rtlCol="0">
        <a:spAutoFit/>
      </a:bodyPr>
      <a:lstStyle>
        <a:defPPr marL="285750" indent="-285750" algn="l">
          <a:lnSpc>
            <a:spcPct val="90000"/>
          </a:lnSpc>
          <a:spcBef>
            <a:spcPts val="400"/>
          </a:spcBef>
          <a:buFont typeface="MetricHPE" panose="020B0503030202060203" pitchFamily="34" charset="0"/>
          <a:buChar char="•"/>
          <a:defRPr dirty="0" err="1" smtClean="0"/>
        </a:defPPr>
      </a:lstStyle>
    </a:txDef>
  </a:objectDefaults>
  <a:extraClrSchemeLst/>
  <a:custClrLst>
    <a:custClr name="HPE Green">
      <a:srgbClr val="01A982"/>
    </a:custClr>
    <a:custClr name="Medium Blue">
      <a:srgbClr val="32DAC8"/>
    </a:custClr>
    <a:custClr name="Light Gray">
      <a:srgbClr val="C6C9CA"/>
    </a:custClr>
    <a:custClr name="Dark Gray">
      <a:srgbClr val="808285"/>
    </a:custClr>
  </a:custClrLst>
  <a:extLst>
    <a:ext uri="{05A4C25C-085E-4340-85A3-A5531E510DB2}">
      <thm15:themeFamily xmlns:thm15="http://schemas.microsoft.com/office/thememl/2012/main" name="Presentation1" id="{E01CEC0A-754E-4C29-9093-6C5C4E8C7284}" vid="{C4F1D16E-1AE6-4310-A166-1D00B7EABDC5}"/>
    </a:ext>
  </a:extLst>
</a:theme>
</file>

<file path=ppt/theme/theme2.xml><?xml version="1.0" encoding="utf-8"?>
<a:theme xmlns:a="http://schemas.openxmlformats.org/drawingml/2006/main" name="1_HPE_Standard_Metric_16x9_080117">
  <a:themeElements>
    <a:clrScheme name="HPE Spring 2019">
      <a:dk1>
        <a:sysClr val="windowText" lastClr="000000"/>
      </a:dk1>
      <a:lt1>
        <a:sysClr val="window" lastClr="FFFFFF"/>
      </a:lt1>
      <a:dk2>
        <a:srgbClr val="C6C6C2"/>
      </a:dk2>
      <a:lt2>
        <a:srgbClr val="787871"/>
      </a:lt2>
      <a:accent1>
        <a:srgbClr val="0D5265"/>
      </a:accent1>
      <a:accent2>
        <a:srgbClr val="7FF9E2"/>
      </a:accent2>
      <a:accent3>
        <a:srgbClr val="7630EA"/>
      </a:accent3>
      <a:accent4>
        <a:srgbClr val="C140FF"/>
      </a:accent4>
      <a:accent5>
        <a:srgbClr val="FF8300"/>
      </a:accent5>
      <a:accent6>
        <a:srgbClr val="FEC901"/>
      </a:accent6>
      <a:hlink>
        <a:srgbClr val="01A982"/>
      </a:hlink>
      <a:folHlink>
        <a:srgbClr val="01A982"/>
      </a:folHlink>
    </a:clrScheme>
    <a:fontScheme name="HPE Standard">
      <a:majorFont>
        <a:latin typeface="MetricHPE"/>
        <a:ea typeface=""/>
        <a:cs typeface=""/>
      </a:majorFont>
      <a:minorFont>
        <a:latin typeface="MetricH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noFill/>
        <a:ln w="57150">
          <a:solidFill>
            <a:schemeClr val="accent1"/>
          </a:solidFill>
        </a:ln>
      </a:spPr>
      <a:bodyPr tIns="91440" bIns="91440"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w="57150">
          <a:noFill/>
          <a:miter lim="800000"/>
        </a:ln>
      </a:spPr>
      <a:bodyPr wrap="square" lIns="91440" tIns="91440" rIns="91440" bIns="91440" rtlCol="0">
        <a:spAutoFit/>
      </a:bodyPr>
      <a:lstStyle>
        <a:defPPr marL="285750" indent="-285750" algn="l">
          <a:lnSpc>
            <a:spcPct val="90000"/>
          </a:lnSpc>
          <a:spcBef>
            <a:spcPts val="400"/>
          </a:spcBef>
          <a:buFont typeface="MetricHPE" panose="020B0503030202060203" pitchFamily="34" charset="0"/>
          <a:buChar char="•"/>
          <a:defRPr dirty="0" err="1" smtClean="0"/>
        </a:defPPr>
      </a:lstStyle>
    </a:txDef>
  </a:objectDefaults>
  <a:extraClrSchemeLst/>
  <a:custClrLst>
    <a:custClr name="HPE Green">
      <a:srgbClr val="01A982"/>
    </a:custClr>
    <a:custClr name="Medium Blue">
      <a:srgbClr val="32DAC8"/>
    </a:custClr>
    <a:custClr name="Light Gray">
      <a:srgbClr val="C6C9CA"/>
    </a:custClr>
    <a:custClr name="Dark Gray">
      <a:srgbClr val="808285"/>
    </a:custClr>
  </a:custClrLst>
  <a:extLst>
    <a:ext uri="{05A4C25C-085E-4340-85A3-A5531E510DB2}">
      <thm15:themeFamily xmlns:thm15="http://schemas.microsoft.com/office/thememl/2012/main" name="Presentation1" id="{E01CEC0A-754E-4C29-9093-6C5C4E8C7284}" vid="{C4F1D16E-1AE6-4310-A166-1D00B7EABDC5}"/>
    </a:ext>
  </a:extLst>
</a:theme>
</file>

<file path=ppt/theme/theme3.xml><?xml version="1.0" encoding="utf-8"?>
<a:theme xmlns:a="http://schemas.openxmlformats.org/drawingml/2006/main" name="2_HPE_Standard_Metric_16x9_080117">
  <a:themeElements>
    <a:clrScheme name="HPE Spring 2019">
      <a:dk1>
        <a:sysClr val="windowText" lastClr="000000"/>
      </a:dk1>
      <a:lt1>
        <a:sysClr val="window" lastClr="FFFFFF"/>
      </a:lt1>
      <a:dk2>
        <a:srgbClr val="C6C6C2"/>
      </a:dk2>
      <a:lt2>
        <a:srgbClr val="787871"/>
      </a:lt2>
      <a:accent1>
        <a:srgbClr val="0D5265"/>
      </a:accent1>
      <a:accent2>
        <a:srgbClr val="7FF9E2"/>
      </a:accent2>
      <a:accent3>
        <a:srgbClr val="7630EA"/>
      </a:accent3>
      <a:accent4>
        <a:srgbClr val="C140FF"/>
      </a:accent4>
      <a:accent5>
        <a:srgbClr val="FF8300"/>
      </a:accent5>
      <a:accent6>
        <a:srgbClr val="FEC901"/>
      </a:accent6>
      <a:hlink>
        <a:srgbClr val="01A982"/>
      </a:hlink>
      <a:folHlink>
        <a:srgbClr val="01A982"/>
      </a:folHlink>
    </a:clrScheme>
    <a:fontScheme name="HPE Standard">
      <a:majorFont>
        <a:latin typeface="MetricHPE"/>
        <a:ea typeface=""/>
        <a:cs typeface=""/>
      </a:majorFont>
      <a:minorFont>
        <a:latin typeface="MetricH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noFill/>
        <a:ln w="57150">
          <a:solidFill>
            <a:schemeClr val="accent1"/>
          </a:solidFill>
        </a:ln>
      </a:spPr>
      <a:bodyPr tIns="91440" bIns="91440" rtlCol="0" anchor="ct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571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ln w="57150">
          <a:noFill/>
          <a:miter lim="800000"/>
        </a:ln>
      </a:spPr>
      <a:bodyPr wrap="square" lIns="91440" tIns="91440" rIns="91440" bIns="91440" rtlCol="0">
        <a:spAutoFit/>
      </a:bodyPr>
      <a:lstStyle>
        <a:defPPr marL="285750" indent="-285750" algn="l">
          <a:lnSpc>
            <a:spcPct val="90000"/>
          </a:lnSpc>
          <a:spcBef>
            <a:spcPts val="400"/>
          </a:spcBef>
          <a:buFont typeface="MetricHPE" panose="020B0503030202060203" pitchFamily="34" charset="0"/>
          <a:buChar char="•"/>
          <a:defRPr dirty="0" err="1" smtClean="0">
            <a:solidFill>
              <a:schemeClr val="bg1"/>
            </a:solidFill>
          </a:defRPr>
        </a:defPPr>
      </a:lstStyle>
    </a:txDef>
  </a:objectDefaults>
  <a:extraClrSchemeLst/>
  <a:custClrLst>
    <a:custClr name="HPE Green">
      <a:srgbClr val="01A982"/>
    </a:custClr>
    <a:custClr name="Medium Blue">
      <a:srgbClr val="32DAC8"/>
    </a:custClr>
    <a:custClr name="Light Gray">
      <a:srgbClr val="C6C9CA"/>
    </a:custClr>
    <a:custClr name="Dark Gray">
      <a:srgbClr val="808285"/>
    </a:custClr>
  </a:custClrLst>
  <a:extLst>
    <a:ext uri="{05A4C25C-085E-4340-85A3-A5531E510DB2}">
      <thm15:themeFamily xmlns:thm15="http://schemas.microsoft.com/office/thememl/2012/main" name="Presentation1" id="{47D522F7-1749-4ADC-8F49-3278142C3D39}" vid="{824A8022-150D-4C45-98A5-5941DE677E57}"/>
    </a:ext>
  </a:extLst>
</a:theme>
</file>

<file path=ppt/theme/theme4.xml><?xml version="1.0" encoding="utf-8"?>
<a:theme xmlns:a="http://schemas.openxmlformats.org/drawingml/2006/main" name="Office Theme">
  <a:themeElements>
    <a:clrScheme name="HPE Spring 2019">
      <a:dk1>
        <a:sysClr val="windowText" lastClr="000000"/>
      </a:dk1>
      <a:lt1>
        <a:sysClr val="window" lastClr="FFFFFF"/>
      </a:lt1>
      <a:dk2>
        <a:srgbClr val="C6C6C2"/>
      </a:dk2>
      <a:lt2>
        <a:srgbClr val="787871"/>
      </a:lt2>
      <a:accent1>
        <a:srgbClr val="0D5265"/>
      </a:accent1>
      <a:accent2>
        <a:srgbClr val="7FF9E2"/>
      </a:accent2>
      <a:accent3>
        <a:srgbClr val="7630EA"/>
      </a:accent3>
      <a:accent4>
        <a:srgbClr val="C140FF"/>
      </a:accent4>
      <a:accent5>
        <a:srgbClr val="FF8300"/>
      </a:accent5>
      <a:accent6>
        <a:srgbClr val="FEC901"/>
      </a:accent6>
      <a:hlink>
        <a:srgbClr val="01A982"/>
      </a:hlink>
      <a:folHlink>
        <a:srgbClr val="01A982"/>
      </a:folHlink>
    </a:clrScheme>
    <a:fontScheme name="HPE Standard">
      <a:majorFont>
        <a:latin typeface="MetricHPE"/>
        <a:ea typeface=""/>
        <a:cs typeface=""/>
      </a:majorFont>
      <a:minorFont>
        <a:latin typeface="MetricH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HPE Green">
      <a:srgbClr val="01A982"/>
    </a:custClr>
    <a:custClr name="Medium Blue">
      <a:srgbClr val="32DAC8"/>
    </a:custClr>
    <a:custClr name="Light Gray">
      <a:srgbClr val="C6C9CA"/>
    </a:custClr>
    <a:custClr name="Dark Gray">
      <a:srgbClr val="808285"/>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PE Spring 2019">
      <a:dk1>
        <a:sysClr val="windowText" lastClr="000000"/>
      </a:dk1>
      <a:lt1>
        <a:sysClr val="window" lastClr="FFFFFF"/>
      </a:lt1>
      <a:dk2>
        <a:srgbClr val="C6C6C2"/>
      </a:dk2>
      <a:lt2>
        <a:srgbClr val="787871"/>
      </a:lt2>
      <a:accent1>
        <a:srgbClr val="0D5265"/>
      </a:accent1>
      <a:accent2>
        <a:srgbClr val="7FF9E2"/>
      </a:accent2>
      <a:accent3>
        <a:srgbClr val="7630EA"/>
      </a:accent3>
      <a:accent4>
        <a:srgbClr val="C140FF"/>
      </a:accent4>
      <a:accent5>
        <a:srgbClr val="FF8300"/>
      </a:accent5>
      <a:accent6>
        <a:srgbClr val="FEC901"/>
      </a:accent6>
      <a:hlink>
        <a:srgbClr val="01A982"/>
      </a:hlink>
      <a:folHlink>
        <a:srgbClr val="01A982"/>
      </a:folHlink>
    </a:clrScheme>
    <a:fontScheme name="HPE Standard">
      <a:majorFont>
        <a:latin typeface="MetricHPE"/>
        <a:ea typeface=""/>
        <a:cs typeface=""/>
      </a:majorFont>
      <a:minorFont>
        <a:latin typeface="MetricH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HPE Green">
      <a:srgbClr val="01A982"/>
    </a:custClr>
    <a:custClr name="Medium Blue">
      <a:srgbClr val="32DAC8"/>
    </a:custClr>
    <a:custClr name="Light Gray">
      <a:srgbClr val="C6C9CA"/>
    </a:custClr>
    <a:custClr name="Dark Gray">
      <a:srgbClr val="808285"/>
    </a:custClr>
  </a:custClr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98ED20D89130C4BA1564348B892866C" ma:contentTypeVersion="13" ma:contentTypeDescription="Create a new document." ma:contentTypeScope="" ma:versionID="ed3d6ae80487b88ab260835885c345dc">
  <xsd:schema xmlns:xsd="http://www.w3.org/2001/XMLSchema" xmlns:xs="http://www.w3.org/2001/XMLSchema" xmlns:p="http://schemas.microsoft.com/office/2006/metadata/properties" xmlns:ns3="52eaec0e-5b06-4977-9e85-8944708347cc" xmlns:ns4="dc510e01-4124-4676-98b4-bbf7f2e0872e" targetNamespace="http://schemas.microsoft.com/office/2006/metadata/properties" ma:root="true" ma:fieldsID="c906c79b3e8cd5e11d9682e58a7eee59" ns3:_="" ns4:_="">
    <xsd:import namespace="52eaec0e-5b06-4977-9e85-8944708347cc"/>
    <xsd:import namespace="dc510e01-4124-4676-98b4-bbf7f2e0872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eaec0e-5b06-4977-9e85-8944708347c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510e01-4124-4676-98b4-bbf7f2e0872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BA89DFF-AE35-47EE-A117-F126C454225B}">
  <ds:schemaRefs>
    <ds:schemaRef ds:uri="http://www.w3.org/XML/1998/namespace"/>
    <ds:schemaRef ds:uri="http://schemas.microsoft.com/office/2006/documentManagement/types"/>
    <ds:schemaRef ds:uri="http://schemas.microsoft.com/office/2006/metadata/properties"/>
    <ds:schemaRef ds:uri="52eaec0e-5b06-4977-9e85-8944708347cc"/>
    <ds:schemaRef ds:uri="http://purl.org/dc/dcmitype/"/>
    <ds:schemaRef ds:uri="http://schemas.microsoft.com/office/infopath/2007/PartnerControls"/>
    <ds:schemaRef ds:uri="http://purl.org/dc/terms/"/>
    <ds:schemaRef ds:uri="http://schemas.openxmlformats.org/package/2006/metadata/core-properties"/>
    <ds:schemaRef ds:uri="dc510e01-4124-4676-98b4-bbf7f2e0872e"/>
    <ds:schemaRef ds:uri="http://purl.org/dc/elements/1.1/"/>
  </ds:schemaRefs>
</ds:datastoreItem>
</file>

<file path=customXml/itemProps2.xml><?xml version="1.0" encoding="utf-8"?>
<ds:datastoreItem xmlns:ds="http://schemas.openxmlformats.org/officeDocument/2006/customXml" ds:itemID="{DCD9E671-C8AB-4F62-B546-AC015471E7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eaec0e-5b06-4977-9e85-8944708347cc"/>
    <ds:schemaRef ds:uri="dc510e01-4124-4676-98b4-bbf7f2e087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D25803-576D-4A0D-8FA4-CF2D353299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winter2019-hpe-standard-16x9-white-template-1582541636805 (2)</Template>
  <TotalTime>6727</TotalTime>
  <Words>13327</Words>
  <Application>Microsoft Office PowerPoint</Application>
  <PresentationFormat>Widescreen</PresentationFormat>
  <Paragraphs>3100</Paragraphs>
  <Slides>73</Slides>
  <Notes>11</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73</vt:i4>
      </vt:variant>
    </vt:vector>
  </HeadingPairs>
  <TitlesOfParts>
    <vt:vector size="80" baseType="lpstr">
      <vt:lpstr>MetricHPE Black</vt:lpstr>
      <vt:lpstr>MetricHPE</vt:lpstr>
      <vt:lpstr>MetricHPE Semibold</vt:lpstr>
      <vt:lpstr>HPE_Standard_Metric_16x9_080117</vt:lpstr>
      <vt:lpstr>1_HPE_Standard_Metric_16x9_080117</vt:lpstr>
      <vt:lpstr>2_HPE_Standard_Metric_16x9_080117</vt:lpstr>
      <vt:lpstr>Worksheet</vt:lpstr>
      <vt:lpstr>HPE ProLiant DL360 Gen10 Plus &amp; HPE Proliant dl380 gen10 plus</vt:lpstr>
      <vt:lpstr>HPE POWERS THE NEXT WAVE OF DIGITAL TRANSFORMATION</vt:lpstr>
      <vt:lpstr>UNMATCHED WORKLOAD OPTIMIZATION</vt:lpstr>
      <vt:lpstr>360-DEGREE SECURITY</vt:lpstr>
      <vt:lpstr>INTELLIGENT AUTOMATION</vt:lpstr>
      <vt:lpstr>AS-A-SERVICE EXPERIENCE</vt:lpstr>
      <vt:lpstr>12-MONTH ROADMAP: HPE PROLIANT RACK SERVERS with  intel processors</vt:lpstr>
      <vt:lpstr>INTRODUCING HPE PROLIANT gen10 plus RACK SERVERS powered by Intel® 3rd generation xeon® scalable processors</vt:lpstr>
      <vt:lpstr>HPE PROLIANT DL360 Gen10 Plus  product overview</vt:lpstr>
      <vt:lpstr>The premium standard for multi-workload environments</vt:lpstr>
      <vt:lpstr>HPE ProLiant DL360 Gen10 &amp; Gen10 Plus features</vt:lpstr>
      <vt:lpstr>HPE ProLiant DL360 Gen10 &amp; Gen10 Plus features (continued)</vt:lpstr>
      <vt:lpstr>HPE ProLiant DL360 Gen10 plus Server</vt:lpstr>
      <vt:lpstr>HPE ProLiant DL360 Gen10 plus Server (continued)</vt:lpstr>
      <vt:lpstr>HPE ProLiant DL360 Gen10 plus Server (continued)</vt:lpstr>
      <vt:lpstr>HPE ProLiant DL360 Gen10 plus Server (continued)</vt:lpstr>
      <vt:lpstr>HPE ProLiant DL360 Gen10 plus Server (continued)</vt:lpstr>
      <vt:lpstr>HPE ProLiant DL360 Gen10 plus Server (Replaced controllers)</vt:lpstr>
      <vt:lpstr>HPE ProLiant DL360 Gen10 plus Server (2 New configs)</vt:lpstr>
      <vt:lpstr>HPE ProLiant DL360 Gen10 plus Server (5 New EU lot 9 configs)</vt:lpstr>
      <vt:lpstr>HPE ProLiant DL360 Gen10 plus Server (continued)</vt:lpstr>
      <vt:lpstr>HPE ProLiant DL360 Gen10 plus Server (continued)</vt:lpstr>
      <vt:lpstr>HPE ProLiant DL360 Gen10 plus Server (continued)</vt:lpstr>
      <vt:lpstr>HPE ProLiant DL360 Gen10 plus Server (continued)</vt:lpstr>
      <vt:lpstr>HPE ProLiant DL360 Gen10 plus Server (continued)</vt:lpstr>
      <vt:lpstr>HPE PROLIANT DL380 Gen10 Plus product overview</vt:lpstr>
      <vt:lpstr>The premium standard for multi-workload environments</vt:lpstr>
      <vt:lpstr>HPE ProLiant DL380 Gen10 &amp; Gen10 Plus features</vt:lpstr>
      <vt:lpstr>HPE ProLiant DL380 Gen10 &amp; Gen10 Plus features (continued)</vt:lpstr>
      <vt:lpstr>HPE ProLiant DL380 Gen10 &amp; Gen10 Plus features (continued)</vt:lpstr>
      <vt:lpstr>HPE ProLiant DL380 Gen10 plus Server</vt:lpstr>
      <vt:lpstr>HPE ProLiant DL380 Gen10 plus Server (continued)</vt:lpstr>
      <vt:lpstr>HPE ProLiant DL380 Gen10 plus Server (continued)</vt:lpstr>
      <vt:lpstr>HPE ProLiant DL380 Gen10 plus Server (continued)</vt:lpstr>
      <vt:lpstr>HPE ProLiant DL380 Gen10 plus Server (replaced controllers)</vt:lpstr>
      <vt:lpstr>HPE ProLiant DL380 Gen10 plus Server (EU Lot 9 configs)</vt:lpstr>
      <vt:lpstr>HPE ProLiant DL380 Gen10 plus Server (continued)</vt:lpstr>
      <vt:lpstr>HPE ProLiant DL380 Gen10 plus Server (continued)</vt:lpstr>
      <vt:lpstr>HPE ProLiant DL380 Gen10 plus Server (continued)</vt:lpstr>
      <vt:lpstr>HPE ProLiant DL380 Gen10 plus Server (continued)</vt:lpstr>
      <vt:lpstr>HPE ProLiant DL380 Gen10 plus Server (continued)</vt:lpstr>
      <vt:lpstr>HPE ProLiant DL380 Gen10 plus Server (continued)</vt:lpstr>
      <vt:lpstr>3rd Generation intel Xeon scalable processors</vt:lpstr>
      <vt:lpstr>3rd Generation Intel® xeon® scalable processor summary</vt:lpstr>
      <vt:lpstr>Intel® xeon® scalable processors GENERATION COMPARISON</vt:lpstr>
      <vt:lpstr>3rd Generation Intel xeon scalable processors</vt:lpstr>
      <vt:lpstr>3rd Generation Intel xeon scalable processors</vt:lpstr>
      <vt:lpstr>3rd Generation Intel xeon scalable processors</vt:lpstr>
      <vt:lpstr>HPE PROLIANT DL3x0 Gen10 Plus configuration highlights</vt:lpstr>
      <vt:lpstr>HPE PROLIANT DL3x0 Gen10 plus processor kit BOM transition</vt:lpstr>
      <vt:lpstr>HPE PROliant DL3x0 Gen10 plus memory</vt:lpstr>
      <vt:lpstr>Hpe proliant DL3x0 Gen10 plus cooling</vt:lpstr>
      <vt:lpstr>Hpe proliant DL3x0 Gen10 PLUS drive carriers</vt:lpstr>
      <vt:lpstr>Hpe proliant DL360 Gen10 Plus Backplanes</vt:lpstr>
      <vt:lpstr>Hpe proliant DL380 Gen10 Plus Backplanes</vt:lpstr>
      <vt:lpstr>Hpe proliant DL3x0 Gen10 PLUS NVIDIA gpu support plan</vt:lpstr>
      <vt:lpstr>Hpe proliant DL360 Gen10 Plus riser options</vt:lpstr>
      <vt:lpstr>Hpe proliant DL380 Gen10 Plus riser options</vt:lpstr>
      <vt:lpstr>Hpe proliant DL380 Gen10 Plus riser options (continued)</vt:lpstr>
      <vt:lpstr>Hpe proliant DL380 Gen10 Plus riser options (continued)</vt:lpstr>
      <vt:lpstr>Hpe proliant DL380 Gen10 Plus riser options (continued)</vt:lpstr>
      <vt:lpstr>HPE PROLIANT DL3x0 Gen10 Plus  operating systems &amp; hypervisors support</vt:lpstr>
      <vt:lpstr>HPE ProLiant DL3x0 Gen10 Plus o/s and hypervisors support</vt:lpstr>
      <vt:lpstr>HPE PointNext Services</vt:lpstr>
      <vt:lpstr>Redefining the product experience</vt:lpstr>
      <vt:lpstr>What is Tech Care?</vt:lpstr>
      <vt:lpstr>1—A simpler portfolio</vt:lpstr>
      <vt:lpstr>2—digital experience with HPE Infosight and DCE</vt:lpstr>
      <vt:lpstr>3—Easy Access to our experts</vt:lpstr>
      <vt:lpstr>4—Get the most from my product</vt:lpstr>
      <vt:lpstr>5—services to augment HPE Pointnext TECH CARE</vt:lpstr>
      <vt:lpstr>Q&amp;A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HPE ProLiant DL360 Gen10 Plus &amp; HPE Proliant DL380 Gen10 plus product presentation</dc:title>
  <dc:subject>Product slides and/or demos used by sales and marketing to describe and sell a product, service, or solution. Includes presentations in CD, video or other media.</dc:subject>
  <dc:creator>jennifer.mctigue@hpe.com</dc:creator>
  <cp:keywords>HPE ProLiant, DL360 Gen10 Plus, DL380 Gen10 Plus, Gen10 Plus, 1U, 2P, SGX, Enclave, EPC, OCP, NVMe, U.2, U.3, SAS, SATA, iLO, InfoSight, Xeon, Optane, Immutable, Silicon, Root of Trust, rack, 2U, PCIe, GreenLake; a50003483ENW</cp:keywords>
  <cp:lastModifiedBy>Nair, Ajith (Digital Demand and Marketing Operations)</cp:lastModifiedBy>
  <cp:revision>84</cp:revision>
  <dcterms:created xsi:type="dcterms:W3CDTF">2021-03-30T15:15:00Z</dcterms:created>
  <dcterms:modified xsi:type="dcterms:W3CDTF">2022-03-10T05:55:11Z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2289701</vt:lpwstr>
  </property>
  <property fmtid="{D5CDD505-2E9C-101B-9397-08002B2CF9AE}" pid="3" name="NXPowerLiteSettings">
    <vt:lpwstr>B74006B004C800</vt:lpwstr>
  </property>
  <property fmtid="{D5CDD505-2E9C-101B-9397-08002B2CF9AE}" pid="4" name="NXPowerLiteVersion">
    <vt:lpwstr>D6.0.7</vt:lpwstr>
  </property>
  <property fmtid="{D5CDD505-2E9C-101B-9397-08002B2CF9AE}" pid="5" name="ContentTypeId">
    <vt:lpwstr>0x010100F98ED20D89130C4BA1564348B892866C</vt:lpwstr>
  </property>
</Properties>
</file>